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Tahoma"/>
      <p:regular r:id="rId17"/>
      <p:bold r:id="rId18"/>
    </p:embeddedFont>
    <p:embeddedFont>
      <p:font typeface="Lexend Deca"/>
      <p:regular r:id="rId19"/>
      <p:bold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Deca-bold.fntdata"/><Relationship Id="rId11" Type="http://schemas.openxmlformats.org/officeDocument/2006/relationships/slide" Target="slides/slide6.xml"/><Relationship Id="rId22" Type="http://schemas.openxmlformats.org/officeDocument/2006/relationships/font" Target="fonts/CenturyGothic-bold.fntdata"/><Relationship Id="rId10" Type="http://schemas.openxmlformats.org/officeDocument/2006/relationships/slide" Target="slides/slide5.xml"/><Relationship Id="rId21" Type="http://schemas.openxmlformats.org/officeDocument/2006/relationships/font" Target="fonts/CenturyGothic-regular.fntdata"/><Relationship Id="rId13" Type="http://schemas.openxmlformats.org/officeDocument/2006/relationships/slide" Target="slides/slide8.xml"/><Relationship Id="rId24" Type="http://schemas.openxmlformats.org/officeDocument/2006/relationships/font" Target="fonts/CenturyGothic-boldItalic.fntdata"/><Relationship Id="rId12" Type="http://schemas.openxmlformats.org/officeDocument/2006/relationships/slide" Target="slides/slide7.xml"/><Relationship Id="rId23" Type="http://schemas.openxmlformats.org/officeDocument/2006/relationships/font" Target="fonts/CenturyGothic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Tahoma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Deca-regular.fntdata"/><Relationship Id="rId6" Type="http://schemas.openxmlformats.org/officeDocument/2006/relationships/slide" Target="slides/slide1.xml"/><Relationship Id="rId18" Type="http://schemas.openxmlformats.org/officeDocument/2006/relationships/font" Target="fonts/Tahom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80"/>
              </a:spcBef>
              <a:spcAft>
                <a:spcPts val="0"/>
              </a:spcAft>
              <a:buClr>
                <a:srgbClr val="B9000C"/>
              </a:buClr>
              <a:buSzPts val="2400"/>
              <a:buFont typeface="Tahoma"/>
              <a:buChar char="•"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36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jedná se v podstatě o rychlou </a:t>
            </a:r>
            <a:r>
              <a:rPr lang="cs-CZ"/>
              <a:t>implementaci</a:t>
            </a:r>
            <a:r>
              <a:rPr lang="cs-CZ"/>
              <a:t> NN algoritmu ve 3D</a:t>
            </a:r>
            <a:endParaRPr/>
          </a:p>
        </p:txBody>
      </p:sp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137a453d0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b137a453d0_2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0dbe4aee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g2b0dbe4a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Implementuju</a:t>
            </a:r>
            <a:r>
              <a:rPr lang="cs-CZ"/>
              <a:t> 3D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Krom </a:t>
            </a:r>
            <a:r>
              <a:rPr lang="cs-CZ"/>
              <a:t>nejbližšího</a:t>
            </a:r>
            <a:r>
              <a:rPr lang="cs-CZ"/>
              <a:t> bodu se bude hledat i bod s </a:t>
            </a:r>
            <a:r>
              <a:rPr lang="cs-CZ"/>
              <a:t>podobnou</a:t>
            </a:r>
            <a:r>
              <a:rPr lang="cs-CZ"/>
              <a:t>/stejnou normálou</a:t>
            </a:r>
            <a:endParaRPr/>
          </a:p>
        </p:txBody>
      </p:sp>
      <p:sp>
        <p:nvSpPr>
          <p:cNvPr id="82" name="Google Shape;82;g2b0dbe4aee9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b137a453d0_2_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2" name="Google Shape;92;g2b137a453d0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Hashovací tabulka + Octree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indexuje pomocí zanořenosti ve stromu a čísla prostoru ve kterém se nachází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V ht jsou všechny listové uzly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snížení počtu uzlů které je </a:t>
            </a:r>
            <a:r>
              <a:rPr lang="cs-CZ"/>
              <a:t>potřeba</a:t>
            </a:r>
            <a:r>
              <a:rPr lang="cs-CZ"/>
              <a:t> projít než při standartním octree vyhledávání</a:t>
            </a:r>
            <a:endParaRPr/>
          </a:p>
        </p:txBody>
      </p:sp>
      <p:sp>
        <p:nvSpPr>
          <p:cNvPr id="93" name="Google Shape;93;g2b137a453d0_2_6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14ecd6c76_1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3" name="Google Shape;103;g2b14ecd6c7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voronoi cell</a:t>
            </a:r>
            <a:r>
              <a:rPr lang="cs-CZ"/>
              <a:t> jsou řešeny knihovnou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pro přehlednější znázornění řešeno ve 2D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Pokračuje </a:t>
            </a:r>
            <a:r>
              <a:rPr lang="cs-CZ"/>
              <a:t>rekurzivně</a:t>
            </a:r>
            <a:r>
              <a:rPr lang="cs-CZ"/>
              <a:t> s rozdělováním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5 je podle autorů studie vhodná konstanta</a:t>
            </a:r>
            <a:endParaRPr/>
          </a:p>
        </p:txBody>
      </p:sp>
      <p:sp>
        <p:nvSpPr>
          <p:cNvPr id="104" name="Google Shape;104;g2b14ecd6c76_1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b137a453d0_2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7" name="Google Shape;117;g2b137a453d0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Zjistí se jestli vrcholy nebo centrální bod Voronoiovy bunky je </a:t>
            </a:r>
            <a:r>
              <a:rPr lang="cs-CZ"/>
              <a:t>uvnitř</a:t>
            </a:r>
            <a:r>
              <a:rPr lang="cs-CZ"/>
              <a:t> podprostoru</a:t>
            </a:r>
            <a:endParaRPr/>
          </a:p>
        </p:txBody>
      </p:sp>
      <p:sp>
        <p:nvSpPr>
          <p:cNvPr id="118" name="Google Shape;118;g2b137a453d0_2_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b137a453d0_2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2b137a453d0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pro všechny listové uzly existuje jeden </a:t>
            </a:r>
            <a:r>
              <a:rPr lang="cs-CZ"/>
              <a:t>záznam</a:t>
            </a:r>
            <a:r>
              <a:rPr lang="cs-CZ"/>
              <a:t> v HT.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rekurzivně se projde celý strom a </a:t>
            </a:r>
            <a:r>
              <a:rPr lang="cs-CZ"/>
              <a:t>pokud</a:t>
            </a:r>
            <a:r>
              <a:rPr lang="cs-CZ"/>
              <a:t> je listový přidá se záznam do tabulky (zanoření, poloha v prostoru)</a:t>
            </a:r>
            <a:endParaRPr/>
          </a:p>
        </p:txBody>
      </p:sp>
      <p:sp>
        <p:nvSpPr>
          <p:cNvPr id="130" name="Google Shape;130;g2b137a453d0_2_3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b137a453d0_2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g2b137a453d0_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-CZ"/>
              <a:t>Vyhledávání probíhá binární principem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t/>
            </a:r>
            <a:endParaRPr/>
          </a:p>
        </p:txBody>
      </p:sp>
      <p:sp>
        <p:nvSpPr>
          <p:cNvPr id="141" name="Google Shape;141;g2b137a453d0_2_4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b137a453d0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g2b137a453d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b137a453d0_2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entury Gothic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Úvodní snímek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863289" y="3867894"/>
            <a:ext cx="3137203" cy="6464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8118507" y="4898231"/>
            <a:ext cx="492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" name="Google Shape;25;p2"/>
          <p:cNvSpPr/>
          <p:nvPr/>
        </p:nvSpPr>
        <p:spPr>
          <a:xfrm>
            <a:off x="-4564" y="-19980"/>
            <a:ext cx="9148500" cy="26991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131207" y="4898231"/>
            <a:ext cx="366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8131207" y="4898231"/>
            <a:ext cx="366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" name="Google Shape;28;p2"/>
          <p:cNvSpPr txBox="1"/>
          <p:nvPr>
            <p:ph idx="1" type="subTitle"/>
          </p:nvPr>
        </p:nvSpPr>
        <p:spPr>
          <a:xfrm>
            <a:off x="0" y="2715816"/>
            <a:ext cx="55980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lvl="5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lvl="6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lvl="7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lvl="8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type="ctrTitle"/>
          </p:nvPr>
        </p:nvSpPr>
        <p:spPr>
          <a:xfrm>
            <a:off x="0" y="1469232"/>
            <a:ext cx="55980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sz="24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dpis a obsah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323851" y="573881"/>
            <a:ext cx="86409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ázdný">
  <p:cSld name="Prázdný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Záhlaví části" type="secHead">
  <p:cSld name="SECTION_HEADER">
    <p:bg>
      <p:bgPr>
        <a:solidFill>
          <a:schemeClr val="lt1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sz="15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sz="11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  <a:defRPr sz="11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  <a:defRPr sz="11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  <a:defRPr sz="11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None/>
              <a:defRPr sz="1100"/>
            </a:lvl9pPr>
          </a:lstStyle>
          <a:p/>
        </p:txBody>
      </p:sp>
      <p:sp>
        <p:nvSpPr>
          <p:cNvPr id="43" name="Google Shape;43;p5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45" name="Google Shape;45;p5"/>
          <p:cNvSpPr/>
          <p:nvPr/>
        </p:nvSpPr>
        <p:spPr>
          <a:xfrm>
            <a:off x="0" y="0"/>
            <a:ext cx="9144000" cy="41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397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va obsahy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323850" y="573881"/>
            <a:ext cx="42435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9pPr>
          </a:lstStyle>
          <a:p/>
        </p:txBody>
      </p:sp>
      <p:sp>
        <p:nvSpPr>
          <p:cNvPr id="49" name="Google Shape;49;p6"/>
          <p:cNvSpPr txBox="1"/>
          <p:nvPr>
            <p:ph idx="2" type="body"/>
          </p:nvPr>
        </p:nvSpPr>
        <p:spPr>
          <a:xfrm>
            <a:off x="4719638" y="573881"/>
            <a:ext cx="42450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Char char="•"/>
              <a:defRPr sz="1400"/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ovnání">
  <p:cSld name="Porovnání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4645026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None/>
              <a:defRPr b="1" sz="1200"/>
            </a:lvl9pPr>
          </a:lstStyle>
          <a:p/>
        </p:txBody>
      </p:sp>
      <p:sp>
        <p:nvSpPr>
          <p:cNvPr id="56" name="Google Shape;56;p7"/>
          <p:cNvSpPr txBox="1"/>
          <p:nvPr>
            <p:ph idx="4" type="body"/>
          </p:nvPr>
        </p:nvSpPr>
        <p:spPr>
          <a:xfrm>
            <a:off x="4645026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ahoma"/>
              <a:buChar char="•"/>
              <a:defRPr sz="1200"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/>
            </a:lvl1pPr>
            <a:lvl2pPr lvl="1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2pPr>
            <a:lvl3pPr lvl="2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3pPr>
            <a:lvl4pPr lvl="3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4pPr>
            <a:lvl5pPr lvl="4" algn="l">
              <a:spcBef>
                <a:spcPts val="300"/>
              </a:spcBef>
              <a:spcAft>
                <a:spcPts val="0"/>
              </a:spcAft>
              <a:buClr>
                <a:srgbClr val="B9000C"/>
              </a:buClr>
              <a:buSzPts val="1400"/>
              <a:buChar char="•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sp>
        <p:nvSpPr>
          <p:cNvPr id="59" name="Google Shape;59;p7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4873229"/>
            <a:ext cx="9144000" cy="2703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11" name="Google Shape;11;p1"/>
          <p:cNvGrpSpPr/>
          <p:nvPr/>
        </p:nvGrpSpPr>
        <p:grpSpPr>
          <a:xfrm>
            <a:off x="0" y="1"/>
            <a:ext cx="9144000" cy="410766"/>
            <a:chOff x="0" y="1"/>
            <a:chExt cx="12192000" cy="547688"/>
          </a:xfrm>
        </p:grpSpPr>
        <p:sp>
          <p:nvSpPr>
            <p:cNvPr id="12" name="Google Shape;12;p1"/>
            <p:cNvSpPr/>
            <p:nvPr/>
          </p:nvSpPr>
          <p:spPr>
            <a:xfrm>
              <a:off x="0" y="512764"/>
              <a:ext cx="12192000" cy="34925"/>
            </a:xfrm>
            <a:prstGeom prst="rect">
              <a:avLst/>
            </a:pr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9000C"/>
                </a:buClr>
                <a:buSzPts val="1800"/>
                <a:buFont typeface="Tahoma"/>
                <a:buNone/>
              </a:pPr>
              <a:r>
                <a:t/>
              </a:r>
              <a:endPara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0" y="1"/>
              <a:ext cx="12192000" cy="512763"/>
            </a:xfrm>
            <a:prstGeom prst="rect">
              <a:avLst/>
            </a:prstGeom>
            <a:solidFill>
              <a:schemeClr val="dk1">
                <a:alpha val="9803"/>
              </a:schemeClr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B9000C"/>
                </a:buClr>
                <a:buSzPts val="1800"/>
                <a:buFont typeface="Tahoma"/>
                <a:buNone/>
              </a:pPr>
              <a:r>
                <a:t/>
              </a:r>
              <a:endPara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4" name="Google Shape;14;p1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00A9E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000" u="none" cap="none" strike="noStrike">
                <a:solidFill>
                  <a:srgbClr val="1B85B9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" type="body"/>
          </p:nvPr>
        </p:nvSpPr>
        <p:spPr>
          <a:xfrm>
            <a:off x="323851" y="573881"/>
            <a:ext cx="86409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55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65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 b="0" i="0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845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845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845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Tahoma"/>
              <a:buChar char="•"/>
              <a:defRPr b="0" i="0" sz="11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40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Char char="•"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Char char="•"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Char char="•"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Char char="•"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1800" u="none" cap="none" strike="noStrike">
                <a:solidFill>
                  <a:srgbClr val="B9000C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7" name="Google Shape;17;p1"/>
          <p:cNvSpPr/>
          <p:nvPr/>
        </p:nvSpPr>
        <p:spPr>
          <a:xfrm>
            <a:off x="215900" y="86917"/>
            <a:ext cx="47700" cy="216600"/>
          </a:xfrm>
          <a:prstGeom prst="rect">
            <a:avLst/>
          </a:prstGeom>
          <a:solidFill>
            <a:srgbClr val="FE000C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8064501" y="4898231"/>
            <a:ext cx="49200" cy="215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1" i="0" sz="1800" u="none" cap="none" strike="noStrike">
              <a:solidFill>
                <a:srgbClr val="B9000C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9" name="Google Shape;1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40060" y="33468"/>
            <a:ext cx="814439" cy="32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8083001" y="87474"/>
            <a:ext cx="47700" cy="216600"/>
          </a:xfrm>
          <a:prstGeom prst="rect">
            <a:avLst/>
          </a:prstGeom>
          <a:solidFill>
            <a:srgbClr val="00A9E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B9000C"/>
              </a:buClr>
              <a:buSzPts val="1800"/>
              <a:buFont typeface="Tahoma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1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  <a:defRPr b="0" i="0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type="ctrTitle"/>
          </p:nvPr>
        </p:nvSpPr>
        <p:spPr>
          <a:xfrm>
            <a:off x="3534026" y="1706575"/>
            <a:ext cx="4719300" cy="94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/>
              <a:t>Akcelerace vyhledávání</a:t>
            </a:r>
            <a:endParaRPr sz="3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3300"/>
              <a:t>v prostorových strukturách</a:t>
            </a:r>
            <a:endParaRPr/>
          </a:p>
        </p:txBody>
      </p:sp>
      <p:sp>
        <p:nvSpPr>
          <p:cNvPr id="65" name="Google Shape;65;p8"/>
          <p:cNvSpPr txBox="1"/>
          <p:nvPr>
            <p:ph idx="1" type="subTitle"/>
          </p:nvPr>
        </p:nvSpPr>
        <p:spPr>
          <a:xfrm>
            <a:off x="2311832" y="2770585"/>
            <a:ext cx="5941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lang="cs-CZ" sz="2100"/>
              <a:t>Jakub Vlk</a:t>
            </a:r>
            <a:endParaRPr/>
          </a:p>
          <a:p>
            <a:pPr indent="0" lvl="0" marL="0" rtl="0" algn="r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</a:pPr>
            <a:r>
              <a:rPr lang="cs-CZ">
                <a:solidFill>
                  <a:srgbClr val="7F7F7F"/>
                </a:solidFill>
              </a:rPr>
              <a:t>vedoucí: </a:t>
            </a:r>
            <a:r>
              <a:rPr lang="cs-CZ">
                <a:solidFill>
                  <a:srgbClr val="7F7F7F"/>
                </a:solidFill>
              </a:rPr>
              <a:t>Ing. Michal Vlnas</a:t>
            </a:r>
            <a:r>
              <a:rPr lang="cs-CZ">
                <a:solidFill>
                  <a:srgbClr val="7F7F7F"/>
                </a:solidFill>
              </a:rPr>
              <a:t> </a:t>
            </a:r>
            <a:endParaRPr/>
          </a:p>
        </p:txBody>
      </p:sp>
      <p:sp>
        <p:nvSpPr>
          <p:cNvPr id="66" name="Google Shape;66;p8"/>
          <p:cNvSpPr txBox="1"/>
          <p:nvPr>
            <p:ph idx="1" type="subTitle"/>
          </p:nvPr>
        </p:nvSpPr>
        <p:spPr>
          <a:xfrm>
            <a:off x="34078" y="4760575"/>
            <a:ext cx="18099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rgbClr val="7F7F7F"/>
              </a:buClr>
              <a:buSzPts val="1500"/>
              <a:buFont typeface="Calibri"/>
              <a:buNone/>
            </a:pPr>
            <a:r>
              <a:rPr lang="cs-CZ" sz="2100"/>
              <a:t>22. 1. 2024</a:t>
            </a:r>
            <a:endParaRPr/>
          </a:p>
        </p:txBody>
      </p:sp>
      <p:pic>
        <p:nvPicPr>
          <p:cNvPr id="67" name="Google Shape;6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0199" y="2742549"/>
            <a:ext cx="2202350" cy="240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700" y="673975"/>
            <a:ext cx="2963499" cy="286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/>
          <p:nvPr>
            <p:ph type="title"/>
          </p:nvPr>
        </p:nvSpPr>
        <p:spPr>
          <a:xfrm>
            <a:off x="722250" y="2075400"/>
            <a:ext cx="7699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6000">
                <a:latin typeface="Lexend Deca"/>
                <a:ea typeface="Lexend Deca"/>
                <a:cs typeface="Lexend Deca"/>
                <a:sym typeface="Lexend Deca"/>
              </a:rPr>
              <a:t>Děkuji za pozornost!</a:t>
            </a:r>
            <a:endParaRPr sz="60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70" name="Google Shape;170;p17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8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Diskuze</a:t>
            </a:r>
            <a:endParaRPr/>
          </a:p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  <p:pic>
        <p:nvPicPr>
          <p:cNvPr id="179" name="Google Shape;1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490" y="1664310"/>
            <a:ext cx="1726527" cy="1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 rotWithShape="1">
          <a:blip r:embed="rId4">
            <a:alphaModFix/>
          </a:blip>
          <a:srcRect b="6625" l="2324" r="0" t="-205"/>
          <a:stretch/>
        </p:blipFill>
        <p:spPr>
          <a:xfrm>
            <a:off x="5758387" y="1629020"/>
            <a:ext cx="3006825" cy="19528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9114" y="1476601"/>
            <a:ext cx="2486436" cy="240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323851" y="-75010"/>
            <a:ext cx="76995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Motivace</a:t>
            </a:r>
            <a:endParaRPr/>
          </a:p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323851" y="573881"/>
            <a:ext cx="86409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Vyzkoušet si proces optimalizace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Paralelní programování na “ne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umělém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projektu”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Praktické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použití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moderního c++20 a jeho novinek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yzkoušet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si “programovat a optimalizovat” matematiku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Práce s pokročilými strukturami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  <p:pic>
        <p:nvPicPr>
          <p:cNvPr id="78" name="Google Shape;78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50" y="2079125"/>
            <a:ext cx="3418350" cy="25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Cíle </a:t>
            </a:r>
            <a:r>
              <a:rPr lang="cs-CZ"/>
              <a:t>práce</a:t>
            </a:r>
            <a:endParaRPr/>
          </a:p>
        </p:txBody>
      </p:sp>
      <p:sp>
        <p:nvSpPr>
          <p:cNvPr id="85" name="Google Shape;85;p10"/>
          <p:cNvSpPr txBox="1"/>
          <p:nvPr>
            <p:ph idx="1" type="body"/>
          </p:nvPr>
        </p:nvSpPr>
        <p:spPr>
          <a:xfrm>
            <a:off x="293901" y="60383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Nalezení </a:t>
            </a:r>
            <a:r>
              <a:rPr i="1" lang="cs-CZ" sz="1700">
                <a:latin typeface="Lexend Deca"/>
                <a:ea typeface="Lexend Deca"/>
                <a:cs typeface="Lexend Deca"/>
                <a:sym typeface="Lexend Deca"/>
              </a:rPr>
              <a:t>rychlé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implementace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ze studie </a:t>
            </a:r>
            <a:r>
              <a:rPr i="1" lang="cs-CZ" sz="1700">
                <a:latin typeface="Lexend Deca"/>
                <a:ea typeface="Lexend Deca"/>
                <a:cs typeface="Lexend Deca"/>
                <a:sym typeface="Lexend Deca"/>
              </a:rPr>
              <a:t>Almost constant-time 3D nearest-neighbor lookup using implicit </a:t>
            </a:r>
            <a:r>
              <a:rPr i="1" lang="cs-CZ" sz="1700">
                <a:latin typeface="Lexend Deca"/>
                <a:ea typeface="Lexend Deca"/>
                <a:cs typeface="Lexend Deca"/>
                <a:sym typeface="Lexend Deca"/>
              </a:rPr>
              <a:t>octrees 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Proof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of concept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Implementace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NN a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KNN z dané studie s rozšířením </a:t>
            </a:r>
            <a:br>
              <a:rPr lang="cs-CZ" sz="17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pro vyhodnocování podle normály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yhledání míst s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výkonnostními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rezervami a optimalizovat vhodnější výběr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algoritmů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, SIMD, asemblerem a případná paralelizace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86" name="Google Shape;86;p10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</a:t>
            </a:r>
            <a:r>
              <a:rPr lang="cs-CZ"/>
              <a:t>10</a:t>
            </a:r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2775" l="5787" r="6122" t="2491"/>
          <a:stretch/>
        </p:blipFill>
        <p:spPr>
          <a:xfrm>
            <a:off x="622913" y="2204138"/>
            <a:ext cx="2904919" cy="2515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860" y="2204150"/>
            <a:ext cx="2476690" cy="239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/>
              <a:t>Popis struktury</a:t>
            </a:r>
            <a:endParaRPr/>
          </a:p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323851" y="57388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Hashtable + octree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</a:t>
            </a:r>
            <a:r>
              <a:rPr lang="cs-CZ"/>
              <a:t>10</a:t>
            </a:r>
            <a:endParaRPr/>
          </a:p>
        </p:txBody>
      </p:sp>
      <p:pic>
        <p:nvPicPr>
          <p:cNvPr id="99" name="Google Shape;99;p11"/>
          <p:cNvPicPr preferRelativeResize="0"/>
          <p:nvPr/>
        </p:nvPicPr>
        <p:blipFill rotWithShape="1">
          <a:blip r:embed="rId3">
            <a:alphaModFix/>
          </a:blip>
          <a:srcRect b="6625" l="2324" r="0" t="-205"/>
          <a:stretch/>
        </p:blipFill>
        <p:spPr>
          <a:xfrm>
            <a:off x="308625" y="1016525"/>
            <a:ext cx="5185900" cy="33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27325" y="578975"/>
            <a:ext cx="2778248" cy="287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Konstrukce octree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7" name="Google Shape;107;p12"/>
          <p:cNvSpPr txBox="1"/>
          <p:nvPr>
            <p:ph idx="1" type="body"/>
          </p:nvPr>
        </p:nvSpPr>
        <p:spPr>
          <a:xfrm>
            <a:off x="323851" y="57388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Výpočet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voronoiových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buněk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Počet zasahujících 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voronoiových</a:t>
            </a: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 buněk do prostoru větší než 5 způsobí rozdělení tohoto prostoru na 8 části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08" name="Google Shape;108;p12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9" name="Google Shape;109;p12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</a:t>
            </a:r>
            <a:r>
              <a:rPr lang="cs-CZ"/>
              <a:t>10</a:t>
            </a:r>
            <a:endParaRPr/>
          </a:p>
        </p:txBody>
      </p:sp>
      <p:pic>
        <p:nvPicPr>
          <p:cNvPr id="110" name="Google Shape;110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700" y="1825669"/>
            <a:ext cx="2486436" cy="2405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07708" y="1821080"/>
            <a:ext cx="2495813" cy="24149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05864" y="1825626"/>
            <a:ext cx="2486436" cy="240587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3" name="Google Shape;113;p12"/>
          <p:cNvCxnSpPr>
            <a:stCxn id="110" idx="3"/>
            <a:endCxn id="111" idx="1"/>
          </p:cNvCxnSpPr>
          <p:nvPr/>
        </p:nvCxnSpPr>
        <p:spPr>
          <a:xfrm>
            <a:off x="2738136" y="3028562"/>
            <a:ext cx="669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4" name="Google Shape;114;p12"/>
          <p:cNvCxnSpPr/>
          <p:nvPr/>
        </p:nvCxnSpPr>
        <p:spPr>
          <a:xfrm>
            <a:off x="5888224" y="2973722"/>
            <a:ext cx="651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Kontrola náležitosti do podprostoru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1" name="Google Shape;121;p13"/>
          <p:cNvSpPr txBox="1"/>
          <p:nvPr>
            <p:ph idx="1" type="body"/>
          </p:nvPr>
        </p:nvSpPr>
        <p:spPr>
          <a:xfrm>
            <a:off x="323851" y="57388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Heiarchicky jsou využívány následující postupy: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Středový bod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Vrcholy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Bounding box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  <a:p>
            <a:pPr indent="-336550" lvl="0" marL="9144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AutoNum type="arabicParenR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GJK algoritmus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22" name="Google Shape;122;p13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3" name="Google Shape;123;p13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  <p:pic>
        <p:nvPicPr>
          <p:cNvPr id="124" name="Google Shape;12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7042" y="1970275"/>
            <a:ext cx="2510108" cy="2522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6850" y="1970275"/>
            <a:ext cx="2510108" cy="2522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16946" y="1970275"/>
            <a:ext cx="2510108" cy="2522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Konstrukce Hashovací tabulky nad stromem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3" name="Google Shape;133;p14"/>
          <p:cNvSpPr txBox="1"/>
          <p:nvPr>
            <p:ph idx="1" type="body"/>
          </p:nvPr>
        </p:nvSpPr>
        <p:spPr>
          <a:xfrm>
            <a:off x="323851" y="57388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Všechny listové uzly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34" name="Google Shape;134;p14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  <p:pic>
        <p:nvPicPr>
          <p:cNvPr id="136" name="Google Shape;136;p14"/>
          <p:cNvPicPr preferRelativeResize="0"/>
          <p:nvPr/>
        </p:nvPicPr>
        <p:blipFill rotWithShape="1">
          <a:blip r:embed="rId3">
            <a:alphaModFix/>
          </a:blip>
          <a:srcRect b="6625" l="2324" r="0" t="-205"/>
          <a:stretch/>
        </p:blipFill>
        <p:spPr>
          <a:xfrm>
            <a:off x="530975" y="1045875"/>
            <a:ext cx="5185900" cy="336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86075" y="788750"/>
            <a:ext cx="2778248" cy="2877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Vyhledávání ve struktuře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323851" y="573881"/>
            <a:ext cx="8640600" cy="3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73050" lvl="0" marL="342900" rtl="0" algn="l">
              <a:spcBef>
                <a:spcPts val="0"/>
              </a:spcBef>
              <a:spcAft>
                <a:spcPts val="0"/>
              </a:spcAft>
              <a:buSzPts val="1700"/>
              <a:buFont typeface="Lexend Deca"/>
              <a:buChar char="-"/>
            </a:pPr>
            <a:r>
              <a:rPr lang="cs-CZ" sz="1700">
                <a:latin typeface="Lexend Deca"/>
                <a:ea typeface="Lexend Deca"/>
                <a:cs typeface="Lexend Deca"/>
                <a:sym typeface="Lexend Deca"/>
              </a:rPr>
              <a:t>Binární vyhledávání </a:t>
            </a:r>
            <a:endParaRPr sz="1700"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45" name="Google Shape;145;p15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325" y="973762"/>
            <a:ext cx="2944950" cy="341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145" y="1298275"/>
            <a:ext cx="4682650" cy="300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323851" y="-75010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Dosažené výsledky a plán pokračování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55" name="Google Shape;155;p16"/>
          <p:cNvSpPr txBox="1"/>
          <p:nvPr>
            <p:ph idx="11" type="ftr"/>
          </p:nvPr>
        </p:nvSpPr>
        <p:spPr>
          <a:xfrm>
            <a:off x="107950" y="4893470"/>
            <a:ext cx="78486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s-CZ"/>
              <a:t>Akcelerace vyhledávání v prostorových strukturách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6" name="Google Shape;156;p16"/>
          <p:cNvSpPr txBox="1"/>
          <p:nvPr>
            <p:ph idx="12" type="sldNum"/>
          </p:nvPr>
        </p:nvSpPr>
        <p:spPr>
          <a:xfrm>
            <a:off x="8172450" y="4893470"/>
            <a:ext cx="827100" cy="2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alibri"/>
              <a:buNone/>
            </a:pPr>
            <a:fld id="{00000000-1234-1234-1234-123412341234}" type="slidenum">
              <a:rPr lang="cs-CZ"/>
              <a:t>‹#›</a:t>
            </a:fld>
            <a:r>
              <a:rPr lang="cs-CZ"/>
              <a:t>/10</a:t>
            </a:r>
            <a:endParaRPr/>
          </a:p>
        </p:txBody>
      </p:sp>
      <p:pic>
        <p:nvPicPr>
          <p:cNvPr id="157" name="Google Shape;15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565" y="901242"/>
            <a:ext cx="1726527" cy="1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16"/>
          <p:cNvPicPr preferRelativeResize="0"/>
          <p:nvPr/>
        </p:nvPicPr>
        <p:blipFill rotWithShape="1">
          <a:blip r:embed="rId4">
            <a:alphaModFix/>
          </a:blip>
          <a:srcRect b="6625" l="2324" r="0" t="-205"/>
          <a:stretch/>
        </p:blipFill>
        <p:spPr>
          <a:xfrm>
            <a:off x="2907104" y="848692"/>
            <a:ext cx="2898149" cy="1882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5273" y="465588"/>
            <a:ext cx="2585511" cy="249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16"/>
          <p:cNvSpPr txBox="1"/>
          <p:nvPr/>
        </p:nvSpPr>
        <p:spPr>
          <a:xfrm>
            <a:off x="411488" y="3702938"/>
            <a:ext cx="891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SIMD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6"/>
          <p:cNvSpPr txBox="1"/>
          <p:nvPr/>
        </p:nvSpPr>
        <p:spPr>
          <a:xfrm>
            <a:off x="1972563" y="3702938"/>
            <a:ext cx="22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Paralelní zpracování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6"/>
          <p:cNvSpPr txBox="1"/>
          <p:nvPr>
            <p:ph type="title"/>
          </p:nvPr>
        </p:nvSpPr>
        <p:spPr>
          <a:xfrm>
            <a:off x="323851" y="3090565"/>
            <a:ext cx="7699200" cy="54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>
                <a:latin typeface="Lexend Deca"/>
                <a:ea typeface="Lexend Deca"/>
                <a:cs typeface="Lexend Deca"/>
                <a:sym typeface="Lexend Deca"/>
              </a:rPr>
              <a:t>Chybějící části:</a:t>
            </a:r>
            <a:endParaRPr>
              <a:latin typeface="Lexend Deca"/>
              <a:ea typeface="Lexend Deca"/>
              <a:cs typeface="Lexend Deca"/>
              <a:sym typeface="Lexend Deca"/>
            </a:endParaRPr>
          </a:p>
        </p:txBody>
      </p:sp>
      <p:sp>
        <p:nvSpPr>
          <p:cNvPr id="163" name="Google Shape;163;p16"/>
          <p:cNvSpPr txBox="1"/>
          <p:nvPr/>
        </p:nvSpPr>
        <p:spPr>
          <a:xfrm>
            <a:off x="4923538" y="3702950"/>
            <a:ext cx="858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K-NN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"/>
          <p:cNvSpPr txBox="1"/>
          <p:nvPr/>
        </p:nvSpPr>
        <p:spPr>
          <a:xfrm>
            <a:off x="6450713" y="3702938"/>
            <a:ext cx="228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Porovnání normály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01021 FIT Calibri">
  <a:themeElements>
    <a:clrScheme name="a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tiv sady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