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  <p:sldMasterId id="2147484145" r:id="rId2"/>
    <p:sldMasterId id="2147484157" r:id="rId3"/>
    <p:sldMasterId id="2147484158" r:id="rId4"/>
    <p:sldMasterId id="2147484301" r:id="rId5"/>
  </p:sldMasterIdLst>
  <p:handoutMasterIdLst>
    <p:handoutMasterId r:id="rId25"/>
  </p:handoutMasterIdLst>
  <p:sldIdLst>
    <p:sldId id="256" r:id="rId6"/>
    <p:sldId id="260" r:id="rId7"/>
    <p:sldId id="258" r:id="rId8"/>
    <p:sldId id="257" r:id="rId9"/>
    <p:sldId id="259" r:id="rId10"/>
    <p:sldId id="261" r:id="rId11"/>
    <p:sldId id="276" r:id="rId12"/>
    <p:sldId id="263" r:id="rId13"/>
    <p:sldId id="265" r:id="rId14"/>
    <p:sldId id="264" r:id="rId15"/>
    <p:sldId id="266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38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4012-D64C-6F46-A6B8-1C4B761C934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91883-3311-8F40-A9DA-113C7A9B0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7"/>
          <p:cNvSpPr>
            <a:spLocks noChangeAspect="1" noChangeArrowheads="1"/>
          </p:cNvSpPr>
          <p:nvPr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8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13" descr="DOE_OfficeSci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20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47" y="1635125"/>
            <a:ext cx="5099050" cy="1374775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" y="3343275"/>
            <a:ext cx="5085478" cy="12382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4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25" name="Picture 22" descr="200px-Vanderbilt_University_wordmark_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argonne_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Drexel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30" name="Picture 29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31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Rectangle 37"/>
          <p:cNvSpPr>
            <a:spLocks noChangeAspect="1" noChangeArrowheads="1"/>
          </p:cNvSpPr>
          <p:nvPr userDrawn="1"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 userDrawn="1"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" name="Straight Connector 8"/>
          <p:cNvCxnSpPr>
            <a:cxnSpLocks noChangeShapeType="1"/>
          </p:cNvCxnSpPr>
          <p:nvPr userDrawn="1"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3" descr="DOE_OfficeScien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6"/>
          <p:cNvGrpSpPr>
            <a:grpSpLocks/>
          </p:cNvGrpSpPr>
          <p:nvPr userDrawn="1"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13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5" name="Text Placeholder 2"/>
          <p:cNvSpPr txBox="1">
            <a:spLocks/>
          </p:cNvSpPr>
          <p:nvPr userDrawn="1"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16" name="Straight Connector 8"/>
          <p:cNvCxnSpPr>
            <a:cxnSpLocks noChangeShapeType="1"/>
          </p:cNvCxnSpPr>
          <p:nvPr userDrawn="1"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4" descr="http://www.personal.psu.edu/lnl/ist/psu_logo.png"/>
          <p:cNvPicPr>
            <a:picLocks noChangeAspect="1" noChangeArrowheads="1"/>
          </p:cNvPicPr>
          <p:nvPr userDrawn="1"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18" name="Picture 22" descr="200px-Vanderbilt_University_wordmark_sv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rgonne_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Drexel_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 userDrawn="1"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23" name="Picture 22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8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6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6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6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0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6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jpeg"/><Relationship Id="rId13" Type="http://schemas.openxmlformats.org/officeDocument/2006/relationships/image" Target="../media/image9.jpe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27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14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23850"/>
            <a:ext cx="65770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95413"/>
            <a:ext cx="82296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32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953735"/>
          </a:solidFill>
          <a:latin typeface="Arial Black" pitchFamily="34" charset="0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1pPr>
      <a:lvl2pPr marL="6286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2pPr>
      <a:lvl3pPr marL="97155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3pPr>
      <a:lvl4pPr marL="1371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4pPr>
      <a:lvl5pPr marL="1657350" indent="-1714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»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361950" y="0"/>
            <a:ext cx="84105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063" y="5870575"/>
            <a:ext cx="369887" cy="328613"/>
          </a:xfrm>
          <a:prstGeom prst="rect">
            <a:avLst/>
          </a:prstGeom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106636"/>
                </a:solidFill>
                <a:cs typeface="Arial" pitchFamily="34" charset="0"/>
              </a:defRPr>
            </a:lvl1pPr>
          </a:lstStyle>
          <a:p>
            <a:fld id="{7103748A-0FCE-4C92-B032-8003E1EA1D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9" name="Rectangle 1"/>
          <p:cNvSpPr>
            <a:spLocks noChangeArrowheads="1"/>
          </p:cNvSpPr>
          <p:nvPr/>
        </p:nvSpPr>
        <p:spPr bwMode="auto">
          <a:xfrm>
            <a:off x="368300" y="5992813"/>
            <a:ext cx="734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 b="1" smtClean="0">
                <a:solidFill>
                  <a:srgbClr val="800000"/>
                </a:solidFill>
                <a:latin typeface="Calibri" pitchFamily="34" charset="0"/>
              </a:rPr>
              <a:t>Fluid Interface Reactions, Structures and Transport  (FIRST) Center </a:t>
            </a:r>
          </a:p>
        </p:txBody>
      </p:sp>
      <p:pic>
        <p:nvPicPr>
          <p:cNvPr id="19" name="Picture 9" descr="horizontal-logo-green-tex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" y="6345338"/>
            <a:ext cx="229532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6" cstate="print"/>
          <a:srcRect b="22196"/>
          <a:stretch>
            <a:fillRect/>
          </a:stretch>
        </p:blipFill>
        <p:spPr bwMode="auto">
          <a:xfrm>
            <a:off x="4862528" y="6345338"/>
            <a:ext cx="548145" cy="384048"/>
          </a:xfrm>
          <a:prstGeom prst="rect">
            <a:avLst/>
          </a:prstGeom>
          <a:noFill/>
        </p:spPr>
      </p:pic>
      <p:pic>
        <p:nvPicPr>
          <p:cNvPr id="21" name="Picture 22" descr="200px-Vanderbilt_University_wordmark_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52" y="6331622"/>
            <a:ext cx="31534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5" descr="argonne_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19" y="63453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6" descr="Drexel_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43" y="6345338"/>
            <a:ext cx="44638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2056" y="62173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447452" y="6326405"/>
            <a:ext cx="914400" cy="421915"/>
            <a:chOff x="5437927" y="6324080"/>
            <a:chExt cx="914400" cy="421915"/>
          </a:xfrm>
        </p:grpSpPr>
        <p:pic>
          <p:nvPicPr>
            <p:cNvPr id="26" name="Picture 25" descr="ucdavis_logo_blue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7" name="Picture 1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9" y="6345338"/>
            <a:ext cx="387888" cy="3840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85" y="6345338"/>
            <a:ext cx="760859" cy="3840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34" y="5571527"/>
            <a:ext cx="1243418" cy="12344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Arial" charset="0"/>
          <a:cs typeface="Arial" pitchFamily="34" charset="0"/>
        </a:defRPr>
      </a:lvl2pPr>
      <a:lvl3pPr marL="11366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5938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10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9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3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682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Vlcek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Success indicators of crowdfunding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78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based on category</a:t>
            </a:r>
            <a:br>
              <a:rPr lang="en-US" dirty="0" smtClean="0"/>
            </a:br>
            <a:r>
              <a:rPr lang="en-US" dirty="0" smtClean="0"/>
              <a:t>and country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0" y="1752600"/>
            <a:ext cx="3683000" cy="4470400"/>
          </a:xfrm>
        </p:spPr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8" y="1752600"/>
            <a:ext cx="3314700" cy="2434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8" y="4314466"/>
            <a:ext cx="3314700" cy="23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preferences based on country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4373563"/>
          </a:xfrm>
        </p:spPr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14600"/>
            <a:ext cx="3998440" cy="28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 learning</a:t>
            </a:r>
          </a:p>
          <a:p>
            <a:r>
              <a:rPr lang="en-US" dirty="0" smtClean="0"/>
              <a:t>Binary classification: Success (1) or Failure (0)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Pandas + </a:t>
            </a:r>
            <a:r>
              <a:rPr lang="en-US" dirty="0" err="1" smtClean="0"/>
              <a:t>Scikit</a:t>
            </a:r>
            <a:r>
              <a:rPr lang="en-US" dirty="0" smtClean="0"/>
              <a:t>-learn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One-hot encoding of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Textual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29402"/>
            <a:ext cx="2806700" cy="27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1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0" y="1752600"/>
            <a:ext cx="2946400" cy="4373563"/>
          </a:xfrm>
        </p:spPr>
        <p:txBody>
          <a:bodyPr/>
          <a:lstStyle/>
          <a:p>
            <a:r>
              <a:rPr lang="en-US" dirty="0" smtClean="0"/>
              <a:t>3-fold cross-validation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108200"/>
            <a:ext cx="497318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</a:t>
            </a:r>
            <a:r>
              <a:rPr lang="en-US" smtClean="0"/>
              <a:t>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640" y="2025965"/>
            <a:ext cx="4339402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Crowdfunding platforms</a:t>
            </a:r>
          </a:p>
          <a:p>
            <a:pPr lvl="1"/>
            <a:r>
              <a:rPr lang="en-US" dirty="0" smtClean="0"/>
              <a:t>Aggregate funds from small investors</a:t>
            </a:r>
          </a:p>
          <a:p>
            <a:pPr lvl="1"/>
            <a:r>
              <a:rPr lang="en-US" dirty="0" smtClean="0"/>
              <a:t>New technology, art, journalism, games, personal projects, charity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Kickstarter</a:t>
            </a:r>
          </a:p>
          <a:p>
            <a:pPr lvl="1"/>
            <a:r>
              <a:rPr lang="en-US" dirty="0" smtClean="0"/>
              <a:t>Biggest, oldest</a:t>
            </a:r>
          </a:p>
          <a:p>
            <a:pPr lvl="1"/>
            <a:r>
              <a:rPr lang="en-US" dirty="0" smtClean="0"/>
              <a:t>250,000 creative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15 categories</a:t>
            </a:r>
          </a:p>
          <a:p>
            <a:pPr lvl="1"/>
            <a:r>
              <a:rPr lang="en-US" dirty="0" smtClean="0"/>
              <a:t>International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" y="4181430"/>
            <a:ext cx="4353663" cy="68099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" y="2012976"/>
            <a:ext cx="3312503" cy="700329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7" y="3094881"/>
            <a:ext cx="4353663" cy="665208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7" y="5311357"/>
            <a:ext cx="3993473" cy="67474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for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771965"/>
            <a:ext cx="481424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Projects only funded if goal is reached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Goals from $1 to $100,000,000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150,000 funded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36</a:t>
            </a:r>
            <a:r>
              <a:rPr lang="en-US" dirty="0" smtClean="0"/>
              <a:t>% overall success </a:t>
            </a:r>
            <a:r>
              <a:rPr lang="en-US" dirty="0" smtClean="0"/>
              <a:t>rates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increase the chances of success?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70200"/>
            <a:ext cx="29714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Indicators of funding success</a:t>
            </a:r>
            <a:br>
              <a:rPr lang="en-US" dirty="0" smtClean="0"/>
            </a:br>
            <a:r>
              <a:rPr lang="en-US" sz="3100" dirty="0" smtClean="0"/>
              <a:t>and who cares?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0700"/>
            <a:ext cx="8255000" cy="4762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Project proposers: individuals, startups, small companies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Their goal</a:t>
            </a:r>
          </a:p>
          <a:p>
            <a:pPr lvl="1"/>
            <a:r>
              <a:rPr lang="en-US" dirty="0" smtClean="0"/>
              <a:t>Maximize the chances of successful funding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Provide guidance in tailoring proposals</a:t>
            </a:r>
          </a:p>
          <a:p>
            <a:pPr lvl="1"/>
            <a:r>
              <a:rPr lang="en-US" dirty="0" smtClean="0"/>
              <a:t>Payment: fixed amount or percentage of funds if proposal is </a:t>
            </a:r>
            <a:r>
              <a:rPr lang="en-US" dirty="0" smtClean="0"/>
              <a:t>successful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Modeling based on historical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Datasets:</a:t>
            </a:r>
            <a:br>
              <a:rPr lang="en-US" dirty="0" smtClean="0"/>
            </a:br>
            <a:r>
              <a:rPr lang="en-US" dirty="0" smtClean="0"/>
              <a:t>sources and aggregation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026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Online source: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updated </a:t>
            </a:r>
            <a:r>
              <a:rPr lang="en-US" dirty="0" smtClean="0"/>
              <a:t>repositories collected by Web Robots web scraping company</a:t>
            </a:r>
          </a:p>
          <a:p>
            <a:pPr lvl="1"/>
            <a:r>
              <a:rPr lang="en-US" dirty="0" smtClean="0"/>
              <a:t>Available in </a:t>
            </a:r>
            <a:r>
              <a:rPr lang="en-US" b="1" dirty="0" smtClean="0"/>
              <a:t>CSV</a:t>
            </a:r>
            <a:r>
              <a:rPr lang="en-US" dirty="0" smtClean="0"/>
              <a:t> formats (30 files each month)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Combined into </a:t>
            </a:r>
            <a:r>
              <a:rPr lang="en-US" dirty="0"/>
              <a:t>a </a:t>
            </a:r>
            <a:r>
              <a:rPr lang="en-US" dirty="0" smtClean="0"/>
              <a:t>single data frame</a:t>
            </a:r>
          </a:p>
          <a:p>
            <a:endParaRPr lang="en-US" dirty="0"/>
          </a:p>
          <a:p>
            <a:r>
              <a:rPr lang="en-US" dirty="0" smtClean="0"/>
              <a:t>Removed duplicates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250</a:t>
            </a:r>
            <a:r>
              <a:rPr lang="en-US" dirty="0"/>
              <a:t>, 000 records, 32 </a:t>
            </a:r>
            <a:r>
              <a:rPr lang="en-US" dirty="0" smtClean="0"/>
              <a:t>features, several in JSON strings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43 GB to 90 MB of CSV data </a:t>
            </a:r>
            <a:endParaRPr lang="en-US" dirty="0"/>
          </a:p>
          <a:p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information </a:t>
            </a:r>
            <a:r>
              <a:rPr lang="en-US" dirty="0"/>
              <a:t>from JSON </a:t>
            </a:r>
            <a:r>
              <a:rPr lang="en-US" dirty="0" smtClean="0"/>
              <a:t>strings</a:t>
            </a:r>
          </a:p>
          <a:p>
            <a:endParaRPr lang="en-US" dirty="0"/>
          </a:p>
          <a:p>
            <a:r>
              <a:rPr lang="en-US" dirty="0" smtClean="0"/>
              <a:t>Formed a new feature of category type by aggregating subcategories</a:t>
            </a:r>
          </a:p>
          <a:p>
            <a:endParaRPr lang="en-US" dirty="0" smtClean="0"/>
          </a:p>
          <a:p>
            <a:r>
              <a:rPr lang="en-US" dirty="0" smtClean="0"/>
              <a:t>Time strings converted to </a:t>
            </a:r>
            <a:r>
              <a:rPr lang="en-US" dirty="0" err="1" smtClean="0"/>
              <a:t>datetime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r>
              <a:rPr lang="en-US" dirty="0" smtClean="0"/>
              <a:t>Selected 18 features for further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82972"/>
            <a:ext cx="8260672" cy="1039427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0" y="2136245"/>
            <a:ext cx="4724400" cy="3937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roject numbers spiked in mid 2014 due to expansion to new countries</a:t>
            </a:r>
          </a:p>
          <a:p>
            <a:endParaRPr lang="en-US" dirty="0" smtClean="0"/>
          </a:p>
          <a:p>
            <a:r>
              <a:rPr lang="en-US" dirty="0" smtClean="0"/>
              <a:t>Corresponding decrease in success rates</a:t>
            </a:r>
          </a:p>
          <a:p>
            <a:endParaRPr lang="en-US" dirty="0" smtClean="0"/>
          </a:p>
          <a:p>
            <a:r>
              <a:rPr lang="en-US" dirty="0" smtClean="0"/>
              <a:t>Analysis limited to data after mid 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704009"/>
            <a:ext cx="3451058" cy="240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4232444"/>
            <a:ext cx="3451058" cy="23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vs. Pledged amounts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52600"/>
            <a:ext cx="3733800" cy="4373563"/>
          </a:xfrm>
        </p:spPr>
        <p:txBody>
          <a:bodyPr/>
          <a:lstStyle/>
          <a:p>
            <a:r>
              <a:rPr lang="en-US" dirty="0" smtClean="0"/>
              <a:t>Goal and pledged amount follow approximately log-normal distribution</a:t>
            </a:r>
          </a:p>
          <a:p>
            <a:endParaRPr lang="en-US" dirty="0" smtClean="0"/>
          </a:p>
          <a:p>
            <a:r>
              <a:rPr lang="en-US" dirty="0" smtClean="0"/>
              <a:t>Smaller goals correlated with lower pledged amounts but higher success rates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955800"/>
            <a:ext cx="40128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325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LCMO_segreg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LCMO_segregation.thmx</Template>
  <TotalTime>2499</TotalTime>
  <Words>381</Words>
  <Application>Microsoft Macintosh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LCMO_segregation</vt:lpstr>
      <vt:lpstr>1_Custom Design</vt:lpstr>
      <vt:lpstr>5_Office Theme</vt:lpstr>
      <vt:lpstr>Office Theme</vt:lpstr>
      <vt:lpstr>Apothecary</vt:lpstr>
      <vt:lpstr>Success indicators of crowdfunding projects</vt:lpstr>
      <vt:lpstr>Crowdfunding</vt:lpstr>
      <vt:lpstr>Competition for FUNDING</vt:lpstr>
      <vt:lpstr>Indicators of funding success and who cares?</vt:lpstr>
      <vt:lpstr>Datasets: sources and aggregation</vt:lpstr>
      <vt:lpstr>Data wrangling</vt:lpstr>
      <vt:lpstr>Exploratory Analysis</vt:lpstr>
      <vt:lpstr>Changes in TIME</vt:lpstr>
      <vt:lpstr>Goals vs. Pledged amounts</vt:lpstr>
      <vt:lpstr>Success based on category and country of origin</vt:lpstr>
      <vt:lpstr>Category preferences based on country of origin</vt:lpstr>
      <vt:lpstr>Predictive modeling</vt:lpstr>
      <vt:lpstr>Data preparation</vt:lpstr>
      <vt:lpstr>Handling Textual data</vt:lpstr>
      <vt:lpstr>Logistic Regression</vt:lpstr>
      <vt:lpstr>Modeling Pipeline</vt:lpstr>
      <vt:lpstr>Hyperparameter optimization</vt:lpstr>
      <vt:lpstr>Model evaluation</vt:lpstr>
      <vt:lpstr>Conclusions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indicators of crowdfunding projects</dc:title>
  <dc:creator>Vlcek, Lukas</dc:creator>
  <cp:lastModifiedBy>Vlcek, Lukas</cp:lastModifiedBy>
  <cp:revision>61</cp:revision>
  <cp:lastPrinted>2018-07-31T21:06:47Z</cp:lastPrinted>
  <dcterms:created xsi:type="dcterms:W3CDTF">2018-07-30T00:59:25Z</dcterms:created>
  <dcterms:modified xsi:type="dcterms:W3CDTF">2018-08-01T04:09:49Z</dcterms:modified>
</cp:coreProperties>
</file>