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  <p:sldMasterId id="2147484145" r:id="rId2"/>
    <p:sldMasterId id="2147484157" r:id="rId3"/>
    <p:sldMasterId id="2147484158" r:id="rId4"/>
    <p:sldMasterId id="2147484301" r:id="rId5"/>
  </p:sldMasterIdLst>
  <p:handoutMasterIdLst>
    <p:handoutMasterId r:id="rId26"/>
  </p:handoutMasterIdLst>
  <p:sldIdLst>
    <p:sldId id="256" r:id="rId6"/>
    <p:sldId id="260" r:id="rId7"/>
    <p:sldId id="258" r:id="rId8"/>
    <p:sldId id="257" r:id="rId9"/>
    <p:sldId id="259" r:id="rId10"/>
    <p:sldId id="261" r:id="rId11"/>
    <p:sldId id="276" r:id="rId12"/>
    <p:sldId id="263" r:id="rId13"/>
    <p:sldId id="265" r:id="rId14"/>
    <p:sldId id="264" r:id="rId15"/>
    <p:sldId id="266" r:id="rId16"/>
    <p:sldId id="277" r:id="rId17"/>
    <p:sldId id="268" r:id="rId18"/>
    <p:sldId id="269" r:id="rId19"/>
    <p:sldId id="270" r:id="rId20"/>
    <p:sldId id="272" r:id="rId21"/>
    <p:sldId id="271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60" autoAdjust="0"/>
  </p:normalViewPr>
  <p:slideViewPr>
    <p:cSldViewPr snapToGrid="0" snapToObjects="1">
      <p:cViewPr>
        <p:scale>
          <a:sx n="100" d="100"/>
          <a:sy n="100" d="100"/>
        </p:scale>
        <p:origin x="-134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4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4012-D64C-6F46-A6B8-1C4B761C934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91883-3311-8F40-A9DA-113C7A9B0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7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AF0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7"/>
          <p:cNvSpPr>
            <a:spLocks noChangeAspect="1" noChangeArrowheads="1"/>
          </p:cNvSpPr>
          <p:nvPr/>
        </p:nvSpPr>
        <p:spPr bwMode="auto">
          <a:xfrm>
            <a:off x="228600" y="219075"/>
            <a:ext cx="8686800" cy="10763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 cmpd="sng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032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186315" tIns="93158" rIns="186315" bIns="93158"/>
          <a:lstStyle/>
          <a:p>
            <a:pPr algn="ctr" defTabSz="1069975">
              <a:defRPr/>
            </a:pPr>
            <a:endParaRPr lang="en-US" sz="16700">
              <a:solidFill>
                <a:schemeClr val="tx2"/>
              </a:solidFill>
              <a:latin typeface="Arial" charset="0"/>
              <a:ea typeface="+mn-ea"/>
              <a:cs typeface="ＭＳ Ｐゴシック" charset="-128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8" name="Straight Connector 8"/>
          <p:cNvCxnSpPr>
            <a:cxnSpLocks noChangeShapeType="1"/>
          </p:cNvCxnSpPr>
          <p:nvPr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13" descr="DOE_OfficeSci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50850"/>
            <a:ext cx="31003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6877050" y="323850"/>
            <a:ext cx="1790700" cy="849313"/>
            <a:chOff x="6877051" y="323849"/>
            <a:chExt cx="1790700" cy="849856"/>
          </a:xfrm>
        </p:grpSpPr>
        <p:sp>
          <p:nvSpPr>
            <p:cNvPr id="20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1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22" name="Text Placeholder 2"/>
          <p:cNvSpPr txBox="1">
            <a:spLocks/>
          </p:cNvSpPr>
          <p:nvPr/>
        </p:nvSpPr>
        <p:spPr bwMode="auto">
          <a:xfrm>
            <a:off x="3578225" y="419100"/>
            <a:ext cx="2894013" cy="6477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None/>
              <a:defRPr sz="2800" b="1" kern="1200" smtClean="0">
                <a:solidFill>
                  <a:schemeClr val="tx1"/>
                </a:solidFill>
                <a:latin typeface="Arial Narrow" pitchFamily="48" charset="0"/>
                <a:ea typeface="+mn-ea"/>
                <a:cs typeface="+mn-cs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FIRST Energy Frontier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Research Center</a:t>
            </a:r>
          </a:p>
        </p:txBody>
      </p:sp>
      <p:cxnSp>
        <p:nvCxnSpPr>
          <p:cNvPr id="23" name="Straight Connector 8"/>
          <p:cNvCxnSpPr>
            <a:cxnSpLocks noChangeShapeType="1"/>
          </p:cNvCxnSpPr>
          <p:nvPr/>
        </p:nvCxnSpPr>
        <p:spPr bwMode="auto">
          <a:xfrm>
            <a:off x="228600" y="5856288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47" y="1635125"/>
            <a:ext cx="5099050" cy="1374775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" y="3343275"/>
            <a:ext cx="5085478" cy="12382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4" name="Picture 4" descr="http://www.personal.psu.edu/lnl/ist/psu_logo.png"/>
          <p:cNvPicPr>
            <a:picLocks noChangeAspect="1" noChangeArrowheads="1"/>
          </p:cNvPicPr>
          <p:nvPr/>
        </p:nvPicPr>
        <p:blipFill>
          <a:blip r:embed="rId3" cstate="print"/>
          <a:srcRect b="22196"/>
          <a:stretch>
            <a:fillRect/>
          </a:stretch>
        </p:blipFill>
        <p:spPr bwMode="auto">
          <a:xfrm>
            <a:off x="3681428" y="5956985"/>
            <a:ext cx="649272" cy="454901"/>
          </a:xfrm>
          <a:prstGeom prst="rect">
            <a:avLst/>
          </a:prstGeom>
          <a:noFill/>
        </p:spPr>
      </p:pic>
      <p:pic>
        <p:nvPicPr>
          <p:cNvPr id="25" name="Picture 22" descr="200px-Vanderbilt_University_wordmark_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52" y="5959874"/>
            <a:ext cx="454248" cy="59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argonne_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19" y="6027838"/>
            <a:ext cx="731763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Drexel_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43" y="5980033"/>
            <a:ext cx="575757" cy="49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3656" y="5861722"/>
            <a:ext cx="6400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28"/>
          <p:cNvGrpSpPr/>
          <p:nvPr/>
        </p:nvGrpSpPr>
        <p:grpSpPr>
          <a:xfrm>
            <a:off x="4698152" y="5970805"/>
            <a:ext cx="914400" cy="421915"/>
            <a:chOff x="5437927" y="6324080"/>
            <a:chExt cx="914400" cy="421915"/>
          </a:xfrm>
        </p:grpSpPr>
        <p:pic>
          <p:nvPicPr>
            <p:cNvPr id="30" name="Picture 29" descr="ucdavis_logo_blue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927" y="6591562"/>
              <a:ext cx="914400" cy="154433"/>
            </a:xfrm>
            <a:prstGeom prst="rect">
              <a:avLst/>
            </a:prstGeom>
          </p:spPr>
        </p:pic>
        <p:pic>
          <p:nvPicPr>
            <p:cNvPr id="31" name="Picture 1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927" y="6324080"/>
              <a:ext cx="914400" cy="2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58" y="5964903"/>
            <a:ext cx="541241" cy="5358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5" y="5975528"/>
            <a:ext cx="914815" cy="46175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139606"/>
            <a:ext cx="2590799" cy="25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7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3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0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31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04AF466F-BDA4-4F18-9C7B-FF0A9A1B0E80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1CEF607B-A47E-422C-9BEF-122CCDB7C526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AF0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" name="Rectangle 37"/>
          <p:cNvSpPr>
            <a:spLocks noChangeAspect="1" noChangeArrowheads="1"/>
          </p:cNvSpPr>
          <p:nvPr userDrawn="1"/>
        </p:nvSpPr>
        <p:spPr bwMode="auto">
          <a:xfrm>
            <a:off x="228600" y="219075"/>
            <a:ext cx="8686800" cy="10763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 cmpd="sng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032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186315" tIns="93158" rIns="186315" bIns="93158"/>
          <a:lstStyle/>
          <a:p>
            <a:pPr algn="ctr" defTabSz="1069975">
              <a:defRPr/>
            </a:pPr>
            <a:endParaRPr lang="en-US" sz="16700">
              <a:solidFill>
                <a:schemeClr val="tx2"/>
              </a:solidFill>
              <a:latin typeface="Arial" charset="0"/>
              <a:ea typeface="+mn-ea"/>
              <a:cs typeface="ＭＳ Ｐゴシック" charset="-128"/>
            </a:endParaRPr>
          </a:p>
        </p:txBody>
      </p:sp>
      <p:sp>
        <p:nvSpPr>
          <p:cNvPr id="9" name="Text Box 55"/>
          <p:cNvSpPr txBox="1">
            <a:spLocks noChangeArrowheads="1"/>
          </p:cNvSpPr>
          <p:nvPr userDrawn="1"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10" name="Straight Connector 8"/>
          <p:cNvCxnSpPr>
            <a:cxnSpLocks noChangeShapeType="1"/>
          </p:cNvCxnSpPr>
          <p:nvPr userDrawn="1"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3" descr="DOE_OfficeScien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50850"/>
            <a:ext cx="31003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26"/>
          <p:cNvGrpSpPr>
            <a:grpSpLocks/>
          </p:cNvGrpSpPr>
          <p:nvPr userDrawn="1"/>
        </p:nvGrpSpPr>
        <p:grpSpPr bwMode="auto">
          <a:xfrm>
            <a:off x="6877050" y="323850"/>
            <a:ext cx="1790700" cy="849313"/>
            <a:chOff x="6877051" y="323849"/>
            <a:chExt cx="1790700" cy="849856"/>
          </a:xfrm>
        </p:grpSpPr>
        <p:sp>
          <p:nvSpPr>
            <p:cNvPr id="13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15" name="Text Placeholder 2"/>
          <p:cNvSpPr txBox="1">
            <a:spLocks/>
          </p:cNvSpPr>
          <p:nvPr userDrawn="1"/>
        </p:nvSpPr>
        <p:spPr bwMode="auto">
          <a:xfrm>
            <a:off x="3578225" y="419100"/>
            <a:ext cx="2894013" cy="6477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None/>
              <a:defRPr sz="2800" b="1" kern="1200" smtClean="0">
                <a:solidFill>
                  <a:schemeClr val="tx1"/>
                </a:solidFill>
                <a:latin typeface="Arial Narrow" pitchFamily="48" charset="0"/>
                <a:ea typeface="+mn-ea"/>
                <a:cs typeface="+mn-cs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FIRST Energy Frontier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Research Center</a:t>
            </a:r>
          </a:p>
        </p:txBody>
      </p:sp>
      <p:cxnSp>
        <p:nvCxnSpPr>
          <p:cNvPr id="16" name="Straight Connector 8"/>
          <p:cNvCxnSpPr>
            <a:cxnSpLocks noChangeShapeType="1"/>
          </p:cNvCxnSpPr>
          <p:nvPr userDrawn="1"/>
        </p:nvCxnSpPr>
        <p:spPr bwMode="auto">
          <a:xfrm>
            <a:off x="228600" y="5856288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4" descr="http://www.personal.psu.edu/lnl/ist/psu_logo.png"/>
          <p:cNvPicPr>
            <a:picLocks noChangeAspect="1" noChangeArrowheads="1"/>
          </p:cNvPicPr>
          <p:nvPr userDrawn="1"/>
        </p:nvPicPr>
        <p:blipFill>
          <a:blip r:embed="rId3" cstate="print"/>
          <a:srcRect b="22196"/>
          <a:stretch>
            <a:fillRect/>
          </a:stretch>
        </p:blipFill>
        <p:spPr bwMode="auto">
          <a:xfrm>
            <a:off x="3681428" y="5956985"/>
            <a:ext cx="649272" cy="454901"/>
          </a:xfrm>
          <a:prstGeom prst="rect">
            <a:avLst/>
          </a:prstGeom>
          <a:noFill/>
        </p:spPr>
      </p:pic>
      <p:pic>
        <p:nvPicPr>
          <p:cNvPr id="18" name="Picture 22" descr="200px-Vanderbilt_University_wordmark_sv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52" y="5959874"/>
            <a:ext cx="454248" cy="59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argonne_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19" y="6027838"/>
            <a:ext cx="731763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Drexel_logo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43" y="5980033"/>
            <a:ext cx="575757" cy="49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3656" y="5861722"/>
            <a:ext cx="6400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/>
          <p:nvPr userDrawn="1"/>
        </p:nvGrpSpPr>
        <p:grpSpPr>
          <a:xfrm>
            <a:off x="4698152" y="5970805"/>
            <a:ext cx="914400" cy="421915"/>
            <a:chOff x="5437927" y="6324080"/>
            <a:chExt cx="914400" cy="421915"/>
          </a:xfrm>
        </p:grpSpPr>
        <p:pic>
          <p:nvPicPr>
            <p:cNvPr id="23" name="Picture 22" descr="ucdavis_logo_blue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927" y="6591562"/>
              <a:ext cx="914400" cy="154433"/>
            </a:xfrm>
            <a:prstGeom prst="rect">
              <a:avLst/>
            </a:prstGeom>
          </p:spPr>
        </p:pic>
        <p:pic>
          <p:nvPicPr>
            <p:cNvPr id="24" name="Picture 1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927" y="6324080"/>
              <a:ext cx="914400" cy="2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58" y="5964903"/>
            <a:ext cx="541241" cy="5358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5" y="5975528"/>
            <a:ext cx="914815" cy="4617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139606"/>
            <a:ext cx="2590799" cy="25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98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49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25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6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6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6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0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5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65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8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59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4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jpeg"/><Relationship Id="rId13" Type="http://schemas.openxmlformats.org/officeDocument/2006/relationships/image" Target="../media/image9.jpe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3.xml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jpeg"/><Relationship Id="rId9" Type="http://schemas.openxmlformats.org/officeDocument/2006/relationships/image" Target="../media/image5.jpeg"/><Relationship Id="rId10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AEB"/>
          </a:solidFill>
          <a:ln>
            <a:noFill/>
          </a:ln>
          <a:effectLst>
            <a:outerShdw blurRad="63500" dist="76201" dir="2700000" rotWithShape="0">
              <a:srgbClr val="000000">
                <a:alpha val="42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6315" tIns="93158" rIns="186315" bIns="93158" anchor="ctr"/>
          <a:lstStyle/>
          <a:p>
            <a:pPr algn="ctr" defTabSz="1069975">
              <a:defRPr/>
            </a:pPr>
            <a:endParaRPr lang="en-US" sz="4900">
              <a:solidFill>
                <a:srgbClr val="006666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27" name="Group 26"/>
          <p:cNvGrpSpPr>
            <a:grpSpLocks/>
          </p:cNvGrpSpPr>
          <p:nvPr/>
        </p:nvGrpSpPr>
        <p:grpSpPr bwMode="auto">
          <a:xfrm>
            <a:off x="7185025" y="219075"/>
            <a:ext cx="1790700" cy="849313"/>
            <a:chOff x="6877051" y="323849"/>
            <a:chExt cx="1790700" cy="849856"/>
          </a:xfrm>
        </p:grpSpPr>
        <p:sp>
          <p:nvSpPr>
            <p:cNvPr id="14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23850"/>
            <a:ext cx="65770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95413"/>
            <a:ext cx="82296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 flipH="1">
            <a:off x="8291513" y="6308725"/>
            <a:ext cx="6191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</a:pPr>
            <a:fld id="{B3E3732C-91CE-4CA0-8A1D-374756A385EC}" type="slidenum">
              <a:rPr lang="en-US" altLang="en-US" sz="1000">
                <a:solidFill>
                  <a:srgbClr val="A6A6A6"/>
                </a:solidFill>
              </a:rPr>
              <a:pPr algn="r" eaLnBrk="1" hangingPunct="1">
                <a:lnSpc>
                  <a:spcPct val="90000"/>
                </a:lnSpc>
              </a:pPr>
              <a:t>‹#›</a:t>
            </a:fld>
            <a:endParaRPr lang="en-US" altLang="en-US" sz="1000">
              <a:solidFill>
                <a:srgbClr val="A6A6A6"/>
              </a:solidFill>
            </a:endParaRP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1032" name="Straight Connector 8"/>
          <p:cNvCxnSpPr>
            <a:cxnSpLocks noChangeShapeType="1"/>
          </p:cNvCxnSpPr>
          <p:nvPr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rgbClr val="953735"/>
          </a:solidFill>
          <a:latin typeface="Arial Black" pitchFamily="34" charset="0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 Narrow" pitchFamily="34" charset="0"/>
          <a:ea typeface="ＭＳ Ｐゴシック" charset="0"/>
          <a:cs typeface="ＭＳ Ｐゴシック" charset="0"/>
        </a:defRPr>
      </a:lvl1pPr>
      <a:lvl2pPr marL="628650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–"/>
        <a:defRPr sz="2400"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2pPr>
      <a:lvl3pPr marL="97155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3pPr>
      <a:lvl4pPr marL="1371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–"/>
        <a:defRPr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4pPr>
      <a:lvl5pPr marL="1657350" indent="-1714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»"/>
        <a:defRPr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361950" y="0"/>
            <a:ext cx="84105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25" y="866775"/>
            <a:ext cx="8410575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063" y="5870575"/>
            <a:ext cx="369887" cy="328613"/>
          </a:xfrm>
          <a:prstGeom prst="rect">
            <a:avLst/>
          </a:prstGeom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106636"/>
                </a:solidFill>
                <a:cs typeface="Arial" pitchFamily="34" charset="0"/>
              </a:defRPr>
            </a:lvl1pPr>
          </a:lstStyle>
          <a:p>
            <a:fld id="{7103748A-0FCE-4C92-B032-8003E1EA1D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9" name="Rectangle 1"/>
          <p:cNvSpPr>
            <a:spLocks noChangeArrowheads="1"/>
          </p:cNvSpPr>
          <p:nvPr/>
        </p:nvSpPr>
        <p:spPr bwMode="auto">
          <a:xfrm>
            <a:off x="368300" y="5992813"/>
            <a:ext cx="734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200" b="1" smtClean="0">
                <a:solidFill>
                  <a:srgbClr val="800000"/>
                </a:solidFill>
                <a:latin typeface="Calibri" pitchFamily="34" charset="0"/>
              </a:rPr>
              <a:t>Fluid Interface Reactions, Structures and Transport  (FIRST) Center </a:t>
            </a:r>
          </a:p>
        </p:txBody>
      </p:sp>
      <p:pic>
        <p:nvPicPr>
          <p:cNvPr id="19" name="Picture 9" descr="horizontal-logo-green-tex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6" y="6345338"/>
            <a:ext cx="2295325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http://www.personal.psu.edu/lnl/ist/psu_logo.png"/>
          <p:cNvPicPr>
            <a:picLocks noChangeAspect="1" noChangeArrowheads="1"/>
          </p:cNvPicPr>
          <p:nvPr/>
        </p:nvPicPr>
        <p:blipFill>
          <a:blip r:embed="rId6" cstate="print"/>
          <a:srcRect b="22196"/>
          <a:stretch>
            <a:fillRect/>
          </a:stretch>
        </p:blipFill>
        <p:spPr bwMode="auto">
          <a:xfrm>
            <a:off x="4862528" y="6345338"/>
            <a:ext cx="548145" cy="384048"/>
          </a:xfrm>
          <a:prstGeom prst="rect">
            <a:avLst/>
          </a:prstGeom>
          <a:noFill/>
        </p:spPr>
      </p:pic>
      <p:pic>
        <p:nvPicPr>
          <p:cNvPr id="21" name="Picture 22" descr="200px-Vanderbilt_University_wordmark_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52" y="6331622"/>
            <a:ext cx="31534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5" descr="argonne_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519" y="6345338"/>
            <a:ext cx="731763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6" descr="Drexel_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43" y="6345338"/>
            <a:ext cx="446385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52056" y="6217322"/>
            <a:ext cx="6400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/>
        </p:nvGrpSpPr>
        <p:grpSpPr>
          <a:xfrm>
            <a:off x="5447452" y="6326405"/>
            <a:ext cx="914400" cy="421915"/>
            <a:chOff x="5437927" y="6324080"/>
            <a:chExt cx="914400" cy="421915"/>
          </a:xfrm>
        </p:grpSpPr>
        <p:pic>
          <p:nvPicPr>
            <p:cNvPr id="26" name="Picture 25" descr="ucdavis_logo_blue.png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927" y="6591562"/>
              <a:ext cx="914400" cy="154433"/>
            </a:xfrm>
            <a:prstGeom prst="rect">
              <a:avLst/>
            </a:prstGeom>
          </p:spPr>
        </p:pic>
        <p:pic>
          <p:nvPicPr>
            <p:cNvPr id="27" name="Picture 1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927" y="6324080"/>
              <a:ext cx="914400" cy="2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59" y="6345338"/>
            <a:ext cx="387888" cy="3840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85" y="6345338"/>
            <a:ext cx="760859" cy="3840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234" y="5571527"/>
            <a:ext cx="1243418" cy="12344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rgbClr val="404040"/>
          </a:solidFill>
          <a:latin typeface="Arial" pitchFamily="34" charset="0"/>
          <a:ea typeface="Arial" charset="0"/>
          <a:cs typeface="Arial" pitchFamily="34" charset="0"/>
        </a:defRPr>
      </a:lvl2pPr>
      <a:lvl3pPr marL="1136650" indent="-2254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593850" indent="-2254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1050" indent="-2254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AEB"/>
          </a:solidFill>
          <a:ln>
            <a:noFill/>
          </a:ln>
          <a:effectLst>
            <a:outerShdw blurRad="63500" dist="76201" dir="2700000" rotWithShape="0">
              <a:srgbClr val="000000">
                <a:alpha val="42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6315" tIns="93158" rIns="186315" bIns="93158" anchor="ctr"/>
          <a:lstStyle/>
          <a:p>
            <a:pPr algn="ctr" defTabSz="1069975">
              <a:defRPr/>
            </a:pPr>
            <a:endParaRPr lang="en-US" sz="4900">
              <a:solidFill>
                <a:srgbClr val="006666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7185025" y="219075"/>
            <a:ext cx="1790700" cy="849313"/>
            <a:chOff x="6877051" y="323849"/>
            <a:chExt cx="1790700" cy="849856"/>
          </a:xfrm>
        </p:grpSpPr>
        <p:sp>
          <p:nvSpPr>
            <p:cNvPr id="9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 flipH="1">
            <a:off x="8291513" y="6308725"/>
            <a:ext cx="6191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</a:pPr>
            <a:fld id="{B3E3732C-91CE-4CA0-8A1D-374756A385EC}" type="slidenum">
              <a:rPr lang="en-US" altLang="en-US" sz="1000">
                <a:solidFill>
                  <a:srgbClr val="A6A6A6"/>
                </a:solidFill>
              </a:rPr>
              <a:pPr algn="r" eaLnBrk="1" hangingPunct="1">
                <a:lnSpc>
                  <a:spcPct val="90000"/>
                </a:lnSpc>
              </a:pPr>
              <a:t>‹#›</a:t>
            </a:fld>
            <a:endParaRPr lang="en-US" altLang="en-US" sz="1000">
              <a:solidFill>
                <a:srgbClr val="A6A6A6"/>
              </a:solidFill>
            </a:endParaRPr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13" name="Straight Connector 8"/>
          <p:cNvCxnSpPr>
            <a:cxnSpLocks noChangeShapeType="1"/>
          </p:cNvCxnSpPr>
          <p:nvPr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1682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Vlcek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Success indicators of crowdfunding projects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878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based on category</a:t>
            </a:r>
            <a:br>
              <a:rPr lang="en-US" dirty="0" smtClean="0"/>
            </a:br>
            <a:r>
              <a:rPr lang="en-US" dirty="0" smtClean="0"/>
              <a:t>and country of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900" y="2222499"/>
            <a:ext cx="4584700" cy="3340101"/>
          </a:xfrm>
        </p:spPr>
        <p:txBody>
          <a:bodyPr/>
          <a:lstStyle/>
          <a:p>
            <a:r>
              <a:rPr lang="en-US" dirty="0" smtClean="0"/>
              <a:t>Statistically significant differences between proposal success in different categories and for different countries of origin</a:t>
            </a:r>
          </a:p>
          <a:p>
            <a:endParaRPr lang="en-US" dirty="0"/>
          </a:p>
          <a:p>
            <a:r>
              <a:rPr lang="en-US" dirty="0" smtClean="0"/>
              <a:t>Are these differences correlated?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8" y="1752600"/>
            <a:ext cx="3314700" cy="2434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8" y="4314466"/>
            <a:ext cx="3314700" cy="236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9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 preferences based on country of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17" y="5507037"/>
            <a:ext cx="5667083" cy="1147763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800" dirty="0" smtClean="0"/>
              <a:t>Similarity based on distances in the space of conditional probabilities of category choice, given a country of origin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Reduced to 2 dimensions using the principal component analysis (PCA)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8" y="1739900"/>
            <a:ext cx="5235832" cy="3683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26100" y="1905000"/>
            <a:ext cx="3505200" cy="474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Compare country-of-origin similarity based on category preferences</a:t>
            </a:r>
          </a:p>
          <a:p>
            <a:endParaRPr lang="en-US" sz="2000" dirty="0" smtClean="0"/>
          </a:p>
          <a:p>
            <a:r>
              <a:rPr lang="en-US" sz="2000" dirty="0" smtClean="0"/>
              <a:t>Clear grouping of countries with similar geographic and cultural similarities:</a:t>
            </a:r>
          </a:p>
          <a:p>
            <a:endParaRPr lang="en-US" sz="2000" dirty="0" smtClean="0"/>
          </a:p>
          <a:p>
            <a:r>
              <a:rPr lang="en-US" sz="1800" dirty="0" smtClean="0"/>
              <a:t>Europe vs. Asia vs. America</a:t>
            </a:r>
          </a:p>
          <a:p>
            <a:r>
              <a:rPr lang="en-US" sz="1800" dirty="0" smtClean="0"/>
              <a:t>Technologically advanced vs. developing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17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707072"/>
            <a:ext cx="8260672" cy="103942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Predictive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5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</a:t>
            </a:r>
          </a:p>
          <a:p>
            <a:endParaRPr lang="en-US" dirty="0" smtClean="0"/>
          </a:p>
          <a:p>
            <a:r>
              <a:rPr lang="en-US" dirty="0" smtClean="0"/>
              <a:t>Binary classification:</a:t>
            </a:r>
          </a:p>
          <a:p>
            <a:pPr lvl="1"/>
            <a:r>
              <a:rPr lang="en-US" dirty="0" smtClean="0"/>
              <a:t> Success (1) or Failure (0)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Logistic regression</a:t>
            </a:r>
          </a:p>
          <a:p>
            <a:endParaRPr lang="en-US" dirty="0" smtClean="0"/>
          </a:p>
          <a:p>
            <a:r>
              <a:rPr lang="en-US" dirty="0" smtClean="0"/>
              <a:t>Feature selection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Pandas + </a:t>
            </a:r>
            <a:r>
              <a:rPr lang="en-US" dirty="0" err="1" smtClean="0"/>
              <a:t>Scikit</a:t>
            </a:r>
            <a:r>
              <a:rPr lang="en-US" dirty="0" smtClean="0"/>
              <a:t>-learn libraries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60134"/>
              </p:ext>
            </p:extLst>
          </p:nvPr>
        </p:nvGraphicFramePr>
        <p:xfrm>
          <a:off x="4737100" y="2641600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/>
                <a:gridCol w="161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of 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51500" y="2146300"/>
            <a:ext cx="242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Informative features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817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One-hot encoding of categorical variables</a:t>
            </a:r>
          </a:p>
          <a:p>
            <a:pPr lvl="1"/>
            <a:r>
              <a:rPr lang="en-US" dirty="0" smtClean="0"/>
              <a:t>Category type, country of origin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Conversion of text to count vectors</a:t>
            </a:r>
          </a:p>
          <a:p>
            <a:endParaRPr lang="en-US" dirty="0" smtClean="0"/>
          </a:p>
          <a:p>
            <a:r>
              <a:rPr lang="en-US" dirty="0" smtClean="0"/>
              <a:t>Logarithm of goal amounts </a:t>
            </a:r>
          </a:p>
          <a:p>
            <a:endParaRPr lang="en-US" dirty="0"/>
          </a:p>
          <a:p>
            <a:r>
              <a:rPr lang="en-US" dirty="0" smtClean="0"/>
              <a:t>Separate goal amounts features for each category type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Input to ML pipeline in the form of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Textual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0" y="1752600"/>
            <a:ext cx="4241800" cy="4699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Features: </a:t>
            </a:r>
            <a:r>
              <a:rPr lang="en-US" i="1" dirty="0" smtClean="0"/>
              <a:t>project name</a:t>
            </a:r>
            <a:r>
              <a:rPr lang="en-US" dirty="0" smtClean="0"/>
              <a:t>, </a:t>
            </a:r>
            <a:r>
              <a:rPr lang="en-US" i="1" dirty="0" smtClean="0"/>
              <a:t>project description</a:t>
            </a:r>
          </a:p>
          <a:p>
            <a:endParaRPr lang="en-US" i="1" dirty="0"/>
          </a:p>
          <a:p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i="1" dirty="0" smtClean="0"/>
              <a:t>‘Bag of words’ </a:t>
            </a:r>
            <a:r>
              <a:rPr lang="en-US" dirty="0" smtClean="0"/>
              <a:t>approach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Conversion to count statistics: </a:t>
            </a:r>
            <a:r>
              <a:rPr lang="en-US" dirty="0" err="1" smtClean="0">
                <a:solidFill>
                  <a:schemeClr val="tx1"/>
                </a:solidFill>
              </a:rPr>
              <a:t>CountVectoriser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Selection of most informative words</a:t>
            </a:r>
          </a:p>
          <a:p>
            <a:pPr lvl="1"/>
            <a:r>
              <a:rPr lang="en-US" dirty="0" smtClean="0"/>
              <a:t>Chi-squared statistics, </a:t>
            </a:r>
            <a:r>
              <a:rPr lang="en-US" dirty="0" err="1" smtClean="0"/>
              <a:t>KBest</a:t>
            </a:r>
            <a:r>
              <a:rPr lang="en-US" dirty="0" smtClean="0"/>
              <a:t> selection</a:t>
            </a:r>
          </a:p>
          <a:p>
            <a:pPr lvl="1"/>
            <a:endParaRPr lang="en-US" dirty="0"/>
          </a:p>
          <a:p>
            <a:r>
              <a:rPr lang="en-US" dirty="0" smtClean="0"/>
              <a:t>Counts for selected words used in logistic regression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" y="1892300"/>
            <a:ext cx="4008434" cy="4419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5448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700" y="1765300"/>
            <a:ext cx="4356100" cy="4373563"/>
          </a:xfrm>
        </p:spPr>
        <p:txBody>
          <a:bodyPr/>
          <a:lstStyle/>
          <a:p>
            <a:r>
              <a:rPr lang="en-US" dirty="0" smtClean="0"/>
              <a:t>Simple, fast, easy interpretation</a:t>
            </a:r>
          </a:p>
          <a:p>
            <a:endParaRPr lang="en-US" dirty="0" smtClean="0"/>
          </a:p>
          <a:p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Metric: L1, L2</a:t>
            </a:r>
          </a:p>
          <a:p>
            <a:pPr lvl="1"/>
            <a:r>
              <a:rPr lang="en-US" dirty="0" smtClean="0"/>
              <a:t>Regularization coefficient C</a:t>
            </a:r>
          </a:p>
          <a:p>
            <a:pPr lvl="1"/>
            <a:endParaRPr lang="en-US" dirty="0"/>
          </a:p>
          <a:p>
            <a:r>
              <a:rPr lang="en-US" dirty="0" smtClean="0"/>
              <a:t>For textual data: direct mapping from Naïve Bayes classifier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849902"/>
            <a:ext cx="4067776" cy="405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3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2300" y="1753632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5611" y="1830864"/>
            <a:ext cx="21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Train-test split (0.2) 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9" idx="0"/>
          </p:cNvCxnSpPr>
          <p:nvPr/>
        </p:nvCxnSpPr>
        <p:spPr>
          <a:xfrm>
            <a:off x="4533900" y="2275364"/>
            <a:ext cx="0" cy="226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62300" y="2501900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69438" y="2579132"/>
            <a:ext cx="230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separation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1"/>
            <a:endCxn id="21" idx="0"/>
          </p:cNvCxnSpPr>
          <p:nvPr/>
        </p:nvCxnSpPr>
        <p:spPr>
          <a:xfrm flipH="1">
            <a:off x="1739900" y="2762766"/>
            <a:ext cx="1422400" cy="514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5" idx="0"/>
          </p:cNvCxnSpPr>
          <p:nvPr/>
        </p:nvCxnSpPr>
        <p:spPr>
          <a:xfrm>
            <a:off x="5905500" y="2762766"/>
            <a:ext cx="1435100" cy="515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23" idx="0"/>
          </p:cNvCxnSpPr>
          <p:nvPr/>
        </p:nvCxnSpPr>
        <p:spPr>
          <a:xfrm>
            <a:off x="4533900" y="3023632"/>
            <a:ext cx="0" cy="255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8300" y="3277632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8138" y="3342164"/>
            <a:ext cx="169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62300" y="3278664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69438" y="3355896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69000" y="3278664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88838" y="3355896"/>
            <a:ext cx="234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Remaining features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3" idx="2"/>
            <a:endCxn id="34" idx="0"/>
          </p:cNvCxnSpPr>
          <p:nvPr/>
        </p:nvCxnSpPr>
        <p:spPr>
          <a:xfrm>
            <a:off x="4533900" y="3800396"/>
            <a:ext cx="0" cy="179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8300" y="3979228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8138" y="4043760"/>
            <a:ext cx="204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CountVectorizer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162300" y="3980260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97535" y="4057492"/>
            <a:ext cx="204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CountVectorizer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69000" y="3980260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8838" y="4057492"/>
            <a:ext cx="234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2"/>
            <a:endCxn id="41" idx="0"/>
          </p:cNvCxnSpPr>
          <p:nvPr/>
        </p:nvCxnSpPr>
        <p:spPr>
          <a:xfrm>
            <a:off x="4533900" y="4501992"/>
            <a:ext cx="0" cy="176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8300" y="4677728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8138" y="4742260"/>
            <a:ext cx="17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Kbest</a:t>
            </a:r>
            <a:r>
              <a:rPr lang="en-US" dirty="0" smtClean="0"/>
              <a:t> selector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162300" y="4678760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10975" y="4755992"/>
            <a:ext cx="17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Kbest</a:t>
            </a:r>
            <a:r>
              <a:rPr lang="en-US" dirty="0" smtClean="0"/>
              <a:t> selector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969000" y="4678760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88838" y="4755992"/>
            <a:ext cx="234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39900" y="4477624"/>
            <a:ext cx="0" cy="176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340600" y="4500960"/>
            <a:ext cx="0" cy="176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39900" y="3803492"/>
            <a:ext cx="0" cy="176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6" idx="0"/>
          </p:cNvCxnSpPr>
          <p:nvPr/>
        </p:nvCxnSpPr>
        <p:spPr>
          <a:xfrm>
            <a:off x="7340600" y="3803492"/>
            <a:ext cx="0" cy="176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2"/>
          </p:cNvCxnSpPr>
          <p:nvPr/>
        </p:nvCxnSpPr>
        <p:spPr>
          <a:xfrm>
            <a:off x="1739900" y="5199460"/>
            <a:ext cx="1409700" cy="439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166239" y="5376902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671637" y="5454134"/>
            <a:ext cx="172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union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533900" y="5199460"/>
            <a:ext cx="0" cy="176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2"/>
            <a:endCxn id="61" idx="3"/>
          </p:cNvCxnSpPr>
          <p:nvPr/>
        </p:nvCxnSpPr>
        <p:spPr>
          <a:xfrm flipH="1">
            <a:off x="5909439" y="5200492"/>
            <a:ext cx="1431161" cy="43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33900" y="5898634"/>
            <a:ext cx="0" cy="176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162300" y="6102866"/>
            <a:ext cx="2743200" cy="521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465611" y="6180098"/>
            <a:ext cx="218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4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3-fold cross-validation</a:t>
            </a:r>
          </a:p>
          <a:p>
            <a:endParaRPr lang="en-US" dirty="0"/>
          </a:p>
          <a:p>
            <a:r>
              <a:rPr lang="en-US" dirty="0" smtClean="0"/>
              <a:t>Grid search</a:t>
            </a:r>
          </a:p>
          <a:p>
            <a:endParaRPr lang="en-US" dirty="0"/>
          </a:p>
          <a:p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L1, L2 - Logistic regression loss functions</a:t>
            </a:r>
          </a:p>
          <a:p>
            <a:pPr lvl="1"/>
            <a:r>
              <a:rPr lang="en-US" dirty="0" smtClean="0"/>
              <a:t>C – Logistic regression regularization coefficient</a:t>
            </a:r>
          </a:p>
          <a:p>
            <a:pPr lvl="1"/>
            <a:r>
              <a:rPr lang="en-US" dirty="0" smtClean="0"/>
              <a:t>K – number of most informative words used for regression</a:t>
            </a:r>
          </a:p>
          <a:p>
            <a:pPr lvl="1"/>
            <a:r>
              <a:rPr lang="en-US" dirty="0" smtClean="0"/>
              <a:t>Chi2, mutual information – metrics for </a:t>
            </a:r>
            <a:r>
              <a:rPr lang="en-US" dirty="0" err="1" smtClean="0"/>
              <a:t>KBest</a:t>
            </a:r>
            <a:r>
              <a:rPr lang="en-US" dirty="0" smtClean="0"/>
              <a:t> selection</a:t>
            </a:r>
          </a:p>
          <a:p>
            <a:pPr lvl="1"/>
            <a:endParaRPr lang="en-US" dirty="0"/>
          </a:p>
          <a:p>
            <a:r>
              <a:rPr lang="en-US" dirty="0" smtClean="0"/>
              <a:t>Chosen</a:t>
            </a:r>
          </a:p>
          <a:p>
            <a:pPr lvl="1"/>
            <a:r>
              <a:rPr lang="en-US" b="1" dirty="0" smtClean="0"/>
              <a:t>L2, C=0.2, K = 2000, Chi2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5041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174" y="1752600"/>
            <a:ext cx="3478526" cy="39243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800" dirty="0" smtClean="0"/>
              <a:t>Area under Receiver operating characteristic (ROC) curve: </a:t>
            </a:r>
            <a:r>
              <a:rPr lang="en-US" sz="1800" b="1" dirty="0" smtClean="0"/>
              <a:t>0.83</a:t>
            </a:r>
            <a:r>
              <a:rPr lang="en-US" sz="1800" dirty="0" smtClean="0"/>
              <a:t> (‘good’ predictor)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Accuracy: 0.75</a:t>
            </a:r>
          </a:p>
          <a:p>
            <a:pPr marL="114300" indent="0">
              <a:buNone/>
            </a:pPr>
            <a:r>
              <a:rPr lang="en-US" sz="1800" dirty="0" smtClean="0"/>
              <a:t>Precision: 0.70</a:t>
            </a:r>
          </a:p>
          <a:p>
            <a:pPr marL="114300" indent="0">
              <a:buNone/>
            </a:pPr>
            <a:r>
              <a:rPr lang="en-US" sz="1800" dirty="0" smtClean="0"/>
              <a:t>Recall: 0.60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b="1" dirty="0" smtClean="0"/>
              <a:t>Comparison with staff picks</a:t>
            </a:r>
            <a:r>
              <a:rPr lang="en-US" sz="1800" dirty="0" smtClean="0"/>
              <a:t>:</a:t>
            </a:r>
          </a:p>
          <a:p>
            <a:pPr marL="114300" indent="0">
              <a:buNone/>
            </a:pPr>
            <a:r>
              <a:rPr lang="en-US" sz="1800" dirty="0" smtClean="0"/>
              <a:t>(10% acceptance threshold):</a:t>
            </a:r>
          </a:p>
          <a:p>
            <a:pPr marL="114300" indent="0">
              <a:buNone/>
            </a:pPr>
            <a:r>
              <a:rPr lang="en-US" sz="1800" dirty="0" smtClean="0"/>
              <a:t>Matches or exceeds human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8" y="1727200"/>
            <a:ext cx="5315546" cy="37465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43508"/>
              </p:ext>
            </p:extLst>
          </p:nvPr>
        </p:nvGraphicFramePr>
        <p:xfrm>
          <a:off x="1752600" y="55549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Staff pick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57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Crowdfunding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640" y="2025965"/>
            <a:ext cx="4339402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Crowdfunding platforms</a:t>
            </a:r>
          </a:p>
          <a:p>
            <a:pPr lvl="1"/>
            <a:r>
              <a:rPr lang="en-US" dirty="0" smtClean="0"/>
              <a:t>Aggregate funds from small investors</a:t>
            </a:r>
          </a:p>
          <a:p>
            <a:pPr lvl="1"/>
            <a:r>
              <a:rPr lang="en-US" dirty="0" smtClean="0"/>
              <a:t>New technology, art, journalism, games, personal projects, charity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Kickstarter</a:t>
            </a:r>
          </a:p>
          <a:p>
            <a:pPr lvl="1"/>
            <a:r>
              <a:rPr lang="en-US" dirty="0" smtClean="0"/>
              <a:t>Biggest, oldest</a:t>
            </a:r>
          </a:p>
          <a:p>
            <a:pPr lvl="1"/>
            <a:r>
              <a:rPr lang="en-US" dirty="0" smtClean="0"/>
              <a:t>250,000 creative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15 categories</a:t>
            </a:r>
          </a:p>
          <a:p>
            <a:pPr lvl="1"/>
            <a:r>
              <a:rPr lang="en-US" dirty="0" smtClean="0"/>
              <a:t>International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7" y="4181430"/>
            <a:ext cx="4353663" cy="680993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5" y="2012976"/>
            <a:ext cx="3312503" cy="700329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77" y="3094881"/>
            <a:ext cx="4353663" cy="665208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27" y="5311357"/>
            <a:ext cx="3993473" cy="674743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1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Predictive model of project success</a:t>
            </a:r>
          </a:p>
          <a:p>
            <a:endParaRPr lang="en-US" dirty="0"/>
          </a:p>
          <a:p>
            <a:r>
              <a:rPr lang="en-US" dirty="0" smtClean="0"/>
              <a:t>Allows tuning crowdfunding proposal parameters, such as goal amount, project description, and refine category choice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Prediction metrics based on historical data can match or exceed human assessment (staff picks)</a:t>
            </a:r>
          </a:p>
          <a:p>
            <a:endParaRPr lang="en-US" dirty="0"/>
          </a:p>
          <a:p>
            <a:r>
              <a:rPr lang="en-US" dirty="0"/>
              <a:t>Speed </a:t>
            </a:r>
            <a:r>
              <a:rPr lang="en-US" dirty="0" smtClean="0"/>
              <a:t>and accuracy of the model can be used for filtering out ‘bad’ ideas and increasing the chance of good ones </a:t>
            </a:r>
          </a:p>
          <a:p>
            <a:endParaRPr lang="en-US" dirty="0" smtClean="0"/>
          </a:p>
          <a:p>
            <a:r>
              <a:rPr lang="en-US" dirty="0" smtClean="0"/>
              <a:t>Model can be further improved by more sophisticated natural language processing methods and including interactions between features (beyond linear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2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Competition for 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771965"/>
            <a:ext cx="4814242" cy="4373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Projects only funded if goal is reached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Goals from $1 to $100,000,000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150,000 funded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36</a:t>
            </a:r>
            <a:r>
              <a:rPr lang="en-US" dirty="0" smtClean="0"/>
              <a:t>% overall success </a:t>
            </a:r>
            <a:r>
              <a:rPr lang="en-US" dirty="0" smtClean="0"/>
              <a:t>rates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to increase the chances of success?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70200"/>
            <a:ext cx="297146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Indicators of funding success</a:t>
            </a:r>
            <a:br>
              <a:rPr lang="en-US" dirty="0" smtClean="0"/>
            </a:br>
            <a:r>
              <a:rPr lang="en-US" sz="3100" dirty="0" smtClean="0"/>
              <a:t>and who cares?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90700"/>
            <a:ext cx="8255000" cy="4762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Project proposers: individuals, startups, small companies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Their goal</a:t>
            </a:r>
          </a:p>
          <a:p>
            <a:pPr lvl="1"/>
            <a:r>
              <a:rPr lang="en-US" dirty="0" smtClean="0"/>
              <a:t>Maximize the chances of successful funding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Provide guidance in tailoring proposals</a:t>
            </a:r>
          </a:p>
          <a:p>
            <a:pPr lvl="1"/>
            <a:r>
              <a:rPr lang="en-US" dirty="0" smtClean="0"/>
              <a:t>Payment: fixed amount or percentage of funds if proposal is </a:t>
            </a:r>
            <a:r>
              <a:rPr lang="en-US" dirty="0" smtClean="0"/>
              <a:t>successful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Predictive modeling based on historical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Datasets:</a:t>
            </a:r>
            <a:br>
              <a:rPr lang="en-US" dirty="0" smtClean="0"/>
            </a:br>
            <a:r>
              <a:rPr lang="en-US" dirty="0" smtClean="0"/>
              <a:t>sources and aggregation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8026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 smtClean="0"/>
              <a:t>Online source: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onthly </a:t>
            </a:r>
            <a:r>
              <a:rPr lang="en-US" dirty="0"/>
              <a:t>updated </a:t>
            </a:r>
            <a:r>
              <a:rPr lang="en-US" dirty="0" smtClean="0"/>
              <a:t>repositories collected by Web Robots web scraping company</a:t>
            </a:r>
          </a:p>
          <a:p>
            <a:pPr lvl="1"/>
            <a:r>
              <a:rPr lang="en-US" dirty="0" smtClean="0"/>
              <a:t>Available in </a:t>
            </a:r>
            <a:r>
              <a:rPr lang="en-US" b="1" dirty="0" smtClean="0"/>
              <a:t>CSV</a:t>
            </a:r>
            <a:r>
              <a:rPr lang="en-US" dirty="0" smtClean="0"/>
              <a:t> formats (30 files each month)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Combined into </a:t>
            </a:r>
            <a:r>
              <a:rPr lang="en-US" dirty="0"/>
              <a:t>a </a:t>
            </a:r>
            <a:r>
              <a:rPr lang="en-US" dirty="0" smtClean="0"/>
              <a:t>single data frame</a:t>
            </a:r>
          </a:p>
          <a:p>
            <a:endParaRPr lang="en-US" dirty="0"/>
          </a:p>
          <a:p>
            <a:r>
              <a:rPr lang="en-US" dirty="0" smtClean="0"/>
              <a:t>Removed duplicates</a:t>
            </a:r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250</a:t>
            </a:r>
            <a:r>
              <a:rPr lang="en-US" dirty="0"/>
              <a:t>, 000 records, 32 </a:t>
            </a:r>
            <a:r>
              <a:rPr lang="en-US" dirty="0" smtClean="0"/>
              <a:t>features, several in JSON strings</a:t>
            </a:r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43 GB to 90 MB of CSV data </a:t>
            </a:r>
            <a:endParaRPr lang="en-US" dirty="0"/>
          </a:p>
          <a:p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4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information </a:t>
            </a:r>
            <a:r>
              <a:rPr lang="en-US" dirty="0"/>
              <a:t>from JSON </a:t>
            </a:r>
            <a:r>
              <a:rPr lang="en-US" dirty="0" smtClean="0"/>
              <a:t>strings</a:t>
            </a:r>
          </a:p>
          <a:p>
            <a:endParaRPr lang="en-US" dirty="0"/>
          </a:p>
          <a:p>
            <a:r>
              <a:rPr lang="en-US" dirty="0" smtClean="0"/>
              <a:t>Formed a new feature of category type by aggregating subcategories</a:t>
            </a:r>
          </a:p>
          <a:p>
            <a:endParaRPr lang="en-US" dirty="0" smtClean="0"/>
          </a:p>
          <a:p>
            <a:r>
              <a:rPr lang="en-US" dirty="0" err="1" smtClean="0"/>
              <a:t>Datastamp</a:t>
            </a:r>
            <a:r>
              <a:rPr lang="en-US" dirty="0" smtClean="0"/>
              <a:t> strings converted to </a:t>
            </a:r>
            <a:r>
              <a:rPr lang="en-US" dirty="0" err="1" smtClean="0"/>
              <a:t>datetime</a:t>
            </a:r>
            <a:r>
              <a:rPr lang="en-US" dirty="0" smtClean="0"/>
              <a:t> format</a:t>
            </a:r>
          </a:p>
          <a:p>
            <a:endParaRPr lang="en-US" dirty="0"/>
          </a:p>
          <a:p>
            <a:r>
              <a:rPr lang="en-US" dirty="0" smtClean="0"/>
              <a:t>Selected 18 features for further processing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707072"/>
            <a:ext cx="8260672" cy="103942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6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100" y="2136245"/>
            <a:ext cx="4724400" cy="39370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roject numbers spiked in mid 2014 due to expansion to new countries</a:t>
            </a:r>
          </a:p>
          <a:p>
            <a:endParaRPr lang="en-US" dirty="0" smtClean="0"/>
          </a:p>
          <a:p>
            <a:r>
              <a:rPr lang="en-US" dirty="0" smtClean="0"/>
              <a:t>Corresponding decrease in success rates</a:t>
            </a:r>
          </a:p>
          <a:p>
            <a:endParaRPr lang="en-US" dirty="0" smtClean="0"/>
          </a:p>
          <a:p>
            <a:r>
              <a:rPr lang="en-US" dirty="0" smtClean="0"/>
              <a:t>Analysis limited to data after mid 2014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704009"/>
            <a:ext cx="3451058" cy="2400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4232444"/>
            <a:ext cx="3451058" cy="23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vs. Pledged amounts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752600"/>
            <a:ext cx="3733800" cy="4373563"/>
          </a:xfrm>
        </p:spPr>
        <p:txBody>
          <a:bodyPr/>
          <a:lstStyle/>
          <a:p>
            <a:r>
              <a:rPr lang="en-US" dirty="0" smtClean="0"/>
              <a:t>Goal and pledged amount follow approximately log-normal distribution</a:t>
            </a:r>
          </a:p>
          <a:p>
            <a:endParaRPr lang="en-US" dirty="0" smtClean="0"/>
          </a:p>
          <a:p>
            <a:r>
              <a:rPr lang="en-US" dirty="0" smtClean="0"/>
              <a:t>Smaller goals correlated with lower pledged amounts but higher success rates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955800"/>
            <a:ext cx="401287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6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LCMO_segreg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LCMO_segregation.thmx</Template>
  <TotalTime>3293</TotalTime>
  <Words>746</Words>
  <Application>Microsoft Macintosh PowerPoint</Application>
  <PresentationFormat>On-screen Show (4:3)</PresentationFormat>
  <Paragraphs>208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LCMO_segregation</vt:lpstr>
      <vt:lpstr>1_Custom Design</vt:lpstr>
      <vt:lpstr>5_Office Theme</vt:lpstr>
      <vt:lpstr>Office Theme</vt:lpstr>
      <vt:lpstr>Apothecary</vt:lpstr>
      <vt:lpstr>Success indicators of crowdfunding projects</vt:lpstr>
      <vt:lpstr>Crowdfunding</vt:lpstr>
      <vt:lpstr>Competition for FUNDING</vt:lpstr>
      <vt:lpstr>Indicators of funding success and who cares?</vt:lpstr>
      <vt:lpstr>Datasets: sources and aggregation</vt:lpstr>
      <vt:lpstr>Data wrangling</vt:lpstr>
      <vt:lpstr>Exploratory Analysis</vt:lpstr>
      <vt:lpstr>Changes in TIME</vt:lpstr>
      <vt:lpstr>Goals vs. Pledged amounts</vt:lpstr>
      <vt:lpstr>Success based on category and country of origin</vt:lpstr>
      <vt:lpstr>Category preferences based on country of origin</vt:lpstr>
      <vt:lpstr>Predictive modeling</vt:lpstr>
      <vt:lpstr>Approach</vt:lpstr>
      <vt:lpstr>Data preparation</vt:lpstr>
      <vt:lpstr>Handling Textual data</vt:lpstr>
      <vt:lpstr>Logistic Regression classification</vt:lpstr>
      <vt:lpstr>Modeling Pipeline</vt:lpstr>
      <vt:lpstr>Hyperparameter optimization</vt:lpstr>
      <vt:lpstr>Model evaluation</vt:lpstr>
      <vt:lpstr>Conclusions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indicators of crowdfunding projects</dc:title>
  <dc:creator>Vlcek, Lukas</dc:creator>
  <cp:lastModifiedBy>Vlcek, Lukas</cp:lastModifiedBy>
  <cp:revision>86</cp:revision>
  <cp:lastPrinted>2018-08-01T13:33:42Z</cp:lastPrinted>
  <dcterms:created xsi:type="dcterms:W3CDTF">2018-07-30T00:59:25Z</dcterms:created>
  <dcterms:modified xsi:type="dcterms:W3CDTF">2018-08-01T17:22:53Z</dcterms:modified>
</cp:coreProperties>
</file>