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7" r:id="rId1"/>
    <p:sldMasterId id="2147484145" r:id="rId2"/>
    <p:sldMasterId id="2147484157" r:id="rId3"/>
    <p:sldMasterId id="2147484158" r:id="rId4"/>
    <p:sldMasterId id="2147484301" r:id="rId5"/>
  </p:sldMasterIdLst>
  <p:handoutMasterIdLst>
    <p:handoutMasterId r:id="rId25"/>
  </p:handoutMasterIdLst>
  <p:sldIdLst>
    <p:sldId id="256" r:id="rId6"/>
    <p:sldId id="260" r:id="rId7"/>
    <p:sldId id="258" r:id="rId8"/>
    <p:sldId id="257" r:id="rId9"/>
    <p:sldId id="259" r:id="rId10"/>
    <p:sldId id="261" r:id="rId11"/>
    <p:sldId id="276" r:id="rId12"/>
    <p:sldId id="263" r:id="rId13"/>
    <p:sldId id="265" r:id="rId14"/>
    <p:sldId id="264" r:id="rId15"/>
    <p:sldId id="266" r:id="rId16"/>
    <p:sldId id="268" r:id="rId17"/>
    <p:sldId id="269" r:id="rId18"/>
    <p:sldId id="270" r:id="rId19"/>
    <p:sldId id="272" r:id="rId20"/>
    <p:sldId id="271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38" autoAdjust="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C4012-D64C-6F46-A6B8-1C4B761C934C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91883-3311-8F40-A9DA-113C7A9B0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7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openxmlformats.org/officeDocument/2006/relationships/image" Target="../media/image9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AF0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7"/>
          <p:cNvSpPr>
            <a:spLocks noChangeAspect="1" noChangeArrowheads="1"/>
          </p:cNvSpPr>
          <p:nvPr/>
        </p:nvSpPr>
        <p:spPr bwMode="auto">
          <a:xfrm>
            <a:off x="228600" y="219075"/>
            <a:ext cx="8686800" cy="10763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 cmpd="sng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032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186315" tIns="93158" rIns="186315" bIns="93158"/>
          <a:lstStyle/>
          <a:p>
            <a:pPr algn="ctr" defTabSz="1069975">
              <a:defRPr/>
            </a:pPr>
            <a:endParaRPr lang="en-US" sz="16700">
              <a:solidFill>
                <a:schemeClr val="tx2"/>
              </a:solidFill>
              <a:latin typeface="Arial" charset="0"/>
              <a:ea typeface="+mn-ea"/>
              <a:cs typeface="ＭＳ Ｐゴシック" charset="-128"/>
            </a:endParaRPr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114300" y="6515100"/>
            <a:ext cx="8964613" cy="231775"/>
          </a:xfrm>
          <a:prstGeom prst="rect">
            <a:avLst/>
          </a:prstGeom>
          <a:noFill/>
          <a:ln>
            <a:noFill/>
          </a:ln>
          <a:extLst/>
        </p:spPr>
        <p:txBody>
          <a:bodyPr lIns="106961" tIns="53480" rIns="106961" bIns="53480" anchor="ctr">
            <a:spAutoFit/>
          </a:bodyPr>
          <a:lstStyle>
            <a:lvl1pPr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 smtClean="0">
                <a:cs typeface="Arial" pitchFamily="34" charset="0"/>
              </a:rPr>
              <a:t>	This </a:t>
            </a:r>
            <a:r>
              <a:rPr lang="en-US" altLang="en-US" sz="800" dirty="0">
                <a:cs typeface="Arial" pitchFamily="34" charset="0"/>
              </a:rPr>
              <a:t>work was supported by the U.S. Department of Energy, Office of Basic Energy Sciences as part of an Energy Frontier Research Center</a:t>
            </a:r>
          </a:p>
        </p:txBody>
      </p:sp>
      <p:cxnSp>
        <p:nvCxnSpPr>
          <p:cNvPr id="8" name="Straight Connector 8"/>
          <p:cNvCxnSpPr>
            <a:cxnSpLocks noChangeShapeType="1"/>
          </p:cNvCxnSpPr>
          <p:nvPr/>
        </p:nvCxnSpPr>
        <p:spPr bwMode="auto">
          <a:xfrm>
            <a:off x="228600" y="653415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13" descr="DOE_OfficeScie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50850"/>
            <a:ext cx="31003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26"/>
          <p:cNvGrpSpPr>
            <a:grpSpLocks/>
          </p:cNvGrpSpPr>
          <p:nvPr/>
        </p:nvGrpSpPr>
        <p:grpSpPr bwMode="auto">
          <a:xfrm>
            <a:off x="6877050" y="323850"/>
            <a:ext cx="1790700" cy="849313"/>
            <a:chOff x="6877051" y="323849"/>
            <a:chExt cx="1790700" cy="849856"/>
          </a:xfrm>
        </p:grpSpPr>
        <p:sp>
          <p:nvSpPr>
            <p:cNvPr id="20" name="Rounded Rectangle 17"/>
            <p:cNvSpPr>
              <a:spLocks noChangeArrowheads="1"/>
            </p:cNvSpPr>
            <p:nvPr userDrawn="1"/>
          </p:nvSpPr>
          <p:spPr bwMode="auto">
            <a:xfrm>
              <a:off x="6981826" y="323849"/>
              <a:ext cx="1619250" cy="838736"/>
            </a:xfrm>
            <a:prstGeom prst="roundRect">
              <a:avLst>
                <a:gd name="adj" fmla="val 16667"/>
              </a:avLst>
            </a:prstGeom>
            <a:solidFill>
              <a:srgbClr val="01673F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1" name="Text Box 7"/>
            <p:cNvSpPr txBox="1">
              <a:spLocks noChangeArrowheads="1"/>
            </p:cNvSpPr>
            <p:nvPr userDrawn="1"/>
          </p:nvSpPr>
          <p:spPr bwMode="auto">
            <a:xfrm>
              <a:off x="6877051" y="323849"/>
              <a:ext cx="1790700" cy="84985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186315" tIns="93158" rIns="186315" bIns="93158">
              <a:spAutoFit/>
            </a:bodyPr>
            <a:lstStyle>
              <a:lvl1pPr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Fluid Interface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Reactions, Structures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and Transport Center,</a:t>
              </a:r>
            </a:p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800" i="1" smtClean="0">
                  <a:solidFill>
                    <a:schemeClr val="bg1"/>
                  </a:solidFill>
                  <a:cs typeface="Arial" charset="0"/>
                </a:rPr>
                <a:t>Oak Ridge National Laboratory</a:t>
              </a:r>
            </a:p>
          </p:txBody>
        </p:sp>
      </p:grpSp>
      <p:sp>
        <p:nvSpPr>
          <p:cNvPr id="22" name="Text Placeholder 2"/>
          <p:cNvSpPr txBox="1">
            <a:spLocks/>
          </p:cNvSpPr>
          <p:nvPr/>
        </p:nvSpPr>
        <p:spPr bwMode="auto">
          <a:xfrm>
            <a:off x="3578225" y="419100"/>
            <a:ext cx="2894013" cy="6477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None/>
              <a:defRPr sz="2800" b="1" kern="1200" smtClean="0">
                <a:solidFill>
                  <a:schemeClr val="tx1"/>
                </a:solidFill>
                <a:latin typeface="Arial Narrow" pitchFamily="48" charset="0"/>
                <a:ea typeface="+mn-ea"/>
                <a:cs typeface="+mn-cs"/>
              </a:defRPr>
            </a:lvl1pPr>
            <a:lvl2pPr marL="625475" indent="-2794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»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FIRST Energy Frontier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Research Center</a:t>
            </a:r>
          </a:p>
        </p:txBody>
      </p:sp>
      <p:cxnSp>
        <p:nvCxnSpPr>
          <p:cNvPr id="23" name="Straight Connector 8"/>
          <p:cNvCxnSpPr>
            <a:cxnSpLocks noChangeShapeType="1"/>
          </p:cNvCxnSpPr>
          <p:nvPr/>
        </p:nvCxnSpPr>
        <p:spPr bwMode="auto">
          <a:xfrm>
            <a:off x="228600" y="5856288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47" y="1635125"/>
            <a:ext cx="5099050" cy="1374775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19" y="3343275"/>
            <a:ext cx="5085478" cy="12382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4" name="Picture 4" descr="http://www.personal.psu.edu/lnl/ist/psu_logo.png"/>
          <p:cNvPicPr>
            <a:picLocks noChangeAspect="1" noChangeArrowheads="1"/>
          </p:cNvPicPr>
          <p:nvPr/>
        </p:nvPicPr>
        <p:blipFill>
          <a:blip r:embed="rId3" cstate="print"/>
          <a:srcRect b="22196"/>
          <a:stretch>
            <a:fillRect/>
          </a:stretch>
        </p:blipFill>
        <p:spPr bwMode="auto">
          <a:xfrm>
            <a:off x="3681428" y="5956985"/>
            <a:ext cx="649272" cy="454901"/>
          </a:xfrm>
          <a:prstGeom prst="rect">
            <a:avLst/>
          </a:prstGeom>
          <a:noFill/>
        </p:spPr>
      </p:pic>
      <p:pic>
        <p:nvPicPr>
          <p:cNvPr id="25" name="Picture 22" descr="200px-Vanderbilt_University_wordmark_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352" y="5959874"/>
            <a:ext cx="454248" cy="59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 descr="argonne_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319" y="6027838"/>
            <a:ext cx="731763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 descr="Drexel_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43" y="5980033"/>
            <a:ext cx="575757" cy="49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3656" y="5861722"/>
            <a:ext cx="64008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Group 28"/>
          <p:cNvGrpSpPr/>
          <p:nvPr/>
        </p:nvGrpSpPr>
        <p:grpSpPr>
          <a:xfrm>
            <a:off x="4698152" y="5970805"/>
            <a:ext cx="914400" cy="421915"/>
            <a:chOff x="5437927" y="6324080"/>
            <a:chExt cx="914400" cy="421915"/>
          </a:xfrm>
        </p:grpSpPr>
        <p:pic>
          <p:nvPicPr>
            <p:cNvPr id="30" name="Picture 29" descr="ucdavis_logo_blue.png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7927" y="6591562"/>
              <a:ext cx="914400" cy="154433"/>
            </a:xfrm>
            <a:prstGeom prst="rect">
              <a:avLst/>
            </a:prstGeom>
          </p:spPr>
        </p:pic>
        <p:pic>
          <p:nvPicPr>
            <p:cNvPr id="31" name="Picture 1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7927" y="6324080"/>
              <a:ext cx="914400" cy="22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58" y="5964903"/>
            <a:ext cx="541241" cy="53588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85" y="5975528"/>
            <a:ext cx="914815" cy="46175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2139606"/>
            <a:ext cx="2590799" cy="25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7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94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13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0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89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00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4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31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>
          <a:xfrm>
            <a:off x="2981325" y="273180"/>
            <a:ext cx="3181350" cy="292100"/>
          </a:xfrm>
          <a:prstGeom prst="rect">
            <a:avLst/>
          </a:prstGeom>
        </p:spPr>
        <p:txBody>
          <a:bodyPr/>
          <a:lstStyle/>
          <a:p>
            <a:fld id="{04AF466F-BDA4-4F18-9C7B-FF0A9A1B0E80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/>
          <a:lstStyle/>
          <a:p>
            <a:fld id="{1CEF607B-A47E-422C-9BEF-122CCDB7C526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AF0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8" name="Rectangle 37"/>
          <p:cNvSpPr>
            <a:spLocks noChangeAspect="1" noChangeArrowheads="1"/>
          </p:cNvSpPr>
          <p:nvPr userDrawn="1"/>
        </p:nvSpPr>
        <p:spPr bwMode="auto">
          <a:xfrm>
            <a:off x="228600" y="219075"/>
            <a:ext cx="8686800" cy="10763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 cmpd="sng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032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186315" tIns="93158" rIns="186315" bIns="93158"/>
          <a:lstStyle/>
          <a:p>
            <a:pPr algn="ctr" defTabSz="1069975">
              <a:defRPr/>
            </a:pPr>
            <a:endParaRPr lang="en-US" sz="16700">
              <a:solidFill>
                <a:schemeClr val="tx2"/>
              </a:solidFill>
              <a:latin typeface="Arial" charset="0"/>
              <a:ea typeface="+mn-ea"/>
              <a:cs typeface="ＭＳ Ｐゴシック" charset="-128"/>
            </a:endParaRPr>
          </a:p>
        </p:txBody>
      </p:sp>
      <p:sp>
        <p:nvSpPr>
          <p:cNvPr id="9" name="Text Box 55"/>
          <p:cNvSpPr txBox="1">
            <a:spLocks noChangeArrowheads="1"/>
          </p:cNvSpPr>
          <p:nvPr userDrawn="1"/>
        </p:nvSpPr>
        <p:spPr bwMode="auto">
          <a:xfrm>
            <a:off x="114300" y="6515100"/>
            <a:ext cx="8964613" cy="231775"/>
          </a:xfrm>
          <a:prstGeom prst="rect">
            <a:avLst/>
          </a:prstGeom>
          <a:noFill/>
          <a:ln>
            <a:noFill/>
          </a:ln>
          <a:extLst/>
        </p:spPr>
        <p:txBody>
          <a:bodyPr lIns="106961" tIns="53480" rIns="106961" bIns="53480" anchor="ctr">
            <a:spAutoFit/>
          </a:bodyPr>
          <a:lstStyle>
            <a:lvl1pPr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 smtClean="0">
                <a:cs typeface="Arial" pitchFamily="34" charset="0"/>
              </a:rPr>
              <a:t>	This </a:t>
            </a:r>
            <a:r>
              <a:rPr lang="en-US" altLang="en-US" sz="800" dirty="0">
                <a:cs typeface="Arial" pitchFamily="34" charset="0"/>
              </a:rPr>
              <a:t>work was supported by the U.S. Department of Energy, Office of Basic Energy Sciences as part of an Energy Frontier Research Center</a:t>
            </a:r>
          </a:p>
        </p:txBody>
      </p:sp>
      <p:cxnSp>
        <p:nvCxnSpPr>
          <p:cNvPr id="10" name="Straight Connector 8"/>
          <p:cNvCxnSpPr>
            <a:cxnSpLocks noChangeShapeType="1"/>
          </p:cNvCxnSpPr>
          <p:nvPr userDrawn="1"/>
        </p:nvCxnSpPr>
        <p:spPr bwMode="auto">
          <a:xfrm>
            <a:off x="228600" y="653415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13" descr="DOE_OfficeScienc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50850"/>
            <a:ext cx="31003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26"/>
          <p:cNvGrpSpPr>
            <a:grpSpLocks/>
          </p:cNvGrpSpPr>
          <p:nvPr userDrawn="1"/>
        </p:nvGrpSpPr>
        <p:grpSpPr bwMode="auto">
          <a:xfrm>
            <a:off x="6877050" y="323850"/>
            <a:ext cx="1790700" cy="849313"/>
            <a:chOff x="6877051" y="323849"/>
            <a:chExt cx="1790700" cy="849856"/>
          </a:xfrm>
        </p:grpSpPr>
        <p:sp>
          <p:nvSpPr>
            <p:cNvPr id="13" name="Rounded Rectangle 17"/>
            <p:cNvSpPr>
              <a:spLocks noChangeArrowheads="1"/>
            </p:cNvSpPr>
            <p:nvPr userDrawn="1"/>
          </p:nvSpPr>
          <p:spPr bwMode="auto">
            <a:xfrm>
              <a:off x="6981826" y="323849"/>
              <a:ext cx="1619250" cy="838736"/>
            </a:xfrm>
            <a:prstGeom prst="roundRect">
              <a:avLst>
                <a:gd name="adj" fmla="val 16667"/>
              </a:avLst>
            </a:prstGeom>
            <a:solidFill>
              <a:srgbClr val="01673F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4" name="Text Box 7"/>
            <p:cNvSpPr txBox="1">
              <a:spLocks noChangeArrowheads="1"/>
            </p:cNvSpPr>
            <p:nvPr userDrawn="1"/>
          </p:nvSpPr>
          <p:spPr bwMode="auto">
            <a:xfrm>
              <a:off x="6877051" y="323849"/>
              <a:ext cx="1790700" cy="84985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186315" tIns="93158" rIns="186315" bIns="93158">
              <a:spAutoFit/>
            </a:bodyPr>
            <a:lstStyle>
              <a:lvl1pPr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Fluid Interface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Reactions, Structures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and Transport Center,</a:t>
              </a:r>
            </a:p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800" i="1" smtClean="0">
                  <a:solidFill>
                    <a:schemeClr val="bg1"/>
                  </a:solidFill>
                  <a:cs typeface="Arial" charset="0"/>
                </a:rPr>
                <a:t>Oak Ridge National Laboratory</a:t>
              </a:r>
            </a:p>
          </p:txBody>
        </p:sp>
      </p:grpSp>
      <p:sp>
        <p:nvSpPr>
          <p:cNvPr id="15" name="Text Placeholder 2"/>
          <p:cNvSpPr txBox="1">
            <a:spLocks/>
          </p:cNvSpPr>
          <p:nvPr userDrawn="1"/>
        </p:nvSpPr>
        <p:spPr bwMode="auto">
          <a:xfrm>
            <a:off x="3578225" y="419100"/>
            <a:ext cx="2894013" cy="6477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None/>
              <a:defRPr sz="2800" b="1" kern="1200" smtClean="0">
                <a:solidFill>
                  <a:schemeClr val="tx1"/>
                </a:solidFill>
                <a:latin typeface="Arial Narrow" pitchFamily="48" charset="0"/>
                <a:ea typeface="+mn-ea"/>
                <a:cs typeface="+mn-cs"/>
              </a:defRPr>
            </a:lvl1pPr>
            <a:lvl2pPr marL="625475" indent="-2794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–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6C3A"/>
              </a:buClr>
              <a:buFont typeface="Arial" charset="0"/>
              <a:buChar char="»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FIRST Energy Frontier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Research Center</a:t>
            </a:r>
          </a:p>
        </p:txBody>
      </p:sp>
      <p:cxnSp>
        <p:nvCxnSpPr>
          <p:cNvPr id="16" name="Straight Connector 8"/>
          <p:cNvCxnSpPr>
            <a:cxnSpLocks noChangeShapeType="1"/>
          </p:cNvCxnSpPr>
          <p:nvPr userDrawn="1"/>
        </p:nvCxnSpPr>
        <p:spPr bwMode="auto">
          <a:xfrm>
            <a:off x="228600" y="5856288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" name="Picture 4" descr="http://www.personal.psu.edu/lnl/ist/psu_logo.png"/>
          <p:cNvPicPr>
            <a:picLocks noChangeAspect="1" noChangeArrowheads="1"/>
          </p:cNvPicPr>
          <p:nvPr userDrawn="1"/>
        </p:nvPicPr>
        <p:blipFill>
          <a:blip r:embed="rId3" cstate="print"/>
          <a:srcRect b="22196"/>
          <a:stretch>
            <a:fillRect/>
          </a:stretch>
        </p:blipFill>
        <p:spPr bwMode="auto">
          <a:xfrm>
            <a:off x="3681428" y="5956985"/>
            <a:ext cx="649272" cy="454901"/>
          </a:xfrm>
          <a:prstGeom prst="rect">
            <a:avLst/>
          </a:prstGeom>
          <a:noFill/>
        </p:spPr>
      </p:pic>
      <p:pic>
        <p:nvPicPr>
          <p:cNvPr id="18" name="Picture 22" descr="200px-Vanderbilt_University_wordmark_sv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352" y="5959874"/>
            <a:ext cx="454248" cy="59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argonne_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319" y="6027838"/>
            <a:ext cx="731763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Drexel_logo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43" y="5980033"/>
            <a:ext cx="575757" cy="49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3656" y="5861722"/>
            <a:ext cx="64008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 21"/>
          <p:cNvGrpSpPr/>
          <p:nvPr userDrawn="1"/>
        </p:nvGrpSpPr>
        <p:grpSpPr>
          <a:xfrm>
            <a:off x="4698152" y="5970805"/>
            <a:ext cx="914400" cy="421915"/>
            <a:chOff x="5437927" y="6324080"/>
            <a:chExt cx="914400" cy="421915"/>
          </a:xfrm>
        </p:grpSpPr>
        <p:pic>
          <p:nvPicPr>
            <p:cNvPr id="23" name="Picture 22" descr="ucdavis_logo_blue.png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7927" y="6591562"/>
              <a:ext cx="914400" cy="154433"/>
            </a:xfrm>
            <a:prstGeom prst="rect">
              <a:avLst/>
            </a:prstGeom>
          </p:spPr>
        </p:pic>
        <p:pic>
          <p:nvPicPr>
            <p:cNvPr id="24" name="Picture 1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7927" y="6324080"/>
              <a:ext cx="914400" cy="22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58" y="5964903"/>
            <a:ext cx="541241" cy="5358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85" y="5975528"/>
            <a:ext cx="914815" cy="46175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2139606"/>
            <a:ext cx="2590799" cy="25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98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49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25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4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6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6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369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00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5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65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8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4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8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4CF0-069B-E74F-8F8F-00C6A62FC05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748A-0FCE-4C92-B032-8003E1EA1D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59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4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4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jpeg"/><Relationship Id="rId13" Type="http://schemas.openxmlformats.org/officeDocument/2006/relationships/image" Target="../media/image9.jpe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3.xml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jpeg"/><Relationship Id="rId9" Type="http://schemas.openxmlformats.org/officeDocument/2006/relationships/image" Target="../media/image5.jpeg"/><Relationship Id="rId10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AEB"/>
          </a:solidFill>
          <a:ln>
            <a:noFill/>
          </a:ln>
          <a:effectLst>
            <a:outerShdw blurRad="63500" dist="76201" dir="2700000" rotWithShape="0">
              <a:srgbClr val="000000">
                <a:alpha val="42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6315" tIns="93158" rIns="186315" bIns="93158" anchor="ctr"/>
          <a:lstStyle/>
          <a:p>
            <a:pPr algn="ctr" defTabSz="1069975">
              <a:defRPr/>
            </a:pPr>
            <a:endParaRPr lang="en-US" sz="4900">
              <a:solidFill>
                <a:srgbClr val="006666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027" name="Group 26"/>
          <p:cNvGrpSpPr>
            <a:grpSpLocks/>
          </p:cNvGrpSpPr>
          <p:nvPr/>
        </p:nvGrpSpPr>
        <p:grpSpPr bwMode="auto">
          <a:xfrm>
            <a:off x="7185025" y="219075"/>
            <a:ext cx="1790700" cy="849313"/>
            <a:chOff x="6877051" y="323849"/>
            <a:chExt cx="1790700" cy="849856"/>
          </a:xfrm>
        </p:grpSpPr>
        <p:sp>
          <p:nvSpPr>
            <p:cNvPr id="14" name="Rounded Rectangle 17"/>
            <p:cNvSpPr>
              <a:spLocks noChangeArrowheads="1"/>
            </p:cNvSpPr>
            <p:nvPr userDrawn="1"/>
          </p:nvSpPr>
          <p:spPr bwMode="auto">
            <a:xfrm>
              <a:off x="6981826" y="323849"/>
              <a:ext cx="1619250" cy="838736"/>
            </a:xfrm>
            <a:prstGeom prst="roundRect">
              <a:avLst>
                <a:gd name="adj" fmla="val 16667"/>
              </a:avLst>
            </a:prstGeom>
            <a:solidFill>
              <a:srgbClr val="01673F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5" name="Text Box 7"/>
            <p:cNvSpPr txBox="1">
              <a:spLocks noChangeArrowheads="1"/>
            </p:cNvSpPr>
            <p:nvPr userDrawn="1"/>
          </p:nvSpPr>
          <p:spPr bwMode="auto">
            <a:xfrm>
              <a:off x="6877051" y="323849"/>
              <a:ext cx="1790700" cy="84985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186315" tIns="93158" rIns="186315" bIns="93158">
              <a:spAutoFit/>
            </a:bodyPr>
            <a:lstStyle>
              <a:lvl1pPr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Fluid Interface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Reactions, Structures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and Transport Center,</a:t>
              </a:r>
            </a:p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800" i="1" smtClean="0">
                  <a:solidFill>
                    <a:schemeClr val="bg1"/>
                  </a:solidFill>
                  <a:cs typeface="Arial" charset="0"/>
                </a:rPr>
                <a:t>Oak Ridge National Laboratory</a:t>
              </a: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23850"/>
            <a:ext cx="657701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95413"/>
            <a:ext cx="8229600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 flipH="1">
            <a:off x="8291513" y="6308725"/>
            <a:ext cx="6191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lnSpc>
                <a:spcPct val="90000"/>
              </a:lnSpc>
            </a:pPr>
            <a:fld id="{B3E3732C-91CE-4CA0-8A1D-374756A385EC}" type="slidenum">
              <a:rPr lang="en-US" altLang="en-US" sz="1000">
                <a:solidFill>
                  <a:srgbClr val="A6A6A6"/>
                </a:solidFill>
              </a:rPr>
              <a:pPr algn="r" eaLnBrk="1" hangingPunct="1">
                <a:lnSpc>
                  <a:spcPct val="90000"/>
                </a:lnSpc>
              </a:pPr>
              <a:t>‹#›</a:t>
            </a:fld>
            <a:endParaRPr lang="en-US" altLang="en-US" sz="1000">
              <a:solidFill>
                <a:srgbClr val="A6A6A6"/>
              </a:solidFill>
            </a:endParaRPr>
          </a:p>
        </p:txBody>
      </p:sp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114300" y="6515100"/>
            <a:ext cx="8964613" cy="231775"/>
          </a:xfrm>
          <a:prstGeom prst="rect">
            <a:avLst/>
          </a:prstGeom>
          <a:noFill/>
          <a:ln>
            <a:noFill/>
          </a:ln>
          <a:extLst/>
        </p:spPr>
        <p:txBody>
          <a:bodyPr lIns="106961" tIns="53480" rIns="106961" bIns="53480" anchor="ctr">
            <a:spAutoFit/>
          </a:bodyPr>
          <a:lstStyle>
            <a:lvl1pPr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 smtClean="0">
                <a:cs typeface="Arial" pitchFamily="34" charset="0"/>
              </a:rPr>
              <a:t>	This </a:t>
            </a:r>
            <a:r>
              <a:rPr lang="en-US" altLang="en-US" sz="800" dirty="0">
                <a:cs typeface="Arial" pitchFamily="34" charset="0"/>
              </a:rPr>
              <a:t>work was supported by the U.S. Department of Energy, Office of Basic Energy Sciences as part of an Energy Frontier Research Center</a:t>
            </a:r>
          </a:p>
        </p:txBody>
      </p:sp>
      <p:cxnSp>
        <p:nvCxnSpPr>
          <p:cNvPr id="1032" name="Straight Connector 8"/>
          <p:cNvCxnSpPr>
            <a:cxnSpLocks noChangeShapeType="1"/>
          </p:cNvCxnSpPr>
          <p:nvPr/>
        </p:nvCxnSpPr>
        <p:spPr bwMode="auto">
          <a:xfrm>
            <a:off x="228600" y="653415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rgbClr val="953735"/>
          </a:solidFill>
          <a:latin typeface="Arial Black" pitchFamily="34" charset="0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953735"/>
          </a:solidFill>
          <a:latin typeface="Arial Black" pitchFamily="48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953735"/>
          </a:solidFill>
          <a:latin typeface="Arial Black" pitchFamily="48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953735"/>
          </a:solidFill>
          <a:latin typeface="Arial Black" pitchFamily="48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953735"/>
          </a:solidFill>
          <a:latin typeface="Arial Black" pitchFamily="4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953735"/>
          </a:solidFill>
          <a:latin typeface="Arial Black" pitchFamily="48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953735"/>
          </a:solidFill>
          <a:latin typeface="Arial Black" pitchFamily="48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953735"/>
          </a:solidFill>
          <a:latin typeface="Arial Black" pitchFamily="48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953735"/>
          </a:solidFill>
          <a:latin typeface="Arial Black" pitchFamily="48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53735"/>
        </a:buClr>
        <a:buFont typeface="Arial" pitchFamily="34" charset="0"/>
        <a:buChar char="•"/>
        <a:defRPr sz="2800" kern="1200">
          <a:solidFill>
            <a:schemeClr val="tx1"/>
          </a:solidFill>
          <a:latin typeface="Arial Narrow" pitchFamily="34" charset="0"/>
          <a:ea typeface="ＭＳ Ｐゴシック" charset="0"/>
          <a:cs typeface="ＭＳ Ｐゴシック" charset="0"/>
        </a:defRPr>
      </a:lvl1pPr>
      <a:lvl2pPr marL="628650" indent="-2857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53735"/>
        </a:buClr>
        <a:buFont typeface="Arial" pitchFamily="34" charset="0"/>
        <a:buChar char="–"/>
        <a:defRPr sz="2400" kern="1200">
          <a:solidFill>
            <a:schemeClr val="tx1"/>
          </a:solidFill>
          <a:latin typeface="Arial Narrow" pitchFamily="34" charset="0"/>
          <a:ea typeface="ＭＳ Ｐゴシック" charset="0"/>
          <a:cs typeface="+mn-cs"/>
        </a:defRPr>
      </a:lvl2pPr>
      <a:lvl3pPr marL="97155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53735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 Narrow" pitchFamily="34" charset="0"/>
          <a:ea typeface="ＭＳ Ｐゴシック" charset="0"/>
          <a:cs typeface="+mn-cs"/>
        </a:defRPr>
      </a:lvl3pPr>
      <a:lvl4pPr marL="1371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53735"/>
        </a:buClr>
        <a:buFont typeface="Arial" pitchFamily="34" charset="0"/>
        <a:buChar char="–"/>
        <a:defRPr kern="1200">
          <a:solidFill>
            <a:schemeClr val="tx1"/>
          </a:solidFill>
          <a:latin typeface="Arial Narrow" pitchFamily="34" charset="0"/>
          <a:ea typeface="ＭＳ Ｐゴシック" charset="0"/>
          <a:cs typeface="+mn-cs"/>
        </a:defRPr>
      </a:lvl4pPr>
      <a:lvl5pPr marL="1657350" indent="-1714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53735"/>
        </a:buClr>
        <a:buFont typeface="Arial" pitchFamily="34" charset="0"/>
        <a:buChar char="»"/>
        <a:defRPr kern="1200">
          <a:solidFill>
            <a:schemeClr val="tx1"/>
          </a:solidFill>
          <a:latin typeface="Arial Narrow" pitchFamily="34" charset="0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139B3-9C6D-234C-B574-FB1EFFE758C0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3A12-A5D4-724A-BD53-A4F706E36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7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361950" y="0"/>
            <a:ext cx="84105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69" tIns="45587" rIns="91169" bIns="45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25" y="866775"/>
            <a:ext cx="8410575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69" tIns="45587" rIns="91169" bIns="45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3063" y="5870575"/>
            <a:ext cx="369887" cy="328613"/>
          </a:xfrm>
          <a:prstGeom prst="rect">
            <a:avLst/>
          </a:prstGeom>
        </p:spPr>
        <p:txBody>
          <a:bodyPr vert="horz" wrap="square" lIns="91169" tIns="45587" rIns="91169" bIns="45587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106636"/>
                </a:solidFill>
                <a:cs typeface="Arial" pitchFamily="34" charset="0"/>
              </a:defRPr>
            </a:lvl1pPr>
          </a:lstStyle>
          <a:p>
            <a:fld id="{7103748A-0FCE-4C92-B032-8003E1EA1D9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159" name="Rectangle 1"/>
          <p:cNvSpPr>
            <a:spLocks noChangeArrowheads="1"/>
          </p:cNvSpPr>
          <p:nvPr/>
        </p:nvSpPr>
        <p:spPr bwMode="auto">
          <a:xfrm>
            <a:off x="368300" y="5992813"/>
            <a:ext cx="7342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200" b="1" smtClean="0">
                <a:solidFill>
                  <a:srgbClr val="800000"/>
                </a:solidFill>
                <a:latin typeface="Calibri" pitchFamily="34" charset="0"/>
              </a:rPr>
              <a:t>Fluid Interface Reactions, Structures and Transport  (FIRST) Center </a:t>
            </a:r>
          </a:p>
        </p:txBody>
      </p:sp>
      <p:pic>
        <p:nvPicPr>
          <p:cNvPr id="19" name="Picture 9" descr="horizontal-logo-green-text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6" y="6345338"/>
            <a:ext cx="2295325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 descr="http://www.personal.psu.edu/lnl/ist/psu_logo.png"/>
          <p:cNvPicPr>
            <a:picLocks noChangeAspect="1" noChangeArrowheads="1"/>
          </p:cNvPicPr>
          <p:nvPr/>
        </p:nvPicPr>
        <p:blipFill>
          <a:blip r:embed="rId6" cstate="print"/>
          <a:srcRect b="22196"/>
          <a:stretch>
            <a:fillRect/>
          </a:stretch>
        </p:blipFill>
        <p:spPr bwMode="auto">
          <a:xfrm>
            <a:off x="4862528" y="6345338"/>
            <a:ext cx="548145" cy="384048"/>
          </a:xfrm>
          <a:prstGeom prst="rect">
            <a:avLst/>
          </a:prstGeom>
          <a:noFill/>
        </p:spPr>
      </p:pic>
      <p:pic>
        <p:nvPicPr>
          <p:cNvPr id="21" name="Picture 22" descr="200px-Vanderbilt_University_wordmark_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352" y="6331622"/>
            <a:ext cx="31534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5" descr="argonne_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519" y="6345338"/>
            <a:ext cx="731763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6" descr="Drexel_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43" y="6345338"/>
            <a:ext cx="446385" cy="38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52056" y="6217322"/>
            <a:ext cx="64008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24"/>
          <p:cNvGrpSpPr/>
          <p:nvPr/>
        </p:nvGrpSpPr>
        <p:grpSpPr>
          <a:xfrm>
            <a:off x="5447452" y="6326405"/>
            <a:ext cx="914400" cy="421915"/>
            <a:chOff x="5437927" y="6324080"/>
            <a:chExt cx="914400" cy="421915"/>
          </a:xfrm>
        </p:grpSpPr>
        <p:pic>
          <p:nvPicPr>
            <p:cNvPr id="26" name="Picture 25" descr="ucdavis_logo_blue.png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7927" y="6591562"/>
              <a:ext cx="914400" cy="154433"/>
            </a:xfrm>
            <a:prstGeom prst="rect">
              <a:avLst/>
            </a:prstGeom>
          </p:spPr>
        </p:pic>
        <p:pic>
          <p:nvPicPr>
            <p:cNvPr id="27" name="Picture 1"/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7927" y="6324080"/>
              <a:ext cx="914400" cy="22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59" y="6345338"/>
            <a:ext cx="387888" cy="38404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885" y="6345338"/>
            <a:ext cx="760859" cy="3840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234" y="5571527"/>
            <a:ext cx="1243418" cy="12344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0"/>
          <a:cs typeface="Arial" charset="0"/>
        </a:defRPr>
      </a:lvl5pPr>
      <a:lvl6pPr marL="455855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1711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756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342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39725" indent="-33972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b="1" kern="1200">
          <a:solidFill>
            <a:srgbClr val="146737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rgbClr val="404040"/>
          </a:solidFill>
          <a:latin typeface="Arial" pitchFamily="34" charset="0"/>
          <a:ea typeface="Arial" charset="0"/>
          <a:cs typeface="Arial" pitchFamily="34" charset="0"/>
        </a:defRPr>
      </a:lvl2pPr>
      <a:lvl3pPr marL="1136650" indent="-22542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593850" indent="-22542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1050" indent="-22542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07205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3060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8914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4769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55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11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6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2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273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29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987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42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6A6FA-A475-DF40-8613-6F805DC17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306C5-0D28-3643-A8F8-890059538E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AEB"/>
          </a:solidFill>
          <a:ln>
            <a:noFill/>
          </a:ln>
          <a:effectLst>
            <a:outerShdw blurRad="63500" dist="76201" dir="2700000" rotWithShape="0">
              <a:srgbClr val="000000">
                <a:alpha val="42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6315" tIns="93158" rIns="186315" bIns="93158" anchor="ctr"/>
          <a:lstStyle/>
          <a:p>
            <a:pPr algn="ctr" defTabSz="1069975">
              <a:defRPr/>
            </a:pPr>
            <a:endParaRPr lang="en-US" sz="4900">
              <a:solidFill>
                <a:srgbClr val="006666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7185025" y="219075"/>
            <a:ext cx="1790700" cy="849313"/>
            <a:chOff x="6877051" y="323849"/>
            <a:chExt cx="1790700" cy="849856"/>
          </a:xfrm>
        </p:grpSpPr>
        <p:sp>
          <p:nvSpPr>
            <p:cNvPr id="9" name="Rounded Rectangle 17"/>
            <p:cNvSpPr>
              <a:spLocks noChangeArrowheads="1"/>
            </p:cNvSpPr>
            <p:nvPr userDrawn="1"/>
          </p:nvSpPr>
          <p:spPr bwMode="auto">
            <a:xfrm>
              <a:off x="6981826" y="323849"/>
              <a:ext cx="1619250" cy="838736"/>
            </a:xfrm>
            <a:prstGeom prst="roundRect">
              <a:avLst>
                <a:gd name="adj" fmla="val 16667"/>
              </a:avLst>
            </a:prstGeom>
            <a:solidFill>
              <a:srgbClr val="01673F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050"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 userDrawn="1"/>
          </p:nvSpPr>
          <p:spPr bwMode="auto">
            <a:xfrm>
              <a:off x="6877051" y="323849"/>
              <a:ext cx="1790700" cy="84985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186315" tIns="93158" rIns="186315" bIns="93158">
              <a:spAutoFit/>
            </a:bodyPr>
            <a:lstStyle>
              <a:lvl1pPr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defTabSz="18621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Fluid Interface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Reactions, Structures </a:t>
              </a:r>
              <a:br>
                <a:rPr lang="en-US" sz="100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1000" smtClean="0">
                  <a:solidFill>
                    <a:schemeClr val="bg1"/>
                  </a:solidFill>
                  <a:cs typeface="Arial" charset="0"/>
                </a:rPr>
                <a:t>and Transport Center,</a:t>
              </a:r>
            </a:p>
            <a:p>
              <a:pPr algn="ctr" eaLnBrk="1" hangingPunct="1">
                <a:spcBef>
                  <a:spcPts val="600"/>
                </a:spcBef>
                <a:defRPr/>
              </a:pPr>
              <a:r>
                <a:rPr lang="en-US" sz="800" i="1" smtClean="0">
                  <a:solidFill>
                    <a:schemeClr val="bg1"/>
                  </a:solidFill>
                  <a:cs typeface="Arial" charset="0"/>
                </a:rPr>
                <a:t>Oak Ridge National Laboratory</a:t>
              </a:r>
            </a:p>
          </p:txBody>
        </p:sp>
      </p:grpSp>
      <p:sp>
        <p:nvSpPr>
          <p:cNvPr id="11" name="Rectangle 6"/>
          <p:cNvSpPr>
            <a:spLocks noChangeArrowheads="1"/>
          </p:cNvSpPr>
          <p:nvPr/>
        </p:nvSpPr>
        <p:spPr bwMode="auto">
          <a:xfrm flipH="1">
            <a:off x="8291513" y="6308725"/>
            <a:ext cx="6191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73038" eaLnBrk="0" hangingPunct="0"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73038" eaLnBrk="0" fontAlgn="base" hangingPunct="0"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lnSpc>
                <a:spcPct val="90000"/>
              </a:lnSpc>
            </a:pPr>
            <a:fld id="{B3E3732C-91CE-4CA0-8A1D-374756A385EC}" type="slidenum">
              <a:rPr lang="en-US" altLang="en-US" sz="1000">
                <a:solidFill>
                  <a:srgbClr val="A6A6A6"/>
                </a:solidFill>
              </a:rPr>
              <a:pPr algn="r" eaLnBrk="1" hangingPunct="1">
                <a:lnSpc>
                  <a:spcPct val="90000"/>
                </a:lnSpc>
              </a:pPr>
              <a:t>‹#›</a:t>
            </a:fld>
            <a:endParaRPr lang="en-US" altLang="en-US" sz="1000">
              <a:solidFill>
                <a:srgbClr val="A6A6A6"/>
              </a:solidFill>
            </a:endParaRPr>
          </a:p>
        </p:txBody>
      </p:sp>
      <p:sp>
        <p:nvSpPr>
          <p:cNvPr id="12" name="Text Box 55"/>
          <p:cNvSpPr txBox="1">
            <a:spLocks noChangeArrowheads="1"/>
          </p:cNvSpPr>
          <p:nvPr/>
        </p:nvSpPr>
        <p:spPr bwMode="auto">
          <a:xfrm>
            <a:off x="114300" y="6515100"/>
            <a:ext cx="8964613" cy="231775"/>
          </a:xfrm>
          <a:prstGeom prst="rect">
            <a:avLst/>
          </a:prstGeom>
          <a:noFill/>
          <a:ln>
            <a:noFill/>
          </a:ln>
          <a:extLst/>
        </p:spPr>
        <p:txBody>
          <a:bodyPr lIns="106961" tIns="53480" rIns="106961" bIns="53480" anchor="ctr">
            <a:spAutoFit/>
          </a:bodyPr>
          <a:lstStyle>
            <a:lvl1pPr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699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69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800" dirty="0" smtClean="0">
                <a:cs typeface="Arial" pitchFamily="34" charset="0"/>
              </a:rPr>
              <a:t>	This </a:t>
            </a:r>
            <a:r>
              <a:rPr lang="en-US" altLang="en-US" sz="800" dirty="0">
                <a:cs typeface="Arial" pitchFamily="34" charset="0"/>
              </a:rPr>
              <a:t>work was supported by the U.S. Department of Energy, Office of Basic Energy Sciences as part of an Energy Frontier Research Center</a:t>
            </a:r>
          </a:p>
        </p:txBody>
      </p:sp>
      <p:cxnSp>
        <p:nvCxnSpPr>
          <p:cNvPr id="13" name="Straight Connector 8"/>
          <p:cNvCxnSpPr>
            <a:cxnSpLocks noChangeShapeType="1"/>
          </p:cNvCxnSpPr>
          <p:nvPr/>
        </p:nvCxnSpPr>
        <p:spPr bwMode="auto">
          <a:xfrm>
            <a:off x="228600" y="653415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1682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7/31/18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Lukas Vlcek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Success indicators of crowdfunding projects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878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752600"/>
            <a:ext cx="2743200" cy="4373563"/>
          </a:xfrm>
        </p:spPr>
        <p:txBody>
          <a:bodyPr/>
          <a:lstStyle/>
          <a:p>
            <a:r>
              <a:rPr lang="en-US" dirty="0" smtClean="0"/>
              <a:t>Creating new features: category type</a:t>
            </a:r>
          </a:p>
          <a:p>
            <a:r>
              <a:rPr lang="en-US" dirty="0" smtClean="0"/>
              <a:t>Eliminating uninformative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28" y="1752600"/>
            <a:ext cx="3314700" cy="2434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28" y="4314466"/>
            <a:ext cx="3314700" cy="236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9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Country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752600"/>
            <a:ext cx="3810000" cy="4373563"/>
          </a:xfrm>
        </p:spPr>
        <p:txBody>
          <a:bodyPr/>
          <a:lstStyle/>
          <a:p>
            <a:r>
              <a:rPr lang="en-US" dirty="0" smtClean="0"/>
              <a:t>Creating new features: category type</a:t>
            </a:r>
          </a:p>
          <a:p>
            <a:r>
              <a:rPr lang="en-US" dirty="0" smtClean="0"/>
              <a:t>Eliminating uninformative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514600"/>
            <a:ext cx="3998440" cy="281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7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Predictive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 learning</a:t>
            </a:r>
          </a:p>
          <a:p>
            <a:r>
              <a:rPr lang="en-US" dirty="0" smtClean="0"/>
              <a:t>Binary classification: Success (1) or Failure (0)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Pandas + </a:t>
            </a:r>
            <a:r>
              <a:rPr lang="en-US" dirty="0" err="1" smtClean="0"/>
              <a:t>Scikit</a:t>
            </a:r>
            <a:r>
              <a:rPr lang="en-US" dirty="0" smtClean="0"/>
              <a:t>-learn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7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One-hot encoding of categorical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7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Textual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new features: category type</a:t>
            </a:r>
          </a:p>
          <a:p>
            <a:r>
              <a:rPr lang="en-US" dirty="0" smtClean="0"/>
              <a:t>Eliminating uninformative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8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new features: category type</a:t>
            </a:r>
          </a:p>
          <a:p>
            <a:r>
              <a:rPr lang="en-US" dirty="0" smtClean="0"/>
              <a:t>Eliminating uninformative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929402"/>
            <a:ext cx="2806700" cy="279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3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new features: category type</a:t>
            </a:r>
          </a:p>
          <a:p>
            <a:r>
              <a:rPr lang="en-US" dirty="0" smtClean="0"/>
              <a:t>Eliminating uninformative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41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3-fold cross-validation</a:t>
            </a:r>
          </a:p>
          <a:p>
            <a:endParaRPr lang="en-US" dirty="0" smtClean="0"/>
          </a:p>
          <a:p>
            <a:r>
              <a:rPr lang="en-US" dirty="0" smtClean="0"/>
              <a:t>Eliminating uninformative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1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0400" y="1752600"/>
            <a:ext cx="2946400" cy="4373563"/>
          </a:xfrm>
        </p:spPr>
        <p:txBody>
          <a:bodyPr/>
          <a:lstStyle/>
          <a:p>
            <a:r>
              <a:rPr lang="en-US" dirty="0" smtClean="0"/>
              <a:t>3-fold cross-validation</a:t>
            </a:r>
          </a:p>
          <a:p>
            <a:endParaRPr lang="en-US" dirty="0" smtClean="0"/>
          </a:p>
          <a:p>
            <a:r>
              <a:rPr lang="en-US" dirty="0" smtClean="0"/>
              <a:t>Eliminating uninformative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108200"/>
            <a:ext cx="497318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73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3-fold cross</a:t>
            </a:r>
            <a:r>
              <a:rPr lang="en-US" smtClean="0"/>
              <a:t>-validation</a:t>
            </a:r>
          </a:p>
          <a:p>
            <a:endParaRPr lang="en-US" dirty="0" smtClean="0"/>
          </a:p>
          <a:p>
            <a:r>
              <a:rPr lang="en-US" dirty="0" smtClean="0"/>
              <a:t>Eliminating uninformative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2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Crowdfunding Projects</a:t>
            </a:r>
            <a:br>
              <a:rPr lang="en-US" dirty="0" smtClean="0"/>
            </a:br>
            <a:r>
              <a:rPr lang="en-US" dirty="0" smtClean="0"/>
              <a:t>and their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640" y="2025965"/>
            <a:ext cx="4339402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Crowdfunding platforms</a:t>
            </a:r>
          </a:p>
          <a:p>
            <a:pPr lvl="1"/>
            <a:r>
              <a:rPr lang="en-US" dirty="0" smtClean="0"/>
              <a:t>Aggregate funds from small investors</a:t>
            </a:r>
          </a:p>
          <a:p>
            <a:pPr lvl="1"/>
            <a:r>
              <a:rPr lang="en-US" dirty="0" smtClean="0"/>
              <a:t>New technology, art, journalism, games, personal projects, charity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Kickstarter</a:t>
            </a:r>
          </a:p>
          <a:p>
            <a:pPr lvl="1"/>
            <a:r>
              <a:rPr lang="en-US" dirty="0" smtClean="0"/>
              <a:t>Creative projects</a:t>
            </a:r>
          </a:p>
          <a:p>
            <a:pPr lvl="1"/>
            <a:r>
              <a:rPr lang="en-US" dirty="0" smtClean="0"/>
              <a:t>150,000 funded </a:t>
            </a:r>
          </a:p>
          <a:p>
            <a:pPr lvl="1"/>
            <a:r>
              <a:rPr lang="en-US" dirty="0" smtClean="0"/>
              <a:t>36% overall success rates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7" y="4181430"/>
            <a:ext cx="4353663" cy="680993"/>
          </a:xfrm>
          <a:prstGeom prst="rect">
            <a:avLst/>
          </a:prstGeom>
          <a:effectLst>
            <a:outerShdw blurRad="50800" dist="1143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55" y="2012976"/>
            <a:ext cx="3312503" cy="700329"/>
          </a:xfrm>
          <a:prstGeom prst="rect">
            <a:avLst/>
          </a:prstGeom>
          <a:effectLst>
            <a:outerShdw blurRad="50800" dist="1143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77" y="3094881"/>
            <a:ext cx="4353663" cy="665208"/>
          </a:xfrm>
          <a:prstGeom prst="rect">
            <a:avLst/>
          </a:prstGeom>
          <a:effectLst>
            <a:outerShdw blurRad="50800" dist="1143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27" y="5311357"/>
            <a:ext cx="3993473" cy="674743"/>
          </a:xfrm>
          <a:prstGeom prst="rect">
            <a:avLst/>
          </a:prstGeom>
          <a:effectLst>
            <a:outerShdw blurRad="50800" dist="1143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1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Crowdfunding Projects</a:t>
            </a:r>
            <a:br>
              <a:rPr lang="en-US" dirty="0" smtClean="0"/>
            </a:br>
            <a:r>
              <a:rPr lang="en-US" dirty="0" smtClean="0"/>
              <a:t>and their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640" y="2025965"/>
            <a:ext cx="4339402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Crowdfunding platforms</a:t>
            </a:r>
          </a:p>
          <a:p>
            <a:pPr lvl="1"/>
            <a:r>
              <a:rPr lang="en-US" dirty="0" smtClean="0"/>
              <a:t>Aggregate funds from small investors</a:t>
            </a:r>
          </a:p>
          <a:p>
            <a:pPr lvl="1"/>
            <a:r>
              <a:rPr lang="en-US" dirty="0" smtClean="0"/>
              <a:t>New technology, art, journalism, games, personal projects, charity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Kickstarter</a:t>
            </a:r>
          </a:p>
          <a:p>
            <a:pPr lvl="1"/>
            <a:r>
              <a:rPr lang="en-US" dirty="0" smtClean="0"/>
              <a:t>Creative projects</a:t>
            </a:r>
          </a:p>
          <a:p>
            <a:pPr lvl="1"/>
            <a:r>
              <a:rPr lang="en-US" dirty="0" smtClean="0"/>
              <a:t>150,000 funded </a:t>
            </a:r>
          </a:p>
          <a:p>
            <a:pPr lvl="1"/>
            <a:r>
              <a:rPr lang="en-US" dirty="0" smtClean="0"/>
              <a:t>36% overall success rates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7" y="4181430"/>
            <a:ext cx="4353663" cy="680993"/>
          </a:xfrm>
          <a:prstGeom prst="rect">
            <a:avLst/>
          </a:prstGeom>
          <a:effectLst>
            <a:outerShdw blurRad="50800" dist="1143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55" y="2012976"/>
            <a:ext cx="3312503" cy="700329"/>
          </a:xfrm>
          <a:prstGeom prst="rect">
            <a:avLst/>
          </a:prstGeom>
          <a:effectLst>
            <a:outerShdw blurRad="50800" dist="1143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77" y="3094881"/>
            <a:ext cx="4353663" cy="665208"/>
          </a:xfrm>
          <a:prstGeom prst="rect">
            <a:avLst/>
          </a:prstGeom>
          <a:effectLst>
            <a:outerShdw blurRad="50800" dist="1143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27" y="5311357"/>
            <a:ext cx="3993473" cy="674743"/>
          </a:xfrm>
          <a:prstGeom prst="rect">
            <a:avLst/>
          </a:prstGeom>
          <a:effectLst>
            <a:outerShdw blurRad="50800" dist="1143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88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Indicators of funding success</a:t>
            </a:r>
            <a:br>
              <a:rPr lang="en-US" dirty="0" smtClean="0"/>
            </a:br>
            <a:r>
              <a:rPr lang="en-US" sz="3100" dirty="0" smtClean="0"/>
              <a:t>in Historical data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600" y="1892300"/>
            <a:ext cx="4610100" cy="4373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Project proposers: individuals, startups, small companies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Their goal</a:t>
            </a:r>
          </a:p>
          <a:p>
            <a:pPr lvl="1"/>
            <a:r>
              <a:rPr lang="en-US" dirty="0" smtClean="0"/>
              <a:t>Maximize the chances of successful funding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Provide guidance in tailoring proposals</a:t>
            </a:r>
          </a:p>
          <a:p>
            <a:pPr lvl="1"/>
            <a:r>
              <a:rPr lang="en-US" dirty="0" smtClean="0"/>
              <a:t>Payment: fixed amount or percentage of funds if proposal is successful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2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Datasets: sources and merging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52600"/>
            <a:ext cx="8026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endParaRPr lang="en-US" dirty="0" smtClean="0"/>
          </a:p>
          <a:p>
            <a:r>
              <a:rPr lang="en-US" dirty="0" smtClean="0"/>
              <a:t>Online source: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onthly </a:t>
            </a:r>
            <a:r>
              <a:rPr lang="en-US" dirty="0"/>
              <a:t>updated </a:t>
            </a:r>
            <a:r>
              <a:rPr lang="en-US" dirty="0" smtClean="0"/>
              <a:t>repositories collected by Web Robots web scraping company</a:t>
            </a:r>
          </a:p>
          <a:p>
            <a:pPr lvl="1"/>
            <a:r>
              <a:rPr lang="en-US" dirty="0" smtClean="0"/>
              <a:t>Available in </a:t>
            </a:r>
            <a:r>
              <a:rPr lang="en-US" b="1" dirty="0" smtClean="0"/>
              <a:t>CSV</a:t>
            </a:r>
            <a:r>
              <a:rPr lang="en-US" dirty="0" smtClean="0"/>
              <a:t> formats (30 files each month)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Combined into </a:t>
            </a:r>
            <a:r>
              <a:rPr lang="en-US" dirty="0"/>
              <a:t>a </a:t>
            </a:r>
            <a:r>
              <a:rPr lang="en-US" dirty="0" smtClean="0"/>
              <a:t>single data frame</a:t>
            </a:r>
          </a:p>
          <a:p>
            <a:endParaRPr lang="en-US" dirty="0"/>
          </a:p>
          <a:p>
            <a:r>
              <a:rPr lang="en-US" dirty="0" smtClean="0"/>
              <a:t>Removed duplicates</a:t>
            </a:r>
          </a:p>
          <a:p>
            <a:pPr marL="342900" lvl="1">
              <a:buClr>
                <a:schemeClr val="accent1"/>
              </a:buClr>
            </a:pPr>
            <a:endParaRPr lang="en-US" dirty="0" smtClean="0"/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250</a:t>
            </a:r>
            <a:r>
              <a:rPr lang="en-US" dirty="0"/>
              <a:t>, 000 records, 32 </a:t>
            </a:r>
            <a:r>
              <a:rPr lang="en-US" dirty="0" smtClean="0"/>
              <a:t>features, several in JSON strings</a:t>
            </a:r>
          </a:p>
          <a:p>
            <a:pPr marL="342900" lvl="1">
              <a:buClr>
                <a:schemeClr val="accent1"/>
              </a:buClr>
            </a:pPr>
            <a:endParaRPr lang="en-US" dirty="0" smtClean="0"/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43 GB to 90 MB of CSV data </a:t>
            </a:r>
            <a:endParaRPr lang="en-US" dirty="0"/>
          </a:p>
          <a:p>
            <a:endParaRPr lang="en-US" dirty="0"/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4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Extracted information </a:t>
            </a:r>
            <a:r>
              <a:rPr lang="en-US" dirty="0"/>
              <a:t>from JSON </a:t>
            </a:r>
            <a:r>
              <a:rPr lang="en-US" dirty="0" smtClean="0"/>
              <a:t>strings</a:t>
            </a:r>
          </a:p>
          <a:p>
            <a:endParaRPr lang="en-US" dirty="0"/>
          </a:p>
          <a:p>
            <a:r>
              <a:rPr lang="en-US" dirty="0" smtClean="0"/>
              <a:t>Formed a new feature of category type by aggregating subcategories</a:t>
            </a:r>
          </a:p>
          <a:p>
            <a:endParaRPr lang="en-US" dirty="0" smtClean="0"/>
          </a:p>
          <a:p>
            <a:r>
              <a:rPr lang="en-US" dirty="0" smtClean="0"/>
              <a:t>Time strings converted to </a:t>
            </a:r>
            <a:r>
              <a:rPr lang="en-US" dirty="0" err="1" smtClean="0"/>
              <a:t>datetime</a:t>
            </a:r>
            <a:r>
              <a:rPr lang="en-US" dirty="0" smtClean="0"/>
              <a:t> format</a:t>
            </a:r>
          </a:p>
          <a:p>
            <a:endParaRPr lang="en-US" dirty="0"/>
          </a:p>
          <a:p>
            <a:r>
              <a:rPr lang="en-US" dirty="0" smtClean="0"/>
              <a:t>Selected 18 features for further processing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5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6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 of Features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100" y="2136245"/>
            <a:ext cx="4724400" cy="3937000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roject numbers spiked in mid 2014 due to expansion to new countries</a:t>
            </a:r>
          </a:p>
          <a:p>
            <a:endParaRPr lang="en-US" dirty="0" smtClean="0"/>
          </a:p>
          <a:p>
            <a:r>
              <a:rPr lang="en-US" dirty="0" smtClean="0"/>
              <a:t>Corresponding decrease in success rates</a:t>
            </a:r>
          </a:p>
          <a:p>
            <a:endParaRPr lang="en-US" dirty="0" smtClean="0"/>
          </a:p>
          <a:p>
            <a:r>
              <a:rPr lang="en-US" dirty="0" smtClean="0"/>
              <a:t>Analysis limited to data after mid 2014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704009"/>
            <a:ext cx="3451058" cy="2400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4232444"/>
            <a:ext cx="3451058" cy="233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3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vs. Pledged amounts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752600"/>
            <a:ext cx="3733800" cy="4373563"/>
          </a:xfrm>
        </p:spPr>
        <p:txBody>
          <a:bodyPr/>
          <a:lstStyle/>
          <a:p>
            <a:r>
              <a:rPr lang="en-US" dirty="0" smtClean="0"/>
              <a:t>Goal and pledged amount follow approximately log-normal distribution</a:t>
            </a:r>
          </a:p>
          <a:p>
            <a:endParaRPr lang="en-US" dirty="0" smtClean="0"/>
          </a:p>
          <a:p>
            <a:r>
              <a:rPr lang="en-US" dirty="0" smtClean="0"/>
              <a:t>Eliminating uninformative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1955800"/>
            <a:ext cx="401287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63250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theme/theme1.xml><?xml version="1.0" encoding="utf-8"?>
<a:theme xmlns:a="http://schemas.openxmlformats.org/drawingml/2006/main" name="LCMO_segreg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LCMO_segregation.thmx</Template>
  <TotalTime>2078</TotalTime>
  <Words>364</Words>
  <Application>Microsoft Macintosh PowerPoint</Application>
  <PresentationFormat>On-screen Show (4:3)</PresentationFormat>
  <Paragraphs>107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LCMO_segregation</vt:lpstr>
      <vt:lpstr>1_Custom Design</vt:lpstr>
      <vt:lpstr>5_Office Theme</vt:lpstr>
      <vt:lpstr>Office Theme</vt:lpstr>
      <vt:lpstr>Apothecary</vt:lpstr>
      <vt:lpstr>Success indicators of crowdfunding projects</vt:lpstr>
      <vt:lpstr>Crowdfunding Projects and their Success</vt:lpstr>
      <vt:lpstr>Crowdfunding Projects and their Success</vt:lpstr>
      <vt:lpstr>Indicators of funding success in Historical data</vt:lpstr>
      <vt:lpstr>Datasets: sources and merging</vt:lpstr>
      <vt:lpstr>Data wrangling</vt:lpstr>
      <vt:lpstr>Exploratory Analysis</vt:lpstr>
      <vt:lpstr>Evolution of Features over time</vt:lpstr>
      <vt:lpstr>Goals vs. Pledged amounts</vt:lpstr>
      <vt:lpstr>Success</vt:lpstr>
      <vt:lpstr>Country preferences</vt:lpstr>
      <vt:lpstr>Predictive modeling</vt:lpstr>
      <vt:lpstr>Data preparation</vt:lpstr>
      <vt:lpstr>Handling Textual data</vt:lpstr>
      <vt:lpstr>Logistic Regression</vt:lpstr>
      <vt:lpstr>Modeling Pipeline</vt:lpstr>
      <vt:lpstr>Hyperparameter optimization</vt:lpstr>
      <vt:lpstr>Model evaluation</vt:lpstr>
      <vt:lpstr>Conclusions</vt:lpstr>
    </vt:vector>
  </TitlesOfParts>
  <Company>Oak Ridge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 indicators of crowdfunding projects</dc:title>
  <dc:creator>Vlcek, Lukas</dc:creator>
  <cp:lastModifiedBy>Vlcek, Lukas</cp:lastModifiedBy>
  <cp:revision>53</cp:revision>
  <cp:lastPrinted>2018-07-31T21:06:47Z</cp:lastPrinted>
  <dcterms:created xsi:type="dcterms:W3CDTF">2018-07-30T00:59:25Z</dcterms:created>
  <dcterms:modified xsi:type="dcterms:W3CDTF">2018-07-31T21:08:49Z</dcterms:modified>
</cp:coreProperties>
</file>