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a9b22a6d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a9b22a6d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8e33387b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8e33387b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 … and …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9db30c0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9db30c0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 of the transactions in my subsample were on the dark web, and none were…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8e33387b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8e33387b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9db30c01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9db30c0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rgbClr val="595959"/>
                </a:solidFill>
                <a:latin typeface="Comfortaa"/>
                <a:ea typeface="Comfortaa"/>
                <a:cs typeface="Comfortaa"/>
                <a:sym typeface="Comfortaa"/>
              </a:rPr>
              <a:t>(suspicious, non-fraudulent transactions) (permitted fraudulent transactions)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8e33387b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8e33387b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also change date, some windows of time have fewer fraudulent transactions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595959"/>
                </a:solidFill>
                <a:latin typeface="Comfortaa"/>
                <a:ea typeface="Comfortaa"/>
                <a:cs typeface="Comfortaa"/>
                <a:sym typeface="Comfortaa"/>
              </a:rPr>
              <a:t>Accuracy, Precision, Type I or Type II Errors by month, + pie chart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8e33387b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8e33387b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a9b22a6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a9b22a6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is very, very small, so statistics were hard.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Older folks were </a:t>
            </a:r>
            <a:r>
              <a:rPr lang="en"/>
              <a:t>slightly</a:t>
            </a:r>
            <a:r>
              <a:rPr lang="en"/>
              <a:t> more likely to be targeted? Also recent changes in pin matter!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8e33387b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8e33387b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Font typeface="Comfortaa"/>
              <a:buNone/>
              <a:defRPr b="1" sz="2800">
                <a:solidFill>
                  <a:srgbClr val="134F5C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●"/>
              <a:defRPr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Fraud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November,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Take-away: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find diagnostic features of fraudulent transactions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fraud leads to large financial losses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U.S.-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2022, </a:t>
            </a:r>
            <a:r>
              <a:rPr b="1" lang="en">
                <a:solidFill>
                  <a:srgbClr val="980000"/>
                </a:solidFill>
              </a:rPr>
              <a:t>$8.8 billion</a:t>
            </a:r>
            <a:r>
              <a:rPr lang="en"/>
              <a:t>	losses due to fraud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our company-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 48 months, </a:t>
            </a:r>
            <a:r>
              <a:rPr lang="en" sz="2000">
                <a:solidFill>
                  <a:srgbClr val="980000"/>
                </a:solidFill>
              </a:rPr>
              <a:t>&gt;</a:t>
            </a:r>
            <a:r>
              <a:rPr b="1" lang="en" sz="2000">
                <a:solidFill>
                  <a:srgbClr val="980000"/>
                </a:solidFill>
              </a:rPr>
              <a:t>8000</a:t>
            </a:r>
            <a:r>
              <a:rPr lang="en"/>
              <a:t> fraudulent transactions cost </a:t>
            </a:r>
            <a:r>
              <a:rPr lang="en" sz="2000">
                <a:solidFill>
                  <a:srgbClr val="980000"/>
                </a:solidFill>
              </a:rPr>
              <a:t>&gt;</a:t>
            </a:r>
            <a:r>
              <a:rPr b="1" lang="en" sz="2000">
                <a:solidFill>
                  <a:srgbClr val="980000"/>
                </a:solidFill>
              </a:rPr>
              <a:t>$</a:t>
            </a:r>
            <a:r>
              <a:rPr b="1" lang="en" sz="2000">
                <a:solidFill>
                  <a:srgbClr val="980000"/>
                </a:solidFill>
              </a:rPr>
              <a:t>843,000</a:t>
            </a:r>
            <a:endParaRPr b="1" sz="20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Our goal</a:t>
            </a:r>
            <a:r>
              <a:rPr lang="en"/>
              <a:t>: flag and prevent fraudulent transactions to protect our company from losses without inconveniencing customers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years: 2015-2019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6,877,837 transactions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1610 users (users ≠ persons)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Missing data: Merchant zipcode, transaction count,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Created columns: Geographical difference between purchaser and purchase, days to card expiration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Random sampled a subset of 50% for initial tests</a:t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5013200" y="1017725"/>
            <a:ext cx="3488700" cy="1222800"/>
          </a:xfrm>
          <a:prstGeom prst="rect">
            <a:avLst/>
          </a:prstGeom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0.12%</a:t>
            </a:r>
            <a:endParaRPr sz="4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800">
                <a:solidFill>
                  <a:schemeClr val="dk2"/>
                </a:solidFill>
              </a:rPr>
              <a:t>Transactions are fraudulent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593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Where does fraud occur?	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Fraud is not necessarily more frequent in locations where more users live.</a:t>
            </a:r>
            <a:endParaRPr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Fraud is not necessarily more frequent when transactions increase.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1174" l="3905" r="3553" t="17053"/>
          <a:stretch/>
        </p:blipFill>
        <p:spPr>
          <a:xfrm>
            <a:off x="235525" y="1960223"/>
            <a:ext cx="4336476" cy="23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0" r="17074" t="0"/>
          <a:stretch/>
        </p:blipFill>
        <p:spPr>
          <a:xfrm>
            <a:off x="4717375" y="1960225"/>
            <a:ext cx="4114926" cy="23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717375" y="4235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34F5C"/>
                </a:solidFill>
                <a:latin typeface="Comfortaa"/>
                <a:ea typeface="Comfortaa"/>
                <a:cs typeface="Comfortaa"/>
                <a:sym typeface="Comfortaa"/>
              </a:rPr>
              <a:t>And when?</a:t>
            </a:r>
            <a:endParaRPr b="1" sz="2800">
              <a:solidFill>
                <a:srgbClr val="134F5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Alerting for</a:t>
            </a:r>
            <a:r>
              <a:rPr lang="en"/>
              <a:t> fraudulent transactions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4560300" cy="3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Attempted penalized logistic regression using Elastic Net (f</a:t>
            </a:r>
            <a:r>
              <a:rPr lang="en"/>
              <a:t>ailed to converge)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Simulated data by adding randomized error to true fraud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tune probability threshold of model to reduce false positives or false negatives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150" y="1256350"/>
            <a:ext cx="3898799" cy="238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32856" l="47113" r="31908" t="44108"/>
          <a:stretch/>
        </p:blipFill>
        <p:spPr>
          <a:xfrm>
            <a:off x="6103925" y="3820300"/>
            <a:ext cx="1918224" cy="118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 Probability Cut-off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Diagnostic features of fraudulent transactions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616500" y="987000"/>
            <a:ext cx="40206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potential strategies for anomaly detection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Density-based clustering (DBSCAN): gold standard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PCA: recoded factor columns as binary and scaled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900" y="2991150"/>
            <a:ext cx="2363800" cy="20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703500" y="987000"/>
            <a:ext cx="43161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 identified most impactful transaction features: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Card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Charge-off (but dropped)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275" y="2768115"/>
            <a:ext cx="2363800" cy="2257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</a:t>
            </a:r>
            <a:r>
              <a:rPr lang="en"/>
              <a:t>features associated with fraud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identifying features of transactions associated with fraud, I compared to customer descriptors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00" y="1946550"/>
            <a:ext cx="2992175" cy="30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1475" y="1946550"/>
            <a:ext cx="3042525" cy="302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6827975" y="2325150"/>
            <a:ext cx="1911600" cy="23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Customers with high debt tend to have chip cards, but this does not seem to be associated with fraudulent transactions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Walkthrough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