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81" r:id="rId4"/>
    <p:sldId id="282" r:id="rId5"/>
    <p:sldId id="257" r:id="rId6"/>
    <p:sldId id="284" r:id="rId7"/>
    <p:sldId id="285" r:id="rId8"/>
    <p:sldId id="283" r:id="rId9"/>
    <p:sldId id="286" r:id="rId10"/>
    <p:sldId id="258" r:id="rId11"/>
    <p:sldId id="287" r:id="rId12"/>
    <p:sldId id="288" r:id="rId13"/>
    <p:sldId id="289" r:id="rId14"/>
    <p:sldId id="290" r:id="rId15"/>
    <p:sldId id="291" r:id="rId16"/>
  </p:sldIdLst>
  <p:sldSz cx="18288000" cy="10287000"/>
  <p:notesSz cx="6858000" cy="9144000"/>
  <p:embeddedFontLst>
    <p:embeddedFont>
      <p:font typeface="Lalezar" panose="020B0604020202020204" charset="-78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arker Grotesqu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5973" autoAdjust="0"/>
  </p:normalViewPr>
  <p:slideViewPr>
    <p:cSldViewPr>
      <p:cViewPr varScale="1">
        <p:scale>
          <a:sx n="60" d="100"/>
          <a:sy n="60" d="100"/>
        </p:scale>
        <p:origin x="166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FF0C2-7A5A-4C91-AB96-A7AF6B22B7E4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AB1E2-6EF1-4223-866B-6C298880F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контроля версий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это система, которая записывает изменения в файле или наборе файлов с течением времени, чтобы вы могли позже вызвать определенные версии.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VCS позволяет вам возвращать выбранные файлы обратно в предыдущее состояние, возвращать весь проект обратно в предыдущее состояние, сравнивать изменения во времени, видеть, кто последним изменил что-то, что может вызвать проблему, кто внес проблему и когда, и многое другое. Использование VCS также обычно означает, что, если вы что-то испортите или потеряете файлы, вы сможете легко восстановиться. Кроме того, вы получаете все это за очень небольшие накладные расходы либо бесплатно.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0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система контроля версий, позволяющая эффективно управлять историей исходного кода. Любые изменения которые ты вносишь в проект могут быть сохранены с помощью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Ты можешь вернуться к любым ранее сохраненным версиям. Без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пришлось бы создавать копии проекта, что было бы проблемой при увеличении объема кода в приложении. На текущий момент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стандарт для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21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место, где система управления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версиями хранит каталоги и файлы, историю их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изменений и некоторые служебные данные. 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дальнейшем содержимое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изменяется не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напрямую, а опосредованно через рабочие копии.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Изменив содержимое рабочей копии, разработчик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фиксирует сделанные изменения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правило, фиксация сопровождается небольшим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текстовым комментарием, описывающим сделанные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применения последних изменений из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своей рабочей копии, разработчик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обновляет её.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Изменения, сделанные в одном экземпляре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могут быть отправлены в другой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экземпляр. Экземпляры при этом не обязательно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становятся одинаковыми.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54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помещения некоторого файла под управление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системой контроля версий, его требуется добавить.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Добавленный файл будет внесен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следующей фиксации.  Как правило изменение файла не требует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взаимодействия с VCS. Изменения файлов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автоматически отслеживаются и становятся частью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следующего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однако, некоторые системы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 явных указаний на этот счёт.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некоторый файл больше не нужен, то он может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быть удален из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Файл будет сразу же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 из рабочей копии. Из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 будет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 во время следующего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Следует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учесть, что из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 не удаляется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полностью: он остается доступен как часть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предыдущих версий содержимого.</a:t>
            </a:r>
          </a:p>
          <a:p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может получить информацию о текущем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состоянии рабочей копии: список измененных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файлов, список конфликтов, изменения, которые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войдут в следующий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144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Ветвь – независимое направление разработки.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Изменения, вносимые в одну ветвь, не влияют на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ветви. Ветви используются, например, для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внесения изменений, которые могут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дестабилизировать код или для поддержки релизов.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могут быть перенесены между ветвями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посредством слияния.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Слияние – объединение независимых изменений 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одну версию документа. Слияние может происходить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обновлении рабочей копии,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затрагивающем измененные другим пользователем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файлы, или при переносе изменений из одной ветви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другую. Если VCS не может автоматически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объединить изменения, то говорят о наличии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конфликта.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создания нового экземпляра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распределенных VCS требуется клонировать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существующий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Экземпляры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синхронизируются между собой,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посылая друг другу свои изменения и получая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из других экземпляров.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0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8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системы контроля версий (Первое поколение)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управления версиями, который выбирают многие люди, заключается в копировании файлов в другой каталог (возможно, в каталог с отметкой времени, если они сообразительны). Этот подход очень распространен, потому что он очень прост, но он также невероятно подвержен ошибкам. Легко забыть, в каком каталоге вы находитесь, и случайно записать не тот файл или скопировать файлы, которые вы не хотели.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решить эту проблему, программисты давно разработали локальные системы контроля версий с простой базой данных, в которой все изменения в файлах находились под контролем версий.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4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Централизованные системы контроля версий(Второе поколение)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серьезная проблема, с которой сталкиваются люди, заключается в том, что им необходимо сотрудничать с разработчиками других систем. Для решения этой проблемы были разработаны централизованные системы контроля версий (CVCS). Эти системы имеют один сервер, содержащий все файлы с версиями, и несколько клиентов, которые извлекают файлы из этого центрального места. В течение многих лет это было стандартом для контроля версий.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1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установка предлагает много преимуществ, особенно по сравнению с локальными VCS. Например, все в определенной степени знают, чем занимаются все остальные участники проекта. Администраторы имеют детальный контроль над тем, кто что может делать, и гораздо проще администрировать CVCS, чем иметь дело с локальными базами данных на каждом клиенте.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9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у этой установки есть и серьезные недостатки. Наиболее очевидным является единая точка отказа, которую представляет собой централизованный сервер. Если этот сервер отключается на час, то в течение этого часа никто не может вообще сотрудничать или сохранять версии изменений во всем, над чем они работают. Если жесткий диск, на котором находится центральная база данных, поврежден, а надлежащие резервные копии не были сохранены, вы потеряете абсолютно все — всю историю проекта, за исключением отдельных моментальных снимков, которые люди случайно имеют на своих локальных машинах. Локальные СКВ страдают той же проблемой — когда у вас вся история проекта в одном месте, вы рискуете все потерять.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5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и используется сервер, то только лишь для хранения эталонного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самом деле все копии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равноправны и могут обмениваться информацией в любых направлениях.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централизованной модели,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существовать несколько экземпляров</a:t>
            </a:r>
            <a:r>
              <a:rPr lang="ru-RU" dirty="0" smtClean="0"/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время от времени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синхронизируются между собой.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4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43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5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B1E2-6EF1-4223-866B-6C298880FA0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91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11" Type="http://schemas.openxmlformats.org/officeDocument/2006/relationships/image" Target="../media/image13.jpeg"/><Relationship Id="rId5" Type="http://schemas.openxmlformats.org/officeDocument/2006/relationships/image" Target="../media/image3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-1896844" y="5132135"/>
            <a:ext cx="10561391" cy="108778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4331215" y="-22729"/>
            <a:ext cx="11319133" cy="10309729"/>
            <a:chOff x="0" y="0"/>
            <a:chExt cx="2981171" cy="27153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81171" cy="2715320"/>
            </a:xfrm>
            <a:custGeom>
              <a:avLst/>
              <a:gdLst/>
              <a:ahLst/>
              <a:cxnLst/>
              <a:rect l="l" t="t" r="r" b="b"/>
              <a:pathLst>
                <a:path w="2981171" h="2715320">
                  <a:moveTo>
                    <a:pt x="0" y="0"/>
                  </a:moveTo>
                  <a:lnTo>
                    <a:pt x="2981171" y="0"/>
                  </a:lnTo>
                  <a:lnTo>
                    <a:pt x="2981171" y="2715320"/>
                  </a:lnTo>
                  <a:lnTo>
                    <a:pt x="0" y="2715320"/>
                  </a:ln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866164" y="1004888"/>
            <a:ext cx="3743139" cy="187802"/>
            <a:chOff x="0" y="0"/>
            <a:chExt cx="985847" cy="494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5116348" y="10156348"/>
            <a:ext cx="9686369" cy="187802"/>
            <a:chOff x="0" y="0"/>
            <a:chExt cx="2551142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51143" cy="49462"/>
            </a:xfrm>
            <a:custGeom>
              <a:avLst/>
              <a:gdLst/>
              <a:ahLst/>
              <a:cxnLst/>
              <a:rect l="l" t="t" r="r" b="b"/>
              <a:pathLst>
                <a:path w="2551143" h="49462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864041" y="2558125"/>
            <a:ext cx="10549792" cy="5632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400"/>
              </a:lnSpc>
            </a:pPr>
            <a:r>
              <a:rPr lang="ru-RU" sz="14400" b="1" dirty="0" smtClean="0">
                <a:solidFill>
                  <a:srgbClr val="FFFFFF"/>
                </a:solidFill>
                <a:latin typeface="Lalezar"/>
              </a:rPr>
              <a:t>Система контроля версий</a:t>
            </a:r>
            <a:endParaRPr lang="en-US" sz="14400" b="1" dirty="0">
              <a:solidFill>
                <a:srgbClr val="FFFFFF"/>
              </a:solidFill>
              <a:latin typeface="Lalez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5425094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Распределенные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 </a:t>
            </a:r>
            <a:r>
              <a:rPr lang="en-US" sz="8000" dirty="0" smtClean="0">
                <a:solidFill>
                  <a:srgbClr val="FFFFFF"/>
                </a:solidFill>
                <a:latin typeface="Lalezar"/>
              </a:rPr>
              <a:t>VCS: 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примеры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99482" y="10119916"/>
            <a:ext cx="4858518" cy="224234"/>
            <a:chOff x="0" y="0"/>
            <a:chExt cx="1098988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80102" y="10119916"/>
            <a:ext cx="5554898" cy="224234"/>
            <a:chOff x="0" y="0"/>
            <a:chExt cx="1098988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123637" y="4662203"/>
            <a:ext cx="2520428" cy="582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23637" y="5626762"/>
            <a:ext cx="4734363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- Распределенная система управления версиями, созданная Л. </a:t>
            </a:r>
            <a:r>
              <a:rPr lang="ru-RU" sz="2799" dirty="0" err="1" smtClean="0">
                <a:solidFill>
                  <a:srgbClr val="FFFFFF"/>
                </a:solidFill>
                <a:latin typeface="Darker Grotesque"/>
              </a:rPr>
              <a:t>Торвальдсом</a:t>
            </a: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 для управления разработкой ядра</a:t>
            </a:r>
            <a:r>
              <a:rPr lang="en-US" sz="2799" dirty="0" smtClean="0">
                <a:solidFill>
                  <a:srgbClr val="FFFFFF"/>
                </a:solidFill>
                <a:latin typeface="Darker Grotesque"/>
              </a:rPr>
              <a:t> </a:t>
            </a:r>
            <a:r>
              <a:rPr lang="en-US" sz="2799" b="1" dirty="0" smtClean="0">
                <a:solidFill>
                  <a:srgbClr val="FFFFFF"/>
                </a:solidFill>
                <a:latin typeface="Darker Grotesque"/>
              </a:rPr>
              <a:t>Linux</a:t>
            </a: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 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780102" y="4662203"/>
            <a:ext cx="3726098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Mercurial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780102" y="5626762"/>
            <a:ext cx="5554898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 dirty="0" smtClean="0">
                <a:solidFill>
                  <a:srgbClr val="FFFFFF"/>
                </a:solidFill>
                <a:latin typeface="Darker Grotesque"/>
              </a:rPr>
              <a:t>- </a:t>
            </a: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Другая распределенная</a:t>
            </a:r>
            <a:r>
              <a:rPr lang="en-US" sz="2799" dirty="0" smtClean="0">
                <a:solidFill>
                  <a:srgbClr val="FFFFFF"/>
                </a:solidFill>
                <a:latin typeface="Darker Grotesque"/>
              </a:rPr>
              <a:t> VCS</a:t>
            </a: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. Создана в 2005 г. М. </a:t>
            </a:r>
            <a:r>
              <a:rPr lang="ru-RU" sz="2799" dirty="0" err="1" smtClean="0">
                <a:solidFill>
                  <a:srgbClr val="FFFFFF"/>
                </a:solidFill>
                <a:latin typeface="Darker Grotesque"/>
              </a:rPr>
              <a:t>Макалом</a:t>
            </a: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 практически одновременно с началом разработки </a:t>
            </a:r>
            <a:r>
              <a:rPr lang="en-US" sz="2799" dirty="0" err="1" smtClean="0">
                <a:solidFill>
                  <a:srgbClr val="FFFFFF"/>
                </a:solidFill>
                <a:latin typeface="Darker Grotesque"/>
              </a:rPr>
              <a:t>git’a</a:t>
            </a:r>
            <a:r>
              <a:rPr lang="en-US" sz="2799" dirty="0" smtClean="0">
                <a:solidFill>
                  <a:srgbClr val="FFFFFF"/>
                </a:solidFill>
                <a:latin typeface="Darker Grotesque"/>
              </a:rPr>
              <a:t> </a:t>
            </a: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и с аналогичными целями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2788192" y="-430840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349285" y="2112177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774855" y="1004888"/>
            <a:ext cx="7314211" cy="187802"/>
            <a:chOff x="0" y="0"/>
            <a:chExt cx="1926376" cy="49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74855" y="10156348"/>
            <a:ext cx="7314211" cy="187802"/>
            <a:chOff x="0" y="0"/>
            <a:chExt cx="1926376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001586" y="4075187"/>
            <a:ext cx="6422991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00"/>
              </a:lnSpc>
            </a:pP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Знакомство с </a:t>
            </a:r>
            <a:r>
              <a:rPr lang="en-US" sz="8000" dirty="0" smtClean="0">
                <a:solidFill>
                  <a:srgbClr val="FFFFFF"/>
                </a:solidFill>
                <a:latin typeface="Lalezar"/>
              </a:rPr>
              <a:t>Git</a:t>
            </a:r>
            <a:r>
              <a:rPr lang="en-US" sz="8000" dirty="0">
                <a:solidFill>
                  <a:srgbClr val="FFFFFF"/>
                </a:solidFill>
                <a:latin typeface="Lalezar"/>
              </a:rPr>
              <a:t>.</a:t>
            </a:r>
          </a:p>
        </p:txBody>
      </p:sp>
      <p:sp>
        <p:nvSpPr>
          <p:cNvPr id="22" name="Блок-схема: узел 21"/>
          <p:cNvSpPr/>
          <p:nvPr/>
        </p:nvSpPr>
        <p:spPr>
          <a:xfrm>
            <a:off x="2235618" y="1678031"/>
            <a:ext cx="6715979" cy="6762565"/>
          </a:xfrm>
          <a:prstGeom prst="flowChartConnector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07" y="261636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5425094" cy="104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</a:rPr>
              <a:t>Основные операции</a:t>
            </a:r>
            <a:endParaRPr lang="en-US" b="1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99482" y="10119916"/>
            <a:ext cx="15425094" cy="224234"/>
            <a:chOff x="0" y="0"/>
            <a:chExt cx="1098988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138877" y="4393295"/>
            <a:ext cx="13573563" cy="58285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</a:t>
            </a:r>
            <a:r>
              <a:rPr lang="en-US" sz="5400" dirty="0" err="1" smtClean="0">
                <a:solidFill>
                  <a:srgbClr val="FFFFFF"/>
                </a:solidFill>
                <a:latin typeface="Lalezar"/>
              </a:rPr>
              <a:t>init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 - </a:t>
            </a:r>
            <a:r>
              <a:rPr lang="ru-RU" sz="5400" dirty="0">
                <a:solidFill>
                  <a:srgbClr val="FFFFFF"/>
                </a:solidFill>
                <a:latin typeface="Lalezar"/>
              </a:rPr>
              <a:t>Создание </a:t>
            </a:r>
            <a:r>
              <a:rPr lang="ru-RU" sz="5400" dirty="0" err="1" smtClean="0">
                <a:solidFill>
                  <a:srgbClr val="FFFFFF"/>
                </a:solidFill>
                <a:latin typeface="Lalezar"/>
              </a:rPr>
              <a:t>репозитория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2123637" y="5396933"/>
            <a:ext cx="13573563" cy="50013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commit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 – фиксация изменений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2123637" y="6317046"/>
            <a:ext cx="13573563" cy="50013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pull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 – Обновление рабочей копии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28" name="Picture 3"/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5744838" y="3224057"/>
            <a:ext cx="14071607" cy="14493228"/>
          </a:xfrm>
          <a:prstGeom prst="rect">
            <a:avLst/>
          </a:prstGeom>
        </p:spPr>
      </p:pic>
      <p:sp>
        <p:nvSpPr>
          <p:cNvPr id="30" name="TextBox 22"/>
          <p:cNvSpPr txBox="1"/>
          <p:nvPr/>
        </p:nvSpPr>
        <p:spPr>
          <a:xfrm>
            <a:off x="2138877" y="7022360"/>
            <a:ext cx="13573563" cy="166199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push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 – Отправка изменений в удаленный </a:t>
            </a:r>
            <a:r>
              <a:rPr lang="ru-RU" sz="5400" dirty="0" err="1" smtClean="0">
                <a:solidFill>
                  <a:srgbClr val="FFFFFF"/>
                </a:solidFill>
                <a:latin typeface="Lalezar"/>
              </a:rPr>
              <a:t>репозиторий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</p:spTree>
    <p:extLst>
      <p:ext uri="{BB962C8B-B14F-4D97-AF65-F5344CB8AC3E}">
        <p14:creationId xmlns:p14="http://schemas.microsoft.com/office/powerpoint/2010/main" val="18564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5425094" cy="104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</a:rPr>
              <a:t>Основные операции</a:t>
            </a:r>
            <a:endParaRPr lang="en-US" b="1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99482" y="10119916"/>
            <a:ext cx="15425094" cy="224234"/>
            <a:chOff x="0" y="0"/>
            <a:chExt cx="1098988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138877" y="4434652"/>
            <a:ext cx="13573563" cy="50013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add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 – Добавление файла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2123637" y="5396933"/>
            <a:ext cx="13573563" cy="50013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</a:t>
            </a:r>
            <a:r>
              <a:rPr lang="en-US" sz="5400" dirty="0" err="1" smtClean="0">
                <a:solidFill>
                  <a:srgbClr val="FFFFFF"/>
                </a:solidFill>
                <a:latin typeface="Lalezar"/>
              </a:rPr>
              <a:t>rm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 – Удаление файла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2123637" y="6317046"/>
            <a:ext cx="13573563" cy="50013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status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 – Получение состояния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28" name="Picture 3"/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5744838" y="3224057"/>
            <a:ext cx="14071607" cy="144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5742622" y="231307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5425094" cy="104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</a:rPr>
              <a:t>Основные операции</a:t>
            </a:r>
            <a:endParaRPr lang="en-US" b="1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99482" y="10119916"/>
            <a:ext cx="15425094" cy="224234"/>
            <a:chOff x="0" y="0"/>
            <a:chExt cx="1098988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138877" y="4434652"/>
            <a:ext cx="13573563" cy="50013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branch 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– Создание ветки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2123637" y="5396933"/>
            <a:ext cx="13573563" cy="50013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merge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 – Слияние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2123637" y="6317046"/>
            <a:ext cx="13573563" cy="50013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Lalezar"/>
              </a:rPr>
              <a:t>git clone</a:t>
            </a:r>
            <a:r>
              <a:rPr lang="ru-RU" sz="5400" dirty="0" smtClean="0">
                <a:solidFill>
                  <a:srgbClr val="FFFFFF"/>
                </a:solidFill>
                <a:latin typeface="Lalezar"/>
              </a:rPr>
              <a:t> – Клонирование </a:t>
            </a:r>
            <a:r>
              <a:rPr lang="ru-RU" sz="5400" dirty="0" err="1" smtClean="0">
                <a:solidFill>
                  <a:srgbClr val="FFFFFF"/>
                </a:solidFill>
                <a:latin typeface="Lalezar"/>
              </a:rPr>
              <a:t>репозитория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28" name="Picture 3"/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5744838" y="3224057"/>
            <a:ext cx="14071607" cy="144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15579032" y="-209205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4851634" y="7302855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999482" y="1014412"/>
            <a:ext cx="3732727" cy="187802"/>
            <a:chOff x="0" y="0"/>
            <a:chExt cx="983105" cy="49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83105" cy="49462"/>
            </a:xfrm>
            <a:custGeom>
              <a:avLst/>
              <a:gdLst/>
              <a:ahLst/>
              <a:cxnLst/>
              <a:rect l="l" t="t" r="r" b="b"/>
              <a:pathLst>
                <a:path w="983105" h="49462">
                  <a:moveTo>
                    <a:pt x="0" y="0"/>
                  </a:moveTo>
                  <a:lnTo>
                    <a:pt x="983105" y="0"/>
                  </a:lnTo>
                  <a:lnTo>
                    <a:pt x="98310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99482" y="1852818"/>
            <a:ext cx="911592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Хостинг кода</a:t>
            </a:r>
            <a:endParaRPr lang="en-US" sz="8000" b="1" dirty="0">
              <a:solidFill>
                <a:srgbClr val="FFFFFF"/>
              </a:solidFill>
              <a:latin typeface="Lalezar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999482" y="10156348"/>
            <a:ext cx="3732727" cy="187802"/>
            <a:chOff x="0" y="0"/>
            <a:chExt cx="983105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83105" cy="49462"/>
            </a:xfrm>
            <a:custGeom>
              <a:avLst/>
              <a:gdLst/>
              <a:ahLst/>
              <a:cxnLst/>
              <a:rect l="l" t="t" r="r" b="b"/>
              <a:pathLst>
                <a:path w="983105" h="49462">
                  <a:moveTo>
                    <a:pt x="0" y="0"/>
                  </a:moveTo>
                  <a:lnTo>
                    <a:pt x="983105" y="0"/>
                  </a:lnTo>
                  <a:lnTo>
                    <a:pt x="98310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845666" y="10156348"/>
            <a:ext cx="3732727" cy="187802"/>
            <a:chOff x="0" y="0"/>
            <a:chExt cx="983105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83105" cy="49462"/>
            </a:xfrm>
            <a:custGeom>
              <a:avLst/>
              <a:gdLst/>
              <a:ahLst/>
              <a:cxnLst/>
              <a:rect l="l" t="t" r="r" b="b"/>
              <a:pathLst>
                <a:path w="983105" h="49462">
                  <a:moveTo>
                    <a:pt x="0" y="0"/>
                  </a:moveTo>
                  <a:lnTo>
                    <a:pt x="983105" y="0"/>
                  </a:lnTo>
                  <a:lnTo>
                    <a:pt x="98310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691850" y="10156348"/>
            <a:ext cx="3732727" cy="187802"/>
            <a:chOff x="0" y="0"/>
            <a:chExt cx="983105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83105" cy="49462"/>
            </a:xfrm>
            <a:custGeom>
              <a:avLst/>
              <a:gdLst/>
              <a:ahLst/>
              <a:cxnLst/>
              <a:rect l="l" t="t" r="r" b="b"/>
              <a:pathLst>
                <a:path w="983105" h="49462">
                  <a:moveTo>
                    <a:pt x="0" y="0"/>
                  </a:moveTo>
                  <a:lnTo>
                    <a:pt x="983105" y="0"/>
                  </a:lnTo>
                  <a:lnTo>
                    <a:pt x="98310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388157" y="3307923"/>
            <a:ext cx="3026218" cy="2061043"/>
            <a:chOff x="0" y="0"/>
            <a:chExt cx="4034958" cy="2748058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7"/>
            <a:srcRect l="38945" t="30680" r="38945" b="30680"/>
            <a:stretch>
              <a:fillRect/>
            </a:stretch>
          </p:blipFill>
          <p:spPr>
            <a:xfrm>
              <a:off x="0" y="0"/>
              <a:ext cx="4034958" cy="2748058"/>
            </a:xfrm>
            <a:prstGeom prst="rect">
              <a:avLst/>
            </a:prstGeom>
          </p:spPr>
        </p:pic>
      </p:grpSp>
      <p:grpSp>
        <p:nvGrpSpPr>
          <p:cNvPr id="24" name="Group 24"/>
          <p:cNvGrpSpPr/>
          <p:nvPr/>
        </p:nvGrpSpPr>
        <p:grpSpPr>
          <a:xfrm>
            <a:off x="7501624" y="3307923"/>
            <a:ext cx="4258406" cy="2061043"/>
            <a:chOff x="0" y="0"/>
            <a:chExt cx="4034958" cy="2748058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7"/>
            <a:srcRect l="38945" t="30680" r="38945" b="30680"/>
            <a:stretch>
              <a:fillRect/>
            </a:stretch>
          </p:blipFill>
          <p:spPr>
            <a:xfrm>
              <a:off x="0" y="0"/>
              <a:ext cx="4034958" cy="2748058"/>
            </a:xfrm>
            <a:prstGeom prst="rect">
              <a:avLst/>
            </a:prstGeom>
          </p:spPr>
        </p:pic>
      </p:grpSp>
      <p:grpSp>
        <p:nvGrpSpPr>
          <p:cNvPr id="28" name="Group 28"/>
          <p:cNvGrpSpPr/>
          <p:nvPr/>
        </p:nvGrpSpPr>
        <p:grpSpPr>
          <a:xfrm>
            <a:off x="2388157" y="6721451"/>
            <a:ext cx="3026218" cy="2061043"/>
            <a:chOff x="0" y="0"/>
            <a:chExt cx="4034958" cy="2748058"/>
          </a:xfrm>
          <a:solidFill>
            <a:schemeClr val="bg1"/>
          </a:solidFill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7"/>
            <a:srcRect l="38945" t="30680" r="38945" b="30680"/>
            <a:stretch>
              <a:fillRect/>
            </a:stretch>
          </p:blipFill>
          <p:spPr>
            <a:xfrm>
              <a:off x="0" y="0"/>
              <a:ext cx="4034958" cy="2748058"/>
            </a:xfrm>
            <a:prstGeom prst="rect">
              <a:avLst/>
            </a:prstGeom>
            <a:grpFill/>
          </p:spPr>
        </p:pic>
      </p:grpSp>
      <p:grpSp>
        <p:nvGrpSpPr>
          <p:cNvPr id="30" name="Group 30"/>
          <p:cNvGrpSpPr/>
          <p:nvPr/>
        </p:nvGrpSpPr>
        <p:grpSpPr>
          <a:xfrm>
            <a:off x="8234341" y="6721451"/>
            <a:ext cx="3026218" cy="2061043"/>
            <a:chOff x="0" y="0"/>
            <a:chExt cx="4034958" cy="2748058"/>
          </a:xfrm>
        </p:grpSpPr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7"/>
            <a:srcRect l="38945" t="30680" r="38945" b="30680"/>
            <a:stretch>
              <a:fillRect/>
            </a:stretch>
          </p:blipFill>
          <p:spPr>
            <a:xfrm>
              <a:off x="0" y="0"/>
              <a:ext cx="4034958" cy="2748058"/>
            </a:xfrm>
            <a:prstGeom prst="rect">
              <a:avLst/>
            </a:prstGeom>
          </p:spPr>
        </p:pic>
      </p:grpSp>
      <p:grpSp>
        <p:nvGrpSpPr>
          <p:cNvPr id="32" name="Group 32"/>
          <p:cNvGrpSpPr/>
          <p:nvPr/>
        </p:nvGrpSpPr>
        <p:grpSpPr>
          <a:xfrm>
            <a:off x="14080524" y="6721451"/>
            <a:ext cx="3026218" cy="2061043"/>
            <a:chOff x="0" y="0"/>
            <a:chExt cx="4034958" cy="2748058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7"/>
            <a:srcRect l="38945" t="30680" r="38945" b="30680"/>
            <a:stretch>
              <a:fillRect/>
            </a:stretch>
          </p:blipFill>
          <p:spPr>
            <a:xfrm>
              <a:off x="0" y="0"/>
              <a:ext cx="4034958" cy="2748058"/>
            </a:xfrm>
            <a:prstGeom prst="rect">
              <a:avLst/>
            </a:prstGeom>
          </p:spPr>
        </p:pic>
      </p:grpSp>
      <p:sp>
        <p:nvSpPr>
          <p:cNvPr id="46" name="TextBox 46"/>
          <p:cNvSpPr txBox="1"/>
          <p:nvPr/>
        </p:nvSpPr>
        <p:spPr>
          <a:xfrm>
            <a:off x="2388157" y="5616617"/>
            <a:ext cx="3028835" cy="419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u="none" dirty="0" smtClean="0">
                <a:solidFill>
                  <a:srgbClr val="FFFFFF"/>
                </a:solidFill>
                <a:latin typeface="Darker Grotesque"/>
              </a:rPr>
              <a:t>GitHub</a:t>
            </a:r>
            <a:endParaRPr lang="en-US" sz="2799" u="none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8234341" y="5616617"/>
            <a:ext cx="3028835" cy="419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u="none" dirty="0" err="1" smtClean="0">
                <a:solidFill>
                  <a:srgbClr val="FFFFFF"/>
                </a:solidFill>
                <a:latin typeface="Darker Grotesque"/>
              </a:rPr>
              <a:t>GitLab</a:t>
            </a:r>
            <a:endParaRPr lang="en-US" sz="2799" u="none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4080524" y="5616617"/>
            <a:ext cx="3028835" cy="419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dirty="0" err="1" smtClean="0">
                <a:solidFill>
                  <a:srgbClr val="FFFFFF"/>
                </a:solidFill>
                <a:latin typeface="Darker Grotesque"/>
              </a:rPr>
              <a:t>Bitbucket</a:t>
            </a:r>
            <a:endParaRPr lang="en-US" sz="2799" u="none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388157" y="9030144"/>
            <a:ext cx="3028835" cy="419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dirty="0" smtClean="0">
                <a:solidFill>
                  <a:srgbClr val="FFFFFF"/>
                </a:solidFill>
                <a:latin typeface="Darker Grotesque"/>
              </a:rPr>
              <a:t>Google Code</a:t>
            </a:r>
            <a:endParaRPr lang="en-US" sz="2799" u="none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8234341" y="9030144"/>
            <a:ext cx="3028835" cy="419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dirty="0" err="1" smtClean="0">
                <a:solidFill>
                  <a:srgbClr val="FFFFFF"/>
                </a:solidFill>
                <a:latin typeface="Darker Grotesque"/>
              </a:rPr>
              <a:t>Gitorious</a:t>
            </a:r>
            <a:endParaRPr lang="en-US" sz="2799" u="none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4080524" y="9030144"/>
            <a:ext cx="3028835" cy="419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dirty="0" err="1" smtClean="0">
                <a:solidFill>
                  <a:srgbClr val="FFFFFF"/>
                </a:solidFill>
                <a:latin typeface="Darker Grotesque"/>
              </a:rPr>
              <a:t>Gogs</a:t>
            </a:r>
            <a:endParaRPr lang="en-US" sz="2799" u="none" dirty="0">
              <a:solidFill>
                <a:srgbClr val="FFFFFF"/>
              </a:solidFill>
              <a:latin typeface="Darker Grotesque"/>
            </a:endParaRPr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621" y="6650550"/>
            <a:ext cx="3754521" cy="2144212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9712" y="6721451"/>
            <a:ext cx="4020318" cy="2106956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16" y="6480681"/>
            <a:ext cx="2495699" cy="2495699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71" y="3307923"/>
            <a:ext cx="3692747" cy="207717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69" y="3369657"/>
            <a:ext cx="4510884" cy="1992006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568" y="3419167"/>
            <a:ext cx="4292464" cy="18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874062" y="4564092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15976564" y="-1847555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981124" y="2246181"/>
            <a:ext cx="9686369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6000" b="1" dirty="0" smtClean="0">
                <a:solidFill>
                  <a:srgbClr val="FFFFFF"/>
                </a:solidFill>
                <a:latin typeface="Lalezar"/>
              </a:rPr>
              <a:t>Система контроля версий</a:t>
            </a:r>
            <a:r>
              <a:rPr lang="en-US" sz="6000" b="1" dirty="0" smtClean="0">
                <a:solidFill>
                  <a:srgbClr val="FFFFFF"/>
                </a:solidFill>
                <a:latin typeface="Lalezar"/>
              </a:rPr>
              <a:t/>
            </a:r>
            <a:br>
              <a:rPr lang="en-US" sz="6000" b="1" dirty="0" smtClean="0">
                <a:solidFill>
                  <a:srgbClr val="FFFFFF"/>
                </a:solidFill>
                <a:latin typeface="Lalezar"/>
              </a:rPr>
            </a:br>
            <a:r>
              <a:rPr lang="en-US" sz="6000" b="1" dirty="0" smtClean="0">
                <a:solidFill>
                  <a:srgbClr val="FFFFFF"/>
                </a:solidFill>
                <a:latin typeface="Lalezar"/>
              </a:rPr>
              <a:t>(Version Control System)</a:t>
            </a:r>
            <a:endParaRPr lang="en-US" sz="6000" b="1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738208" y="1018898"/>
            <a:ext cx="9686368" cy="17379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38208" y="10156348"/>
            <a:ext cx="9686369" cy="187802"/>
            <a:chOff x="0" y="0"/>
            <a:chExt cx="2551142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51143" cy="49462"/>
            </a:xfrm>
            <a:custGeom>
              <a:avLst/>
              <a:gdLst/>
              <a:ahLst/>
              <a:cxnLst/>
              <a:rect l="l" t="t" r="r" b="b"/>
              <a:pathLst>
                <a:path w="2551143" h="49462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738208" y="4615519"/>
            <a:ext cx="8416192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cs typeface="Lalezar" panose="020B0604020202020204" charset="-78"/>
              </a:rPr>
              <a:t>Э</a:t>
            </a:r>
            <a:r>
              <a:rPr lang="ru-RU" sz="3200" dirty="0" smtClean="0">
                <a:solidFill>
                  <a:schemeClr val="bg1"/>
                </a:solidFill>
                <a:cs typeface="Lalezar" panose="020B0604020202020204" charset="-78"/>
              </a:rPr>
              <a:t>то </a:t>
            </a:r>
            <a:r>
              <a:rPr lang="ru-RU" sz="3200" dirty="0">
                <a:solidFill>
                  <a:schemeClr val="bg1"/>
                </a:solidFill>
                <a:cs typeface="Lalezar" panose="020B0604020202020204" charset="-78"/>
              </a:rPr>
              <a:t>система, которая записывает изменения в файле или наборе файлов с течением времени, чтобы вы могли позже вызвать определенные версии.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2788192" y="-430840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349285" y="2112177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774855" y="1004888"/>
            <a:ext cx="7314211" cy="187802"/>
            <a:chOff x="0" y="0"/>
            <a:chExt cx="1926376" cy="49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74855" y="10156348"/>
            <a:ext cx="7314211" cy="187802"/>
            <a:chOff x="0" y="0"/>
            <a:chExt cx="1926376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324764" y="1478201"/>
            <a:ext cx="7099813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000"/>
              </a:lnSpc>
            </a:pPr>
            <a:r>
              <a:rPr lang="en-US" sz="8000" b="1" dirty="0" smtClean="0">
                <a:solidFill>
                  <a:srgbClr val="FFFFFF"/>
                </a:solidFill>
                <a:latin typeface="Lalezar"/>
              </a:rPr>
              <a:t> </a:t>
            </a: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Локальные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 </a:t>
            </a:r>
            <a:r>
              <a:rPr lang="en-US" sz="8000" dirty="0" smtClean="0">
                <a:solidFill>
                  <a:srgbClr val="FFFFFF"/>
                </a:solidFill>
                <a:latin typeface="Lalezar"/>
              </a:rPr>
              <a:t>VCS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7"/>
          <a:stretch>
            <a:fillRect/>
          </a:stretch>
        </p:blipFill>
        <p:spPr>
          <a:xfrm>
            <a:off x="4126609" y="1759904"/>
            <a:ext cx="6198155" cy="4306903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8"/>
          <a:stretch>
            <a:fillRect/>
          </a:stretch>
        </p:blipFill>
        <p:spPr>
          <a:xfrm>
            <a:off x="1905000" y="6438901"/>
            <a:ext cx="3581400" cy="21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2788192" y="-430840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349285" y="2112177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774855" y="1004888"/>
            <a:ext cx="7314211" cy="187802"/>
            <a:chOff x="0" y="0"/>
            <a:chExt cx="1926376" cy="49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74855" y="10156348"/>
            <a:ext cx="7314211" cy="187802"/>
            <a:chOff x="0" y="0"/>
            <a:chExt cx="1926376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65781" y="1575226"/>
            <a:ext cx="102108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Централизованные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 </a:t>
            </a:r>
          </a:p>
          <a:p>
            <a:pPr algn="r">
              <a:lnSpc>
                <a:spcPts val="8000"/>
              </a:lnSpc>
            </a:pPr>
            <a:r>
              <a:rPr lang="en-US" sz="8000" dirty="0" smtClean="0">
                <a:solidFill>
                  <a:srgbClr val="FFFFFF"/>
                </a:solidFill>
                <a:latin typeface="Lalezar"/>
              </a:rPr>
              <a:t>VCS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7"/>
          <a:stretch>
            <a:fillRect/>
          </a:stretch>
        </p:blipFill>
        <p:spPr>
          <a:xfrm>
            <a:off x="2230277" y="2956333"/>
            <a:ext cx="7052284" cy="46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302710" y="-987893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5425094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Достоинства централизованной 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 </a:t>
            </a:r>
            <a:r>
              <a:rPr lang="en-US" sz="8000" dirty="0" smtClean="0">
                <a:solidFill>
                  <a:srgbClr val="FFFFFF"/>
                </a:solidFill>
                <a:latin typeface="Lalezar"/>
              </a:rPr>
              <a:t>VCS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23637" y="4676490"/>
            <a:ext cx="13725963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3600" dirty="0" smtClean="0">
                <a:solidFill>
                  <a:srgbClr val="FFFFFF"/>
                </a:solidFill>
              </a:rPr>
              <a:t>Все в определенной степени знают, чем занимаются остальные участники проекта</a:t>
            </a:r>
            <a:endParaRPr lang="en-US" sz="2799" dirty="0">
              <a:solidFill>
                <a:srgbClr val="FFFFFF"/>
              </a:solidFill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99482" y="10156348"/>
            <a:ext cx="15259818" cy="187802"/>
            <a:chOff x="0" y="0"/>
            <a:chExt cx="4019047" cy="4946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19047" cy="49462"/>
            </a:xfrm>
            <a:custGeom>
              <a:avLst/>
              <a:gdLst/>
              <a:ahLst/>
              <a:cxnLst/>
              <a:rect l="l" t="t" r="r" b="b"/>
              <a:pathLst>
                <a:path w="4019047" h="49462">
                  <a:moveTo>
                    <a:pt x="0" y="0"/>
                  </a:moveTo>
                  <a:lnTo>
                    <a:pt x="4019047" y="0"/>
                  </a:lnTo>
                  <a:lnTo>
                    <a:pt x="40190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9"/>
          <p:cNvSpPr txBox="1"/>
          <p:nvPr/>
        </p:nvSpPr>
        <p:spPr>
          <a:xfrm>
            <a:off x="2098237" y="5894385"/>
            <a:ext cx="1280591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3600" dirty="0" smtClean="0">
                <a:solidFill>
                  <a:srgbClr val="FFFFFF"/>
                </a:solidFill>
              </a:rPr>
              <a:t>Администраторы имеют детальный контроль над тем, кто что может делать 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302710" y="-987893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5425094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Недостатки</a:t>
            </a:r>
          </a:p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централизованной 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 </a:t>
            </a:r>
            <a:r>
              <a:rPr lang="en-US" sz="8000" dirty="0" smtClean="0">
                <a:solidFill>
                  <a:srgbClr val="FFFFFF"/>
                </a:solidFill>
                <a:latin typeface="Lalezar"/>
              </a:rPr>
              <a:t>VCS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23637" y="4676490"/>
            <a:ext cx="15300939" cy="51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3600" dirty="0" smtClean="0">
                <a:solidFill>
                  <a:srgbClr val="FFFFFF"/>
                </a:solidFill>
              </a:rPr>
              <a:t>Единая точка отказа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99482" y="10156348"/>
            <a:ext cx="15259818" cy="187802"/>
            <a:chOff x="0" y="0"/>
            <a:chExt cx="4019047" cy="4946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19047" cy="49462"/>
            </a:xfrm>
            <a:custGeom>
              <a:avLst/>
              <a:gdLst/>
              <a:ahLst/>
              <a:cxnLst/>
              <a:rect l="l" t="t" r="r" b="b"/>
              <a:pathLst>
                <a:path w="4019047" h="49462">
                  <a:moveTo>
                    <a:pt x="0" y="0"/>
                  </a:moveTo>
                  <a:lnTo>
                    <a:pt x="4019047" y="0"/>
                  </a:lnTo>
                  <a:lnTo>
                    <a:pt x="40190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9"/>
          <p:cNvSpPr txBox="1"/>
          <p:nvPr/>
        </p:nvSpPr>
        <p:spPr>
          <a:xfrm>
            <a:off x="2098237" y="5236648"/>
            <a:ext cx="15326339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3600" dirty="0" smtClean="0">
                <a:solidFill>
                  <a:srgbClr val="FFFFFF"/>
                </a:solidFill>
              </a:rPr>
              <a:t>Повреждения жесткого диска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2788192" y="-430840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349285" y="2112177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774855" y="1004888"/>
            <a:ext cx="7314211" cy="187802"/>
            <a:chOff x="0" y="0"/>
            <a:chExt cx="1926376" cy="49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74855" y="10156348"/>
            <a:ext cx="7314211" cy="187802"/>
            <a:chOff x="0" y="0"/>
            <a:chExt cx="1926376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65781" y="1575226"/>
            <a:ext cx="102108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Распределенные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 </a:t>
            </a:r>
          </a:p>
          <a:p>
            <a:pPr algn="r">
              <a:lnSpc>
                <a:spcPts val="8000"/>
              </a:lnSpc>
            </a:pPr>
            <a:r>
              <a:rPr lang="en-US" sz="8000" dirty="0" smtClean="0">
                <a:solidFill>
                  <a:srgbClr val="FFFFFF"/>
                </a:solidFill>
                <a:latin typeface="Lalezar"/>
              </a:rPr>
              <a:t>VCS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7"/>
          <a:stretch>
            <a:fillRect/>
          </a:stretch>
        </p:blipFill>
        <p:spPr>
          <a:xfrm>
            <a:off x="1964602" y="2872521"/>
            <a:ext cx="6950798" cy="5203410"/>
          </a:xfrm>
          <a:prstGeom prst="rect">
            <a:avLst/>
          </a:prstGeom>
        </p:spPr>
      </p:pic>
      <p:sp>
        <p:nvSpPr>
          <p:cNvPr id="20" name="TextBox 18"/>
          <p:cNvSpPr txBox="1"/>
          <p:nvPr/>
        </p:nvSpPr>
        <p:spPr>
          <a:xfrm>
            <a:off x="9179879" y="7653690"/>
            <a:ext cx="847203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ru-RU" sz="3600" b="1" dirty="0" smtClean="0">
                <a:solidFill>
                  <a:srgbClr val="FFFFFF"/>
                </a:solidFill>
              </a:rPr>
              <a:t>У каждого участника свой полноценный локальный </a:t>
            </a:r>
            <a:r>
              <a:rPr lang="ru-RU" sz="3600" b="1" dirty="0" err="1" smtClean="0">
                <a:solidFill>
                  <a:srgbClr val="FFFFFF"/>
                </a:solidFill>
              </a:rPr>
              <a:t>репозиторий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302710" y="-987893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1676638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Достоинства распределенной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 </a:t>
            </a:r>
            <a:r>
              <a:rPr lang="en-US" sz="8000" dirty="0" smtClean="0">
                <a:solidFill>
                  <a:srgbClr val="FFFFFF"/>
                </a:solidFill>
                <a:latin typeface="Lalezar"/>
              </a:rPr>
              <a:t>VCS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23637" y="4676490"/>
            <a:ext cx="15300939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Наличие «личной» копии </a:t>
            </a:r>
            <a:r>
              <a:rPr lang="ru-RU" sz="2799" dirty="0" err="1" smtClean="0">
                <a:solidFill>
                  <a:srgbClr val="FFFFFF"/>
                </a:solidFill>
                <a:latin typeface="Lalezar"/>
              </a:rPr>
              <a:t>репозитория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99482" y="10156348"/>
            <a:ext cx="15259818" cy="187802"/>
            <a:chOff x="0" y="0"/>
            <a:chExt cx="4019047" cy="4946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19047" cy="49462"/>
            </a:xfrm>
            <a:custGeom>
              <a:avLst/>
              <a:gdLst/>
              <a:ahLst/>
              <a:cxnLst/>
              <a:rect l="l" t="t" r="r" b="b"/>
              <a:pathLst>
                <a:path w="4019047" h="49462">
                  <a:moveTo>
                    <a:pt x="0" y="0"/>
                  </a:moveTo>
                  <a:lnTo>
                    <a:pt x="4019047" y="0"/>
                  </a:lnTo>
                  <a:lnTo>
                    <a:pt x="40190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9"/>
          <p:cNvSpPr txBox="1"/>
          <p:nvPr/>
        </p:nvSpPr>
        <p:spPr>
          <a:xfrm>
            <a:off x="2098237" y="5236648"/>
            <a:ext cx="95603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Скорость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2136337" y="5796734"/>
            <a:ext cx="95603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Возможность автономной работы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2128716" y="6919772"/>
            <a:ext cx="95603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Простое слияние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2098236" y="6356820"/>
            <a:ext cx="95603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Гибкий рабочий процесс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31" name="TextBox 9"/>
          <p:cNvSpPr txBox="1"/>
          <p:nvPr/>
        </p:nvSpPr>
        <p:spPr>
          <a:xfrm>
            <a:off x="2098236" y="7472917"/>
            <a:ext cx="95603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Распределение нагрузки на сервер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</p:spTree>
    <p:extLst>
      <p:ext uri="{BB962C8B-B14F-4D97-AF65-F5344CB8AC3E}">
        <p14:creationId xmlns:p14="http://schemas.microsoft.com/office/powerpoint/2010/main" val="26458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302710" y="-987893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1676638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Недостатки распределенной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 </a:t>
            </a:r>
            <a:r>
              <a:rPr lang="en-US" sz="8000" dirty="0" smtClean="0">
                <a:solidFill>
                  <a:srgbClr val="FFFFFF"/>
                </a:solidFill>
                <a:latin typeface="Lalezar"/>
              </a:rPr>
              <a:t>VCS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23637" y="4676490"/>
            <a:ext cx="15300939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Проблемы с интеграциями некоторых инструментов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99482" y="10156348"/>
            <a:ext cx="15259818" cy="187802"/>
            <a:chOff x="0" y="0"/>
            <a:chExt cx="4019047" cy="4946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19047" cy="49462"/>
            </a:xfrm>
            <a:custGeom>
              <a:avLst/>
              <a:gdLst/>
              <a:ahLst/>
              <a:cxnLst/>
              <a:rect l="l" t="t" r="r" b="b"/>
              <a:pathLst>
                <a:path w="4019047" h="49462">
                  <a:moveTo>
                    <a:pt x="0" y="0"/>
                  </a:moveTo>
                  <a:lnTo>
                    <a:pt x="4019047" y="0"/>
                  </a:lnTo>
                  <a:lnTo>
                    <a:pt x="40190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9"/>
          <p:cNvSpPr txBox="1"/>
          <p:nvPr/>
        </p:nvSpPr>
        <p:spPr>
          <a:xfrm>
            <a:off x="2098237" y="5236648"/>
            <a:ext cx="95603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Сложно «полностью» удалить что-то из </a:t>
            </a:r>
            <a:r>
              <a:rPr lang="ru-RU" sz="2799" dirty="0" err="1" smtClean="0">
                <a:solidFill>
                  <a:srgbClr val="FFFFFF"/>
                </a:solidFill>
                <a:latin typeface="Lalezar"/>
              </a:rPr>
              <a:t>репозитория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2136337" y="5796734"/>
            <a:ext cx="15434127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Более сложное администрирование, чем в централизованной </a:t>
            </a:r>
            <a:r>
              <a:rPr lang="en-US" sz="2799" dirty="0" err="1" smtClean="0">
                <a:solidFill>
                  <a:srgbClr val="FFFFFF"/>
                </a:solidFill>
                <a:latin typeface="Lalezar"/>
              </a:rPr>
              <a:t>vcs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2098236" y="6356820"/>
            <a:ext cx="95603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Сложнее в понимании чем предыдущие </a:t>
            </a: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VCS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</p:spTree>
    <p:extLst>
      <p:ext uri="{BB962C8B-B14F-4D97-AF65-F5344CB8AC3E}">
        <p14:creationId xmlns:p14="http://schemas.microsoft.com/office/powerpoint/2010/main" val="37751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1261</Words>
  <Application>Microsoft Office PowerPoint</Application>
  <PresentationFormat>Произвольный</PresentationFormat>
  <Paragraphs>97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Lalezar</vt:lpstr>
      <vt:lpstr>Arial</vt:lpstr>
      <vt:lpstr>Calibri</vt:lpstr>
      <vt:lpstr>Darker Grotesque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Black and Green Modern Web Designer Portfolio</dc:title>
  <cp:lastModifiedBy>Сергей Вовчок</cp:lastModifiedBy>
  <cp:revision>15</cp:revision>
  <dcterms:created xsi:type="dcterms:W3CDTF">2006-08-16T00:00:00Z</dcterms:created>
  <dcterms:modified xsi:type="dcterms:W3CDTF">2022-12-13T16:02:10Z</dcterms:modified>
  <dc:identifier>DAFQ5LR2zy0</dc:identifier>
</cp:coreProperties>
</file>