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handoutMasterIdLst>
    <p:handoutMasterId r:id="rId30"/>
  </p:handoutMasterIdLst>
  <p:sldIdLst>
    <p:sldId id="327" r:id="rId2"/>
    <p:sldId id="328" r:id="rId3"/>
    <p:sldId id="340" r:id="rId4"/>
    <p:sldId id="343" r:id="rId5"/>
    <p:sldId id="342" r:id="rId6"/>
    <p:sldId id="344" r:id="rId7"/>
    <p:sldId id="352" r:id="rId8"/>
    <p:sldId id="345" r:id="rId9"/>
    <p:sldId id="346" r:id="rId10"/>
    <p:sldId id="347" r:id="rId11"/>
    <p:sldId id="348" r:id="rId12"/>
    <p:sldId id="349" r:id="rId13"/>
    <p:sldId id="350" r:id="rId14"/>
    <p:sldId id="351" r:id="rId15"/>
    <p:sldId id="365" r:id="rId16"/>
    <p:sldId id="364" r:id="rId17"/>
    <p:sldId id="353" r:id="rId18"/>
    <p:sldId id="354" r:id="rId19"/>
    <p:sldId id="355" r:id="rId20"/>
    <p:sldId id="358" r:id="rId21"/>
    <p:sldId id="356" r:id="rId22"/>
    <p:sldId id="359" r:id="rId23"/>
    <p:sldId id="357" r:id="rId24"/>
    <p:sldId id="361" r:id="rId25"/>
    <p:sldId id="362" r:id="rId26"/>
    <p:sldId id="363" r:id="rId27"/>
    <p:sldId id="337" r:id="rId28"/>
  </p:sldIdLst>
  <p:sldSz cx="9144000" cy="6858000" type="screen4x3"/>
  <p:notesSz cx="6781800" cy="99187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99"/>
    <a:srgbClr val="009900"/>
    <a:srgbClr val="0000FF"/>
    <a:srgbClr val="800000"/>
    <a:srgbClr val="FF3399"/>
    <a:srgbClr val="66FF33"/>
    <a:srgbClr val="FF0000"/>
    <a:srgbClr val="FF33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44248" autoAdjust="0"/>
    <p:restoredTop sz="75149" autoAdjust="0"/>
  </p:normalViewPr>
  <p:slideViewPr>
    <p:cSldViewPr snapToGrid="0" showGuides="1">
      <p:cViewPr varScale="1">
        <p:scale>
          <a:sx n="67" d="100"/>
          <a:sy n="67" d="100"/>
        </p:scale>
        <p:origin x="-108" y="-630"/>
      </p:cViewPr>
      <p:guideLst>
        <p:guide orient="horz" pos="218"/>
        <p:guide pos="385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p:scale>
          <a:sx n="100" d="100"/>
          <a:sy n="100" d="100"/>
        </p:scale>
        <p:origin x="-888" y="2808"/>
      </p:cViewPr>
      <p:guideLst>
        <p:guide orient="horz" pos="3124"/>
        <p:guide pos="213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png"/><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7411" name="Rectangle 3"/>
          <p:cNvSpPr>
            <a:spLocks noGrp="1" noChangeArrowheads="1"/>
          </p:cNvSpPr>
          <p:nvPr>
            <p:ph type="dt" sz="quarter" idx="1"/>
          </p:nvPr>
        </p:nvSpPr>
        <p:spPr bwMode="auto">
          <a:xfrm>
            <a:off x="3843338" y="0"/>
            <a:ext cx="29384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7412" name="Rectangle 4"/>
          <p:cNvSpPr>
            <a:spLocks noGrp="1" noChangeArrowheads="1"/>
          </p:cNvSpPr>
          <p:nvPr>
            <p:ph type="ftr" sz="quarter" idx="2"/>
          </p:nvPr>
        </p:nvSpPr>
        <p:spPr bwMode="auto">
          <a:xfrm>
            <a:off x="0" y="942181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900" b="1">
                <a:effectLst>
                  <a:outerShdw blurRad="38100" dist="38100" dir="2700000" algn="tl">
                    <a:srgbClr val="C0C0C0"/>
                  </a:outerShdw>
                </a:effectLst>
              </a:defRPr>
            </a:lvl1pPr>
          </a:lstStyle>
          <a:p>
            <a:r>
              <a:rPr lang="en-US"/>
              <a:t>Naval Postgraduate School / Course AA3276</a:t>
            </a:r>
          </a:p>
          <a:p>
            <a:r>
              <a:rPr lang="en-US"/>
              <a:t>Theme #2: </a:t>
            </a:r>
            <a:r>
              <a:rPr lang="en-US" i="1"/>
              <a:t>CF Transformations</a:t>
            </a:r>
          </a:p>
          <a:p>
            <a:r>
              <a:rPr lang="en-US"/>
              <a:t>Instructor: Oleg Yakimenko</a:t>
            </a:r>
          </a:p>
        </p:txBody>
      </p:sp>
      <p:sp>
        <p:nvSpPr>
          <p:cNvPr id="17413" name="Rectangle 5"/>
          <p:cNvSpPr>
            <a:spLocks noGrp="1" noChangeArrowheads="1"/>
          </p:cNvSpPr>
          <p:nvPr>
            <p:ph type="sldNum" sz="quarter" idx="3"/>
          </p:nvPr>
        </p:nvSpPr>
        <p:spPr bwMode="auto">
          <a:xfrm>
            <a:off x="3843338" y="9421813"/>
            <a:ext cx="29384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900"/>
            </a:lvl1pPr>
          </a:lstStyle>
          <a:p>
            <a:fld id="{0F322DDE-7E6C-47A0-A716-DDF26BFF6B3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5363" name="Rectangle 3"/>
          <p:cNvSpPr>
            <a:spLocks noGrp="1" noChangeArrowheads="1"/>
          </p:cNvSpPr>
          <p:nvPr>
            <p:ph type="dt" idx="1"/>
          </p:nvPr>
        </p:nvSpPr>
        <p:spPr bwMode="auto">
          <a:xfrm>
            <a:off x="3843338" y="0"/>
            <a:ext cx="29384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5364" name="Rectangle 4"/>
          <p:cNvSpPr>
            <a:spLocks noGrp="1" noRot="1" noChangeAspect="1" noChangeArrowheads="1" noTextEdit="1"/>
          </p:cNvSpPr>
          <p:nvPr>
            <p:ph type="sldImg" idx="2"/>
          </p:nvPr>
        </p:nvSpPr>
        <p:spPr bwMode="auto">
          <a:xfrm>
            <a:off x="912813" y="744538"/>
            <a:ext cx="4959350" cy="3719512"/>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904875" y="4711700"/>
            <a:ext cx="497205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6" name="Rectangle 6"/>
          <p:cNvSpPr>
            <a:spLocks noGrp="1" noChangeArrowheads="1"/>
          </p:cNvSpPr>
          <p:nvPr>
            <p:ph type="ftr" sz="quarter" idx="4"/>
          </p:nvPr>
        </p:nvSpPr>
        <p:spPr bwMode="auto">
          <a:xfrm>
            <a:off x="0" y="942181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5367" name="Rectangle 7"/>
          <p:cNvSpPr>
            <a:spLocks noGrp="1" noChangeArrowheads="1"/>
          </p:cNvSpPr>
          <p:nvPr>
            <p:ph type="sldNum" sz="quarter" idx="5"/>
          </p:nvPr>
        </p:nvSpPr>
        <p:spPr bwMode="auto">
          <a:xfrm>
            <a:off x="3843338" y="9421813"/>
            <a:ext cx="29384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152AD926-AE11-4DF8-A3D9-3F8019E6E34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ADBE7C-28A6-4D79-884D-7733C1F6A121}" type="slidenum">
              <a:rPr lang="en-US"/>
              <a:pPr/>
              <a:t>1</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52AD926-AE11-4DF8-A3D9-3F8019E6E34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19E05D-5733-4511-8AEB-60AE74C4E329}" type="datetime1">
              <a:rPr lang="en-US" smtClean="0"/>
              <a:pPr/>
              <a:t>4/7/2012</a:t>
            </a:fld>
            <a:endParaRPr lang="en-US"/>
          </a:p>
        </p:txBody>
      </p:sp>
      <p:sp>
        <p:nvSpPr>
          <p:cNvPr id="5" name="Footer Placeholder 4"/>
          <p:cNvSpPr>
            <a:spLocks noGrp="1"/>
          </p:cNvSpPr>
          <p:nvPr>
            <p:ph type="ftr" sz="quarter" idx="11"/>
          </p:nvPr>
        </p:nvSpPr>
        <p:spPr/>
        <p:txBody>
          <a:bodyPr/>
          <a:lstStyle/>
          <a:p>
            <a:r>
              <a:rPr lang="en-US" smtClean="0"/>
              <a:t>ME3801</a:t>
            </a:r>
            <a:endParaRPr lang="en-US"/>
          </a:p>
        </p:txBody>
      </p:sp>
      <p:sp>
        <p:nvSpPr>
          <p:cNvPr id="6" name="Slide Number Placeholder 5"/>
          <p:cNvSpPr>
            <a:spLocks noGrp="1"/>
          </p:cNvSpPr>
          <p:nvPr>
            <p:ph type="sldNum" sz="quarter" idx="12"/>
          </p:nvPr>
        </p:nvSpPr>
        <p:spPr/>
        <p:txBody>
          <a:bodyPr/>
          <a:lstStyle/>
          <a:p>
            <a:fld id="{F3BEA9FE-3FA5-4533-9C13-D98CA368C2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A2814B-C6FC-41C1-BB9A-F1A9934DBF3F}" type="datetime1">
              <a:rPr lang="en-US" smtClean="0"/>
              <a:pPr/>
              <a:t>4/7/2012</a:t>
            </a:fld>
            <a:endParaRPr lang="en-US"/>
          </a:p>
        </p:txBody>
      </p:sp>
      <p:sp>
        <p:nvSpPr>
          <p:cNvPr id="5" name="Footer Placeholder 4"/>
          <p:cNvSpPr>
            <a:spLocks noGrp="1"/>
          </p:cNvSpPr>
          <p:nvPr>
            <p:ph type="ftr" sz="quarter" idx="11"/>
          </p:nvPr>
        </p:nvSpPr>
        <p:spPr/>
        <p:txBody>
          <a:bodyPr/>
          <a:lstStyle/>
          <a:p>
            <a:r>
              <a:rPr lang="en-US" smtClean="0"/>
              <a:t>ME3801</a:t>
            </a:r>
            <a:endParaRPr lang="en-US"/>
          </a:p>
        </p:txBody>
      </p:sp>
      <p:sp>
        <p:nvSpPr>
          <p:cNvPr id="6" name="Slide Number Placeholder 5"/>
          <p:cNvSpPr>
            <a:spLocks noGrp="1"/>
          </p:cNvSpPr>
          <p:nvPr>
            <p:ph type="sldNum" sz="quarter" idx="12"/>
          </p:nvPr>
        </p:nvSpPr>
        <p:spPr/>
        <p:txBody>
          <a:bodyPr/>
          <a:lstStyle/>
          <a:p>
            <a:fld id="{29063CBE-1E11-4404-8A03-87D76C93F4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7B2EF6-9C11-4EFB-BF53-4D2DF81934D0}" type="datetime1">
              <a:rPr lang="en-US" smtClean="0"/>
              <a:pPr/>
              <a:t>4/7/2012</a:t>
            </a:fld>
            <a:endParaRPr lang="en-US"/>
          </a:p>
        </p:txBody>
      </p:sp>
      <p:sp>
        <p:nvSpPr>
          <p:cNvPr id="5" name="Footer Placeholder 4"/>
          <p:cNvSpPr>
            <a:spLocks noGrp="1"/>
          </p:cNvSpPr>
          <p:nvPr>
            <p:ph type="ftr" sz="quarter" idx="11"/>
          </p:nvPr>
        </p:nvSpPr>
        <p:spPr/>
        <p:txBody>
          <a:bodyPr/>
          <a:lstStyle/>
          <a:p>
            <a:r>
              <a:rPr lang="en-US" smtClean="0"/>
              <a:t>ME3801</a:t>
            </a:r>
            <a:endParaRPr lang="en-US"/>
          </a:p>
        </p:txBody>
      </p:sp>
      <p:sp>
        <p:nvSpPr>
          <p:cNvPr id="6" name="Slide Number Placeholder 5"/>
          <p:cNvSpPr>
            <a:spLocks noGrp="1"/>
          </p:cNvSpPr>
          <p:nvPr>
            <p:ph type="sldNum" sz="quarter" idx="12"/>
          </p:nvPr>
        </p:nvSpPr>
        <p:spPr/>
        <p:txBody>
          <a:bodyPr/>
          <a:lstStyle/>
          <a:p>
            <a:fld id="{BEDD6374-FA80-4F27-898D-23679711EC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FF4C81-2DC4-4725-A1E3-B765ED4E7F04}" type="datetime1">
              <a:rPr lang="en-US" smtClean="0"/>
              <a:pPr/>
              <a:t>4/7/2012</a:t>
            </a:fld>
            <a:endParaRPr lang="en-US"/>
          </a:p>
        </p:txBody>
      </p:sp>
      <p:sp>
        <p:nvSpPr>
          <p:cNvPr id="5" name="Footer Placeholder 4"/>
          <p:cNvSpPr>
            <a:spLocks noGrp="1"/>
          </p:cNvSpPr>
          <p:nvPr>
            <p:ph type="ftr" sz="quarter" idx="11"/>
          </p:nvPr>
        </p:nvSpPr>
        <p:spPr/>
        <p:txBody>
          <a:bodyPr/>
          <a:lstStyle/>
          <a:p>
            <a:r>
              <a:rPr lang="en-US" smtClean="0"/>
              <a:t>ME3801</a:t>
            </a:r>
            <a:endParaRPr lang="en-US"/>
          </a:p>
        </p:txBody>
      </p:sp>
      <p:sp>
        <p:nvSpPr>
          <p:cNvPr id="6" name="Slide Number Placeholder 5"/>
          <p:cNvSpPr>
            <a:spLocks noGrp="1"/>
          </p:cNvSpPr>
          <p:nvPr>
            <p:ph type="sldNum" sz="quarter" idx="12"/>
          </p:nvPr>
        </p:nvSpPr>
        <p:spPr/>
        <p:txBody>
          <a:bodyPr/>
          <a:lstStyle/>
          <a:p>
            <a:fld id="{68844356-AB08-4378-A104-C8F6131D5A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C48450-52AE-4922-A237-AE1A179EF429}" type="datetime1">
              <a:rPr lang="en-US" smtClean="0"/>
              <a:pPr/>
              <a:t>4/7/2012</a:t>
            </a:fld>
            <a:endParaRPr lang="en-US"/>
          </a:p>
        </p:txBody>
      </p:sp>
      <p:sp>
        <p:nvSpPr>
          <p:cNvPr id="5" name="Footer Placeholder 4"/>
          <p:cNvSpPr>
            <a:spLocks noGrp="1"/>
          </p:cNvSpPr>
          <p:nvPr>
            <p:ph type="ftr" sz="quarter" idx="11"/>
          </p:nvPr>
        </p:nvSpPr>
        <p:spPr/>
        <p:txBody>
          <a:bodyPr/>
          <a:lstStyle/>
          <a:p>
            <a:r>
              <a:rPr lang="en-US" smtClean="0"/>
              <a:t>ME3801</a:t>
            </a:r>
            <a:endParaRPr lang="en-US"/>
          </a:p>
        </p:txBody>
      </p:sp>
      <p:sp>
        <p:nvSpPr>
          <p:cNvPr id="6" name="Slide Number Placeholder 5"/>
          <p:cNvSpPr>
            <a:spLocks noGrp="1"/>
          </p:cNvSpPr>
          <p:nvPr>
            <p:ph type="sldNum" sz="quarter" idx="12"/>
          </p:nvPr>
        </p:nvSpPr>
        <p:spPr/>
        <p:txBody>
          <a:bodyPr/>
          <a:lstStyle/>
          <a:p>
            <a:fld id="{790FCABE-F3D3-4609-9B1C-96C85E4F6E5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047787-2B5B-4096-AF51-B48FA14633BB}" type="datetime1">
              <a:rPr lang="en-US" smtClean="0"/>
              <a:pPr/>
              <a:t>4/7/2012</a:t>
            </a:fld>
            <a:endParaRPr lang="en-US"/>
          </a:p>
        </p:txBody>
      </p:sp>
      <p:sp>
        <p:nvSpPr>
          <p:cNvPr id="6" name="Footer Placeholder 5"/>
          <p:cNvSpPr>
            <a:spLocks noGrp="1"/>
          </p:cNvSpPr>
          <p:nvPr>
            <p:ph type="ftr" sz="quarter" idx="11"/>
          </p:nvPr>
        </p:nvSpPr>
        <p:spPr/>
        <p:txBody>
          <a:bodyPr/>
          <a:lstStyle/>
          <a:p>
            <a:r>
              <a:rPr lang="en-US" smtClean="0"/>
              <a:t>ME3801</a:t>
            </a:r>
            <a:endParaRPr lang="en-US"/>
          </a:p>
        </p:txBody>
      </p:sp>
      <p:sp>
        <p:nvSpPr>
          <p:cNvPr id="7" name="Slide Number Placeholder 6"/>
          <p:cNvSpPr>
            <a:spLocks noGrp="1"/>
          </p:cNvSpPr>
          <p:nvPr>
            <p:ph type="sldNum" sz="quarter" idx="12"/>
          </p:nvPr>
        </p:nvSpPr>
        <p:spPr/>
        <p:txBody>
          <a:bodyPr/>
          <a:lstStyle/>
          <a:p>
            <a:fld id="{3754716C-53CD-4E7B-97F9-0F02205C7C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6A352E-D201-4356-A689-303073D90AD7}" type="datetime1">
              <a:rPr lang="en-US" smtClean="0"/>
              <a:pPr/>
              <a:t>4/7/2012</a:t>
            </a:fld>
            <a:endParaRPr lang="en-US"/>
          </a:p>
        </p:txBody>
      </p:sp>
      <p:sp>
        <p:nvSpPr>
          <p:cNvPr id="8" name="Footer Placeholder 7"/>
          <p:cNvSpPr>
            <a:spLocks noGrp="1"/>
          </p:cNvSpPr>
          <p:nvPr>
            <p:ph type="ftr" sz="quarter" idx="11"/>
          </p:nvPr>
        </p:nvSpPr>
        <p:spPr/>
        <p:txBody>
          <a:bodyPr/>
          <a:lstStyle/>
          <a:p>
            <a:r>
              <a:rPr lang="en-US" smtClean="0"/>
              <a:t>ME3801</a:t>
            </a:r>
            <a:endParaRPr lang="en-US"/>
          </a:p>
        </p:txBody>
      </p:sp>
      <p:sp>
        <p:nvSpPr>
          <p:cNvPr id="9" name="Slide Number Placeholder 8"/>
          <p:cNvSpPr>
            <a:spLocks noGrp="1"/>
          </p:cNvSpPr>
          <p:nvPr>
            <p:ph type="sldNum" sz="quarter" idx="12"/>
          </p:nvPr>
        </p:nvSpPr>
        <p:spPr/>
        <p:txBody>
          <a:bodyPr/>
          <a:lstStyle/>
          <a:p>
            <a:fld id="{6762082C-CD65-4542-A86F-68969FB8AD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26699F-1E30-47C7-A3B9-2CCF55D5D51D}" type="datetime1">
              <a:rPr lang="en-US" smtClean="0"/>
              <a:pPr/>
              <a:t>4/7/2012</a:t>
            </a:fld>
            <a:endParaRPr lang="en-US"/>
          </a:p>
        </p:txBody>
      </p:sp>
      <p:sp>
        <p:nvSpPr>
          <p:cNvPr id="4" name="Footer Placeholder 3"/>
          <p:cNvSpPr>
            <a:spLocks noGrp="1"/>
          </p:cNvSpPr>
          <p:nvPr>
            <p:ph type="ftr" sz="quarter" idx="11"/>
          </p:nvPr>
        </p:nvSpPr>
        <p:spPr/>
        <p:txBody>
          <a:bodyPr/>
          <a:lstStyle/>
          <a:p>
            <a:r>
              <a:rPr lang="en-US" smtClean="0"/>
              <a:t>ME3801</a:t>
            </a:r>
            <a:endParaRPr lang="en-US"/>
          </a:p>
        </p:txBody>
      </p:sp>
      <p:sp>
        <p:nvSpPr>
          <p:cNvPr id="5" name="Slide Number Placeholder 4"/>
          <p:cNvSpPr>
            <a:spLocks noGrp="1"/>
          </p:cNvSpPr>
          <p:nvPr>
            <p:ph type="sldNum" sz="quarter" idx="12"/>
          </p:nvPr>
        </p:nvSpPr>
        <p:spPr/>
        <p:txBody>
          <a:bodyPr/>
          <a:lstStyle/>
          <a:p>
            <a:fld id="{4825BF99-BFA4-4AE0-81E5-376788894F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31870-5356-4CFE-97D4-655EF3201AF7}" type="datetime1">
              <a:rPr lang="en-US" smtClean="0"/>
              <a:pPr/>
              <a:t>4/7/2012</a:t>
            </a:fld>
            <a:endParaRPr lang="en-US"/>
          </a:p>
        </p:txBody>
      </p:sp>
      <p:sp>
        <p:nvSpPr>
          <p:cNvPr id="3" name="Footer Placeholder 2"/>
          <p:cNvSpPr>
            <a:spLocks noGrp="1"/>
          </p:cNvSpPr>
          <p:nvPr>
            <p:ph type="ftr" sz="quarter" idx="11"/>
          </p:nvPr>
        </p:nvSpPr>
        <p:spPr/>
        <p:txBody>
          <a:bodyPr/>
          <a:lstStyle/>
          <a:p>
            <a:r>
              <a:rPr lang="en-US" smtClean="0"/>
              <a:t>ME3801</a:t>
            </a:r>
            <a:endParaRPr lang="en-US"/>
          </a:p>
        </p:txBody>
      </p:sp>
      <p:sp>
        <p:nvSpPr>
          <p:cNvPr id="4" name="Slide Number Placeholder 3"/>
          <p:cNvSpPr>
            <a:spLocks noGrp="1"/>
          </p:cNvSpPr>
          <p:nvPr>
            <p:ph type="sldNum" sz="quarter" idx="12"/>
          </p:nvPr>
        </p:nvSpPr>
        <p:spPr/>
        <p:txBody>
          <a:bodyPr/>
          <a:lstStyle/>
          <a:p>
            <a:fld id="{9D42A04D-A1D1-4313-92CF-C664805380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D3D923-1EC5-4835-8117-F3BFF8EB19FD}" type="datetime1">
              <a:rPr lang="en-US" smtClean="0"/>
              <a:pPr/>
              <a:t>4/7/2012</a:t>
            </a:fld>
            <a:endParaRPr lang="en-US"/>
          </a:p>
        </p:txBody>
      </p:sp>
      <p:sp>
        <p:nvSpPr>
          <p:cNvPr id="6" name="Footer Placeholder 5"/>
          <p:cNvSpPr>
            <a:spLocks noGrp="1"/>
          </p:cNvSpPr>
          <p:nvPr>
            <p:ph type="ftr" sz="quarter" idx="11"/>
          </p:nvPr>
        </p:nvSpPr>
        <p:spPr/>
        <p:txBody>
          <a:bodyPr/>
          <a:lstStyle/>
          <a:p>
            <a:r>
              <a:rPr lang="en-US" smtClean="0"/>
              <a:t>ME3801</a:t>
            </a:r>
            <a:endParaRPr lang="en-US"/>
          </a:p>
        </p:txBody>
      </p:sp>
      <p:sp>
        <p:nvSpPr>
          <p:cNvPr id="7" name="Slide Number Placeholder 6"/>
          <p:cNvSpPr>
            <a:spLocks noGrp="1"/>
          </p:cNvSpPr>
          <p:nvPr>
            <p:ph type="sldNum" sz="quarter" idx="12"/>
          </p:nvPr>
        </p:nvSpPr>
        <p:spPr/>
        <p:txBody>
          <a:bodyPr/>
          <a:lstStyle/>
          <a:p>
            <a:fld id="{B2E4D194-E722-4A3E-96F5-4AFB121386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28037-1F34-448B-B471-BD5BF5F0545C}" type="datetime1">
              <a:rPr lang="en-US" smtClean="0"/>
              <a:pPr/>
              <a:t>4/7/2012</a:t>
            </a:fld>
            <a:endParaRPr lang="en-US"/>
          </a:p>
        </p:txBody>
      </p:sp>
      <p:sp>
        <p:nvSpPr>
          <p:cNvPr id="6" name="Footer Placeholder 5"/>
          <p:cNvSpPr>
            <a:spLocks noGrp="1"/>
          </p:cNvSpPr>
          <p:nvPr>
            <p:ph type="ftr" sz="quarter" idx="11"/>
          </p:nvPr>
        </p:nvSpPr>
        <p:spPr/>
        <p:txBody>
          <a:bodyPr/>
          <a:lstStyle/>
          <a:p>
            <a:r>
              <a:rPr lang="en-US" smtClean="0"/>
              <a:t>ME3801</a:t>
            </a:r>
            <a:endParaRPr lang="en-US"/>
          </a:p>
        </p:txBody>
      </p:sp>
      <p:sp>
        <p:nvSpPr>
          <p:cNvPr id="7" name="Slide Number Placeholder 6"/>
          <p:cNvSpPr>
            <a:spLocks noGrp="1"/>
          </p:cNvSpPr>
          <p:nvPr>
            <p:ph type="sldNum" sz="quarter" idx="12"/>
          </p:nvPr>
        </p:nvSpPr>
        <p:spPr/>
        <p:txBody>
          <a:bodyPr/>
          <a:lstStyle/>
          <a:p>
            <a:fld id="{32AEF375-E46C-42B9-BCA6-6DE11BB189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01DFC-0F5F-4C68-82AF-31A57589939D}" type="datetime1">
              <a:rPr lang="en-US" smtClean="0"/>
              <a:pPr/>
              <a:t>4/7/2012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ME3801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FEB9B-58BE-4A9C-84AC-3C37303187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4.xml"/><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5.xml"/><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29.bin"/><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30.bin"/><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1.bin"/><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notesSlide" Target="../notesSlides/notesSlide24.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2.bin"/><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0.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1.bin"/><Relationship Id="rId3" Type="http://schemas.openxmlformats.org/officeDocument/2006/relationships/notesSlide" Target="../notesSlides/notesSlide25.xml"/><Relationship Id="rId7" Type="http://schemas.openxmlformats.org/officeDocument/2006/relationships/oleObject" Target="../embeddings/oleObject35.bin"/><Relationship Id="rId12" Type="http://schemas.openxmlformats.org/officeDocument/2006/relationships/oleObject" Target="../embeddings/oleObject40.bin"/><Relationship Id="rId17" Type="http://schemas.openxmlformats.org/officeDocument/2006/relationships/oleObject" Target="../embeddings/oleObject45.bin"/><Relationship Id="rId2" Type="http://schemas.openxmlformats.org/officeDocument/2006/relationships/slideLayout" Target="../slideLayouts/slideLayout2.xml"/><Relationship Id="rId16" Type="http://schemas.openxmlformats.org/officeDocument/2006/relationships/oleObject" Target="../embeddings/oleObject44.bin"/><Relationship Id="rId1" Type="http://schemas.openxmlformats.org/officeDocument/2006/relationships/vmlDrawing" Target="../drawings/vmlDrawing18.vml"/><Relationship Id="rId6" Type="http://schemas.openxmlformats.org/officeDocument/2006/relationships/oleObject" Target="../embeddings/oleObject34.bin"/><Relationship Id="rId11" Type="http://schemas.openxmlformats.org/officeDocument/2006/relationships/oleObject" Target="../embeddings/oleObject39.bin"/><Relationship Id="rId5" Type="http://schemas.openxmlformats.org/officeDocument/2006/relationships/image" Target="../media/image63.png"/><Relationship Id="rId15" Type="http://schemas.openxmlformats.org/officeDocument/2006/relationships/oleObject" Target="../embeddings/oleObject43.bin"/><Relationship Id="rId10" Type="http://schemas.openxmlformats.org/officeDocument/2006/relationships/oleObject" Target="../embeddings/oleObject38.bin"/><Relationship Id="rId4" Type="http://schemas.openxmlformats.org/officeDocument/2006/relationships/image" Target="../media/image47.png"/><Relationship Id="rId9" Type="http://schemas.openxmlformats.org/officeDocument/2006/relationships/oleObject" Target="../embeddings/oleObject37.bin"/><Relationship Id="rId14" Type="http://schemas.openxmlformats.org/officeDocument/2006/relationships/oleObject" Target="../embeddings/oleObject4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png"/><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Grp="1" noChangeArrowheads="1"/>
          </p:cNvSpPr>
          <p:nvPr>
            <p:ph type="dt" sz="quarter" idx="4294967295"/>
          </p:nvPr>
        </p:nvSpPr>
        <p:spPr>
          <a:xfrm>
            <a:off x="304800" y="6248400"/>
            <a:ext cx="1905000" cy="457200"/>
          </a:xfrm>
          <a:prstGeom prst="rect">
            <a:avLst/>
          </a:prstGeom>
        </p:spPr>
        <p:txBody>
          <a:bodyPr vert="horz" lIns="91440" tIns="45720" rIns="91440" bIns="45720" rtlCol="0" anchor="ctr"/>
          <a:lstStyle/>
          <a:p>
            <a:fld id="{AAF71643-6DAD-48E1-A8DD-8B39C478B974}" type="datetime1">
              <a:rPr lang="en-US" sz="1200" smtClean="0">
                <a:solidFill>
                  <a:schemeClr val="tx1">
                    <a:tint val="75000"/>
                  </a:schemeClr>
                </a:solidFill>
              </a:rPr>
              <a:pPr/>
              <a:t>4/7/2012</a:t>
            </a:fld>
            <a:endParaRPr lang="en-US" sz="1200">
              <a:solidFill>
                <a:schemeClr val="tx1">
                  <a:tint val="75000"/>
                </a:schemeClr>
              </a:solidFill>
            </a:endParaRPr>
          </a:p>
        </p:txBody>
      </p:sp>
      <p:sp>
        <p:nvSpPr>
          <p:cNvPr id="5" name="Rectangle 8"/>
          <p:cNvSpPr>
            <a:spLocks noGrp="1" noChangeArrowheads="1"/>
          </p:cNvSpPr>
          <p:nvPr>
            <p:ph type="sldNum" sz="quarter" idx="4294967295"/>
          </p:nvPr>
        </p:nvSpPr>
        <p:spPr>
          <a:xfrm>
            <a:off x="8659368" y="6222492"/>
            <a:ext cx="457200" cy="457200"/>
          </a:xfrm>
          <a:prstGeom prst="rect">
            <a:avLst/>
          </a:prstGeom>
        </p:spPr>
        <p:txBody>
          <a:bodyPr vert="horz" lIns="91440" tIns="45720" rIns="91440" bIns="45720" rtlCol="0" anchor="ctr"/>
          <a:lstStyle/>
          <a:p>
            <a:fld id="{8938D152-88A4-4742-98D9-76D3078A14EE}" type="slidenum">
              <a:rPr lang="en-US" sz="1200">
                <a:solidFill>
                  <a:schemeClr val="tx1">
                    <a:tint val="75000"/>
                  </a:schemeClr>
                </a:solidFill>
              </a:rPr>
              <a:pPr/>
              <a:t>1</a:t>
            </a:fld>
            <a:endParaRPr lang="en-US" sz="1200" dirty="0">
              <a:solidFill>
                <a:schemeClr val="tx1">
                  <a:tint val="75000"/>
                </a:schemeClr>
              </a:solidFill>
            </a:endParaRPr>
          </a:p>
        </p:txBody>
      </p:sp>
      <p:sp>
        <p:nvSpPr>
          <p:cNvPr id="4102" name="Rectangle 6"/>
          <p:cNvSpPr>
            <a:spLocks noGrp="1" noChangeArrowheads="1"/>
          </p:cNvSpPr>
          <p:nvPr>
            <p:ph type="ctrTitle"/>
          </p:nvPr>
        </p:nvSpPr>
        <p:spPr>
          <a:xfrm>
            <a:off x="0" y="427038"/>
            <a:ext cx="9142413" cy="1524000"/>
          </a:xfrm>
        </p:spPr>
        <p:txBody>
          <a:bodyPr>
            <a:normAutofit/>
          </a:bodyPr>
          <a:lstStyle/>
          <a:p>
            <a:pPr algn="r"/>
            <a:r>
              <a:rPr lang="en-US" sz="2800" dirty="0" smtClean="0"/>
              <a:t>Topic # 3</a:t>
            </a:r>
            <a:r>
              <a:rPr lang="en-US" dirty="0"/>
              <a:t/>
            </a:r>
            <a:br>
              <a:rPr lang="en-US" dirty="0"/>
            </a:br>
            <a:r>
              <a:rPr lang="en-US" dirty="0" smtClean="0">
                <a:solidFill>
                  <a:srgbClr val="003399"/>
                </a:solidFill>
                <a:effectLst>
                  <a:outerShdw blurRad="38100" dist="38100" dir="2700000" algn="tl">
                    <a:srgbClr val="C0C0C0"/>
                  </a:outerShdw>
                </a:effectLst>
              </a:rPr>
              <a:t>Rigid Body Dynamics</a:t>
            </a:r>
            <a:endParaRPr lang="en-US" dirty="0">
              <a:solidFill>
                <a:srgbClr val="003399"/>
              </a:solidFill>
              <a:effectLst>
                <a:outerShdw blurRad="38100" dist="38100" dir="2700000" algn="tl">
                  <a:srgbClr val="C0C0C0"/>
                </a:outerShdw>
              </a:effectLst>
            </a:endParaRPr>
          </a:p>
        </p:txBody>
      </p:sp>
      <p:sp>
        <p:nvSpPr>
          <p:cNvPr id="6" name="Footer Placeholder 4"/>
          <p:cNvSpPr>
            <a:spLocks noGrp="1"/>
          </p:cNvSpPr>
          <p:nvPr>
            <p:ph type="ftr" sz="quarter" idx="11"/>
          </p:nvPr>
        </p:nvSpPr>
        <p:spPr>
          <a:xfrm>
            <a:off x="3135313" y="6332537"/>
            <a:ext cx="2895600" cy="365125"/>
          </a:xfrm>
        </p:spPr>
        <p:txBody>
          <a:bodyPr/>
          <a:lstStyle/>
          <a:p>
            <a:r>
              <a:rPr lang="en-US" smtClean="0"/>
              <a:t>ME3801</a:t>
            </a:r>
            <a:endParaRPr lang="en-US" dirty="0"/>
          </a:p>
        </p:txBody>
      </p:sp>
      <p:pic>
        <p:nvPicPr>
          <p:cNvPr id="247811" name="Picture 3"/>
          <p:cNvPicPr>
            <a:picLocks noChangeAspect="1" noChangeArrowheads="1"/>
          </p:cNvPicPr>
          <p:nvPr/>
        </p:nvPicPr>
        <p:blipFill>
          <a:blip r:embed="rId3" cstate="print"/>
          <a:srcRect/>
          <a:stretch>
            <a:fillRect/>
          </a:stretch>
        </p:blipFill>
        <p:spPr bwMode="auto">
          <a:xfrm>
            <a:off x="928249" y="1619477"/>
            <a:ext cx="3018343" cy="2664729"/>
          </a:xfrm>
          <a:prstGeom prst="rect">
            <a:avLst/>
          </a:prstGeom>
          <a:noFill/>
          <a:ln w="9525">
            <a:noFill/>
            <a:miter lim="800000"/>
            <a:headEnd/>
            <a:tailEnd/>
          </a:ln>
        </p:spPr>
      </p:pic>
      <p:pic>
        <p:nvPicPr>
          <p:cNvPr id="247812" name="Picture 4"/>
          <p:cNvPicPr>
            <a:picLocks noChangeAspect="1" noChangeArrowheads="1"/>
          </p:cNvPicPr>
          <p:nvPr/>
        </p:nvPicPr>
        <p:blipFill>
          <a:blip r:embed="rId4" cstate="print"/>
          <a:srcRect/>
          <a:stretch>
            <a:fillRect/>
          </a:stretch>
        </p:blipFill>
        <p:spPr bwMode="auto">
          <a:xfrm>
            <a:off x="5356471" y="3157901"/>
            <a:ext cx="2785813" cy="30562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5D9FE637-6FC1-4ED5-8B51-9B8EDE5EF4EA}"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10</a:t>
            </a:fld>
            <a:endParaRPr lang="en-US"/>
          </a:p>
        </p:txBody>
      </p:sp>
      <p:sp>
        <p:nvSpPr>
          <p:cNvPr id="48130" name="Rectangle 3074"/>
          <p:cNvSpPr>
            <a:spLocks noGrp="1" noChangeArrowheads="1"/>
          </p:cNvSpPr>
          <p:nvPr>
            <p:ph type="title"/>
          </p:nvPr>
        </p:nvSpPr>
        <p:spPr>
          <a:xfrm>
            <a:off x="0" y="52388"/>
            <a:ext cx="9140825" cy="914400"/>
          </a:xfrm>
        </p:spPr>
        <p:txBody>
          <a:bodyPr/>
          <a:lstStyle/>
          <a:p>
            <a:pPr algn="ctr"/>
            <a:r>
              <a:rPr lang="en-US" sz="3200" dirty="0" smtClean="0">
                <a:solidFill>
                  <a:srgbClr val="003399"/>
                </a:solidFill>
                <a:effectLst>
                  <a:outerShdw blurRad="38100" dist="38100" dir="2700000" algn="tl">
                    <a:srgbClr val="C0C0C0"/>
                  </a:outerShdw>
                </a:effectLst>
              </a:rPr>
              <a:t>Angular Momentum in a Moving Frame</a:t>
            </a:r>
            <a:endParaRPr lang="en-US" sz="3200" dirty="0">
              <a:solidFill>
                <a:srgbClr val="003399"/>
              </a:solidFill>
              <a:effectLst>
                <a:outerShdw blurRad="38100" dist="38100" dir="2700000" algn="tl">
                  <a:srgbClr val="C0C0C0"/>
                </a:outerShdw>
              </a:effectLst>
            </a:endParaRPr>
          </a:p>
        </p:txBody>
      </p:sp>
      <p:sp>
        <p:nvSpPr>
          <p:cNvPr id="47" name="Rectangle 46"/>
          <p:cNvSpPr/>
          <p:nvPr/>
        </p:nvSpPr>
        <p:spPr>
          <a:xfrm>
            <a:off x="214313" y="806538"/>
            <a:ext cx="8929687" cy="369332"/>
          </a:xfrm>
          <a:prstGeom prst="rect">
            <a:avLst/>
          </a:prstGeom>
        </p:spPr>
        <p:txBody>
          <a:bodyPr wrap="square">
            <a:spAutoFit/>
          </a:bodyPr>
          <a:lstStyle/>
          <a:p>
            <a:r>
              <a:rPr lang="en-US" sz="1800" u="sng" dirty="0" smtClean="0">
                <a:solidFill>
                  <a:schemeClr val="tx2"/>
                </a:solidFill>
                <a:effectLst>
                  <a:outerShdw blurRad="38100" dist="38100" dir="2700000" algn="tl">
                    <a:srgbClr val="000000">
                      <a:alpha val="43137"/>
                    </a:srgbClr>
                  </a:outerShdw>
                </a:effectLst>
                <a:latin typeface="+mn-lt"/>
              </a:rPr>
              <a:t>Third term </a:t>
            </a:r>
            <a:r>
              <a:rPr lang="en-US" sz="1800" dirty="0" smtClean="0">
                <a:solidFill>
                  <a:schemeClr val="tx2"/>
                </a:solidFill>
                <a:effectLst>
                  <a:outerShdw blurRad="38100" dist="38100" dir="2700000" algn="tl">
                    <a:srgbClr val="000000">
                      <a:alpha val="43137"/>
                    </a:srgbClr>
                  </a:outerShdw>
                </a:effectLst>
                <a:latin typeface="+mn-lt"/>
              </a:rPr>
              <a:t>expands using the same triple vector product</a:t>
            </a:r>
            <a:r>
              <a:rPr lang="en-US" sz="1800" baseline="30000" dirty="0" smtClean="0">
                <a:solidFill>
                  <a:schemeClr val="tx2"/>
                </a:solidFill>
                <a:effectLst>
                  <a:outerShdw blurRad="38100" dist="38100" dir="2700000" algn="tl">
                    <a:srgbClr val="000000">
                      <a:alpha val="43137"/>
                    </a:srgbClr>
                  </a:outerShdw>
                </a:effectLst>
                <a:latin typeface="+mn-lt"/>
              </a:rPr>
              <a:t>*</a:t>
            </a:r>
            <a:r>
              <a:rPr lang="en-US" sz="1800" dirty="0" smtClean="0">
                <a:solidFill>
                  <a:schemeClr val="tx2"/>
                </a:solidFill>
                <a:effectLst>
                  <a:outerShdw blurRad="38100" dist="38100" dir="2700000" algn="tl">
                    <a:srgbClr val="000000">
                      <a:alpha val="43137"/>
                    </a:srgbClr>
                  </a:outerShdw>
                </a:effectLst>
                <a:latin typeface="+mn-lt"/>
              </a:rPr>
              <a:t> rule </a:t>
            </a:r>
            <a:r>
              <a:rPr lang="en-US" sz="1800" dirty="0" smtClean="0">
                <a:solidFill>
                  <a:schemeClr val="tx2"/>
                </a:solidFill>
                <a:effectLst>
                  <a:outerShdw blurRad="38100" dist="38100" dir="2700000" algn="tl">
                    <a:srgbClr val="000000">
                      <a:alpha val="43137"/>
                    </a:srgbClr>
                  </a:outerShdw>
                </a:effectLst>
              </a:rPr>
              <a:t>and the definition of inertia </a:t>
            </a:r>
            <a:r>
              <a:rPr lang="en-US" sz="1800" dirty="0" smtClean="0">
                <a:solidFill>
                  <a:schemeClr val="tx2"/>
                </a:solidFill>
                <a:effectLst>
                  <a:outerShdw blurRad="38100" dist="38100" dir="2700000" algn="tl">
                    <a:srgbClr val="000000">
                      <a:alpha val="43137"/>
                    </a:srgbClr>
                  </a:outerShdw>
                </a:effectLst>
                <a:latin typeface="+mn-lt"/>
              </a:rPr>
              <a:t>as:</a:t>
            </a:r>
            <a:endParaRPr lang="en-US" sz="1800" dirty="0">
              <a:latin typeface="+mn-lt"/>
            </a:endParaRPr>
          </a:p>
        </p:txBody>
      </p:sp>
      <p:sp>
        <p:nvSpPr>
          <p:cNvPr id="13" name="Rounded Rectangle 12"/>
          <p:cNvSpPr/>
          <p:nvPr/>
        </p:nvSpPr>
        <p:spPr>
          <a:xfrm>
            <a:off x="4779264" y="1342802"/>
            <a:ext cx="1633728" cy="339693"/>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5396" name="Object 4"/>
          <p:cNvGraphicFramePr>
            <a:graphicFrameLocks noChangeAspect="1"/>
          </p:cNvGraphicFramePr>
          <p:nvPr/>
        </p:nvGraphicFramePr>
        <p:xfrm>
          <a:off x="620712" y="1155700"/>
          <a:ext cx="6199188" cy="3552825"/>
        </p:xfrm>
        <a:graphic>
          <a:graphicData uri="http://schemas.openxmlformats.org/presentationml/2006/ole">
            <p:oleObj spid="_x0000_s315396" name="Equation" r:id="rId4" imgW="3632040" imgH="2082600" progId="Equation.DSMT4">
              <p:embed/>
            </p:oleObj>
          </a:graphicData>
        </a:graphic>
      </p:graphicFrame>
      <p:sp>
        <p:nvSpPr>
          <p:cNvPr id="14" name="Rounded Rectangle 13"/>
          <p:cNvSpPr/>
          <p:nvPr/>
        </p:nvSpPr>
        <p:spPr>
          <a:xfrm>
            <a:off x="4791456" y="2090753"/>
            <a:ext cx="1633728" cy="339693"/>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815840" y="2853769"/>
            <a:ext cx="1633728" cy="339693"/>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019261" y="6438011"/>
            <a:ext cx="2524539" cy="246221"/>
          </a:xfrm>
          <a:prstGeom prst="rect">
            <a:avLst/>
          </a:prstGeom>
          <a:noFill/>
        </p:spPr>
        <p:txBody>
          <a:bodyPr wrap="square" rtlCol="0">
            <a:spAutoFit/>
          </a:bodyPr>
          <a:lstStyle/>
          <a:p>
            <a:r>
              <a:rPr lang="en-US" sz="1000" dirty="0" smtClean="0">
                <a:solidFill>
                  <a:srgbClr val="000099"/>
                </a:solidFill>
                <a:effectLst>
                  <a:outerShdw blurRad="38100" dist="38100" dir="2700000" algn="tl">
                    <a:srgbClr val="000000">
                      <a:alpha val="43137"/>
                    </a:srgbClr>
                  </a:outerShdw>
                </a:effectLst>
              </a:rPr>
              <a:t>* See </a:t>
            </a:r>
            <a:r>
              <a:rPr lang="en-US" sz="1000" dirty="0" err="1" smtClean="0">
                <a:solidFill>
                  <a:srgbClr val="000099"/>
                </a:solidFill>
                <a:effectLst>
                  <a:outerShdw blurRad="38100" dist="38100" dir="2700000" algn="tl">
                    <a:srgbClr val="000000">
                      <a:alpha val="43137"/>
                    </a:srgbClr>
                  </a:outerShdw>
                </a:effectLst>
              </a:rPr>
              <a:t>calc.m</a:t>
            </a:r>
            <a:r>
              <a:rPr lang="en-US" sz="1000" dirty="0" smtClean="0">
                <a:solidFill>
                  <a:srgbClr val="000099"/>
                </a:solidFill>
                <a:effectLst>
                  <a:outerShdw blurRad="38100" dist="38100" dir="2700000" algn="tl">
                    <a:srgbClr val="000000">
                      <a:alpha val="43137"/>
                    </a:srgbClr>
                  </a:outerShdw>
                </a:effectLst>
              </a:rPr>
              <a:t> script on the shared drive</a:t>
            </a:r>
            <a:endParaRPr lang="en-US" sz="1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9433884C-A50B-40B7-A94D-470DDFAB2BBC}"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11</a:t>
            </a:fld>
            <a:endParaRPr lang="en-US"/>
          </a:p>
        </p:txBody>
      </p:sp>
      <p:sp>
        <p:nvSpPr>
          <p:cNvPr id="48130" name="Rectangle 3074"/>
          <p:cNvSpPr>
            <a:spLocks noGrp="1" noChangeArrowheads="1"/>
          </p:cNvSpPr>
          <p:nvPr>
            <p:ph type="title"/>
          </p:nvPr>
        </p:nvSpPr>
        <p:spPr>
          <a:xfrm>
            <a:off x="0" y="52388"/>
            <a:ext cx="9140825" cy="914400"/>
          </a:xfrm>
        </p:spPr>
        <p:txBody>
          <a:bodyPr/>
          <a:lstStyle/>
          <a:p>
            <a:pPr algn="ctr"/>
            <a:r>
              <a:rPr lang="en-US" sz="3200" dirty="0" smtClean="0">
                <a:solidFill>
                  <a:srgbClr val="003399"/>
                </a:solidFill>
                <a:effectLst>
                  <a:outerShdw blurRad="38100" dist="38100" dir="2700000" algn="tl">
                    <a:srgbClr val="C0C0C0"/>
                  </a:outerShdw>
                </a:effectLst>
              </a:rPr>
              <a:t>Angular Momentum in a Moving Frame</a:t>
            </a:r>
            <a:endParaRPr lang="en-US" sz="3200" dirty="0">
              <a:solidFill>
                <a:srgbClr val="003399"/>
              </a:solidFill>
              <a:effectLst>
                <a:outerShdw blurRad="38100" dist="38100" dir="2700000" algn="tl">
                  <a:srgbClr val="C0C0C0"/>
                </a:outerShdw>
              </a:effectLst>
            </a:endParaRPr>
          </a:p>
        </p:txBody>
      </p:sp>
      <p:sp>
        <p:nvSpPr>
          <p:cNvPr id="47" name="Rectangle 46"/>
          <p:cNvSpPr/>
          <p:nvPr/>
        </p:nvSpPr>
        <p:spPr>
          <a:xfrm>
            <a:off x="214313" y="806538"/>
            <a:ext cx="8710231" cy="369332"/>
          </a:xfrm>
          <a:prstGeom prst="rect">
            <a:avLst/>
          </a:prstGeom>
        </p:spPr>
        <p:txBody>
          <a:bodyPr wrap="square">
            <a:spAutoFit/>
          </a:bodyPr>
          <a:lstStyle/>
          <a:p>
            <a:r>
              <a:rPr lang="en-US" sz="1800" u="sng" dirty="0" smtClean="0">
                <a:solidFill>
                  <a:schemeClr val="tx2"/>
                </a:solidFill>
                <a:effectLst>
                  <a:outerShdw blurRad="38100" dist="38100" dir="2700000" algn="tl">
                    <a:srgbClr val="000000">
                      <a:alpha val="43137"/>
                    </a:srgbClr>
                  </a:outerShdw>
                </a:effectLst>
                <a:latin typeface="+mn-lt"/>
              </a:rPr>
              <a:t>Finally, using SNAME notation </a:t>
            </a:r>
            <a:r>
              <a:rPr lang="en-US" sz="1800" b="1" u="sng" dirty="0" smtClean="0">
                <a:solidFill>
                  <a:schemeClr val="tx2"/>
                </a:solidFill>
                <a:effectLst>
                  <a:outerShdw blurRad="38100" dist="38100" dir="2700000" algn="tl">
                    <a:srgbClr val="000000">
                      <a:alpha val="43137"/>
                    </a:srgbClr>
                  </a:outerShdw>
                </a:effectLst>
                <a:latin typeface="+mn-lt"/>
              </a:rPr>
              <a:t>M</a:t>
            </a:r>
            <a:r>
              <a:rPr lang="en-US" sz="1800" u="sng" dirty="0" smtClean="0">
                <a:solidFill>
                  <a:schemeClr val="tx2"/>
                </a:solidFill>
                <a:effectLst>
                  <a:outerShdw blurRad="38100" dist="38100" dir="2700000" algn="tl">
                    <a:srgbClr val="000000">
                      <a:alpha val="43137"/>
                    </a:srgbClr>
                  </a:outerShdw>
                </a:effectLst>
                <a:latin typeface="+mn-lt"/>
              </a:rPr>
              <a:t>={</a:t>
            </a:r>
            <a:r>
              <a:rPr lang="en-US" sz="1800" i="1" u="sng" dirty="0" smtClean="0">
                <a:solidFill>
                  <a:schemeClr val="tx2"/>
                </a:solidFill>
                <a:effectLst>
                  <a:outerShdw blurRad="38100" dist="38100" dir="2700000" algn="tl">
                    <a:srgbClr val="000000">
                      <a:alpha val="43137"/>
                    </a:srgbClr>
                  </a:outerShdw>
                </a:effectLst>
                <a:latin typeface="+mn-lt"/>
              </a:rPr>
              <a:t>K,M,N</a:t>
            </a:r>
            <a:r>
              <a:rPr lang="en-US" sz="1800" u="sng" dirty="0" smtClean="0">
                <a:solidFill>
                  <a:schemeClr val="tx2"/>
                </a:solidFill>
                <a:effectLst>
                  <a:outerShdw blurRad="38100" dist="38100" dir="2700000" algn="tl">
                    <a:srgbClr val="000000">
                      <a:alpha val="43137"/>
                    </a:srgbClr>
                  </a:outerShdw>
                </a:effectLst>
                <a:latin typeface="+mn-lt"/>
              </a:rPr>
              <a:t>}:</a:t>
            </a:r>
            <a:endParaRPr lang="en-US" sz="1800" dirty="0">
              <a:latin typeface="+mn-lt"/>
            </a:endParaRPr>
          </a:p>
        </p:txBody>
      </p:sp>
      <p:graphicFrame>
        <p:nvGraphicFramePr>
          <p:cNvPr id="316419" name="Object 3"/>
          <p:cNvGraphicFramePr>
            <a:graphicFrameLocks noChangeAspect="1"/>
          </p:cNvGraphicFramePr>
          <p:nvPr/>
        </p:nvGraphicFramePr>
        <p:xfrm>
          <a:off x="1088962" y="1322388"/>
          <a:ext cx="7094537" cy="5060950"/>
        </p:xfrm>
        <a:graphic>
          <a:graphicData uri="http://schemas.openxmlformats.org/presentationml/2006/ole">
            <p:oleObj spid="_x0000_s316419" name="Equation" r:id="rId4" imgW="3403440" imgH="2425680" progId="Equation.DSMT4">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19FD548E-62A5-44C7-8D17-5B608B7CB6FE}"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12</a:t>
            </a:fld>
            <a:endParaRPr lang="en-US"/>
          </a:p>
        </p:txBody>
      </p:sp>
      <p:sp>
        <p:nvSpPr>
          <p:cNvPr id="48130" name="Rectangle 3074"/>
          <p:cNvSpPr>
            <a:spLocks noGrp="1" noChangeArrowheads="1"/>
          </p:cNvSpPr>
          <p:nvPr>
            <p:ph type="title"/>
          </p:nvPr>
        </p:nvSpPr>
        <p:spPr>
          <a:xfrm>
            <a:off x="0" y="52388"/>
            <a:ext cx="9140825" cy="914400"/>
          </a:xfrm>
        </p:spPr>
        <p:txBody>
          <a:bodyPr/>
          <a:lstStyle/>
          <a:p>
            <a:pPr algn="ctr"/>
            <a:r>
              <a:rPr lang="en-US" sz="3200" dirty="0" smtClean="0">
                <a:solidFill>
                  <a:srgbClr val="003399"/>
                </a:solidFill>
                <a:effectLst>
                  <a:outerShdw blurRad="38100" dist="38100" dir="2700000" algn="tl">
                    <a:srgbClr val="C0C0C0"/>
                  </a:outerShdw>
                </a:effectLst>
              </a:rPr>
              <a:t>Angular Momentum in a Moving Frame</a:t>
            </a:r>
            <a:endParaRPr lang="en-US" sz="3200" dirty="0">
              <a:solidFill>
                <a:srgbClr val="003399"/>
              </a:solidFill>
              <a:effectLst>
                <a:outerShdw blurRad="38100" dist="38100" dir="2700000" algn="tl">
                  <a:srgbClr val="C0C0C0"/>
                </a:outerShdw>
              </a:effectLst>
            </a:endParaRPr>
          </a:p>
        </p:txBody>
      </p:sp>
      <p:sp>
        <p:nvSpPr>
          <p:cNvPr id="47" name="Rectangle 46"/>
          <p:cNvSpPr/>
          <p:nvPr/>
        </p:nvSpPr>
        <p:spPr>
          <a:xfrm>
            <a:off x="214313" y="806538"/>
            <a:ext cx="8710231" cy="646331"/>
          </a:xfrm>
          <a:prstGeom prst="rect">
            <a:avLst/>
          </a:prstGeom>
        </p:spPr>
        <p:txBody>
          <a:bodyPr wrap="square">
            <a:spAutoFit/>
          </a:bodyPr>
          <a:lstStyle/>
          <a:p>
            <a:r>
              <a:rPr lang="en-US" sz="1800" u="sng" dirty="0" smtClean="0">
                <a:solidFill>
                  <a:schemeClr val="tx2"/>
                </a:solidFill>
                <a:effectLst>
                  <a:outerShdw blurRad="38100" dist="38100" dir="2700000" algn="tl">
                    <a:srgbClr val="000000">
                      <a:alpha val="43137"/>
                    </a:srgbClr>
                  </a:outerShdw>
                </a:effectLst>
                <a:latin typeface="+mn-lt"/>
              </a:rPr>
              <a:t>This equation can be significantly simplified </a:t>
            </a:r>
            <a:r>
              <a:rPr lang="en-US" sz="1800" dirty="0" smtClean="0">
                <a:solidFill>
                  <a:schemeClr val="tx2"/>
                </a:solidFill>
                <a:effectLst>
                  <a:outerShdw blurRad="38100" dist="38100" dir="2700000" algn="tl">
                    <a:srgbClr val="000000">
                      <a:alpha val="43137"/>
                    </a:srgbClr>
                  </a:outerShdw>
                </a:effectLst>
                <a:latin typeface="+mn-lt"/>
              </a:rPr>
              <a:t>if the body coordinate frame is placed at the CG and the coordinate axis coincide with the principal inertia axis of the body. </a:t>
            </a:r>
            <a:endParaRPr lang="en-US" sz="1800" dirty="0">
              <a:latin typeface="+mn-lt"/>
            </a:endParaRPr>
          </a:p>
        </p:txBody>
      </p:sp>
      <p:graphicFrame>
        <p:nvGraphicFramePr>
          <p:cNvPr id="316419" name="Object 3"/>
          <p:cNvGraphicFramePr>
            <a:graphicFrameLocks noChangeAspect="1"/>
          </p:cNvGraphicFramePr>
          <p:nvPr/>
        </p:nvGraphicFramePr>
        <p:xfrm>
          <a:off x="1441658" y="1533939"/>
          <a:ext cx="6434137" cy="3417888"/>
        </p:xfrm>
        <a:graphic>
          <a:graphicData uri="http://schemas.openxmlformats.org/presentationml/2006/ole">
            <p:oleObj spid="_x0000_s317442" name="Equation" r:id="rId4" imgW="3085920" imgH="1638000" progId="Equation.DSMT4">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D3DE6F6F-1DE5-4643-9F69-3980F16A14CD}"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13</a:t>
            </a:fld>
            <a:endParaRPr lang="en-US"/>
          </a:p>
        </p:txBody>
      </p:sp>
      <p:sp>
        <p:nvSpPr>
          <p:cNvPr id="48130" name="Rectangle 3074"/>
          <p:cNvSpPr>
            <a:spLocks noGrp="1" noChangeArrowheads="1"/>
          </p:cNvSpPr>
          <p:nvPr>
            <p:ph type="title"/>
          </p:nvPr>
        </p:nvSpPr>
        <p:spPr>
          <a:xfrm>
            <a:off x="0" y="52388"/>
            <a:ext cx="9140825" cy="914400"/>
          </a:xfrm>
        </p:spPr>
        <p:txBody>
          <a:bodyPr/>
          <a:lstStyle/>
          <a:p>
            <a:pPr algn="ctr"/>
            <a:r>
              <a:rPr lang="en-US" sz="3200" dirty="0" smtClean="0">
                <a:solidFill>
                  <a:srgbClr val="003399"/>
                </a:solidFill>
                <a:effectLst>
                  <a:outerShdw blurRad="38100" dist="38100" dir="2700000" algn="tl">
                    <a:srgbClr val="C0C0C0"/>
                  </a:outerShdw>
                </a:effectLst>
              </a:rPr>
              <a:t>Complete System on 6DOF EOM of a Rigid Body</a:t>
            </a:r>
            <a:endParaRPr lang="en-US" sz="3200" dirty="0">
              <a:solidFill>
                <a:srgbClr val="003399"/>
              </a:solidFill>
              <a:effectLst>
                <a:outerShdw blurRad="38100" dist="38100" dir="2700000" algn="tl">
                  <a:srgbClr val="C0C0C0"/>
                </a:outerShdw>
              </a:effectLst>
            </a:endParaRPr>
          </a:p>
        </p:txBody>
      </p:sp>
      <p:sp>
        <p:nvSpPr>
          <p:cNvPr id="47" name="Rectangle 46"/>
          <p:cNvSpPr/>
          <p:nvPr/>
        </p:nvSpPr>
        <p:spPr>
          <a:xfrm>
            <a:off x="214313" y="806538"/>
            <a:ext cx="8929687" cy="646331"/>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Except for the external forces F and M the  complete system of 6DOF EOM  in body coordinates can be represented as:</a:t>
            </a:r>
            <a:endParaRPr lang="en-US" sz="1800" dirty="0">
              <a:latin typeface="+mn-lt"/>
            </a:endParaRPr>
          </a:p>
        </p:txBody>
      </p:sp>
      <p:graphicFrame>
        <p:nvGraphicFramePr>
          <p:cNvPr id="318467" name="Object 3"/>
          <p:cNvGraphicFramePr>
            <a:graphicFrameLocks noChangeAspect="1"/>
          </p:cNvGraphicFramePr>
          <p:nvPr/>
        </p:nvGraphicFramePr>
        <p:xfrm>
          <a:off x="214313" y="1518966"/>
          <a:ext cx="5430583" cy="1790106"/>
        </p:xfrm>
        <a:graphic>
          <a:graphicData uri="http://schemas.openxmlformats.org/presentationml/2006/ole">
            <p:oleObj spid="_x0000_s318467" name="Equation" r:id="rId4" imgW="4089240" imgH="1346040" progId="Equation.DSMT4">
              <p:embed/>
            </p:oleObj>
          </a:graphicData>
        </a:graphic>
      </p:graphicFrame>
      <p:graphicFrame>
        <p:nvGraphicFramePr>
          <p:cNvPr id="318468" name="Object 4"/>
          <p:cNvGraphicFramePr>
            <a:graphicFrameLocks noChangeAspect="1"/>
          </p:cNvGraphicFramePr>
          <p:nvPr/>
        </p:nvGraphicFramePr>
        <p:xfrm>
          <a:off x="214313" y="3504756"/>
          <a:ext cx="8731578" cy="1189164"/>
        </p:xfrm>
        <a:graphic>
          <a:graphicData uri="http://schemas.openxmlformats.org/presentationml/2006/ole">
            <p:oleObj spid="_x0000_s318468" name="Equation" r:id="rId5" imgW="6349680" imgH="863280" progId="Equation.DSMT4">
              <p:embed/>
            </p:oleObj>
          </a:graphicData>
        </a:graphic>
      </p:graphicFrame>
      <p:sp>
        <p:nvSpPr>
          <p:cNvPr id="10" name="Rectangle 9"/>
          <p:cNvSpPr/>
          <p:nvPr/>
        </p:nvSpPr>
        <p:spPr>
          <a:xfrm>
            <a:off x="214313" y="4732362"/>
            <a:ext cx="8929687" cy="369332"/>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In addition there are two kinematic equations:</a:t>
            </a:r>
            <a:endParaRPr lang="en-US" sz="1800" dirty="0">
              <a:latin typeface="+mn-lt"/>
            </a:endParaRPr>
          </a:p>
        </p:txBody>
      </p:sp>
      <p:graphicFrame>
        <p:nvGraphicFramePr>
          <p:cNvPr id="318470" name="Object 6"/>
          <p:cNvGraphicFramePr>
            <a:graphicFrameLocks noChangeAspect="1"/>
          </p:cNvGraphicFramePr>
          <p:nvPr/>
        </p:nvGraphicFramePr>
        <p:xfrm>
          <a:off x="238125" y="5007356"/>
          <a:ext cx="8594407" cy="1478788"/>
        </p:xfrm>
        <a:graphic>
          <a:graphicData uri="http://schemas.openxmlformats.org/presentationml/2006/ole">
            <p:oleObj spid="_x0000_s318470" name="Equation" r:id="rId6" imgW="6210000" imgH="1066680" progId="Equation.DSMT4">
              <p:embed/>
            </p:oleObj>
          </a:graphicData>
        </a:graphic>
      </p:graphicFrame>
      <p:sp>
        <p:nvSpPr>
          <p:cNvPr id="13" name="Rounded Rectangle 12"/>
          <p:cNvSpPr/>
          <p:nvPr/>
        </p:nvSpPr>
        <p:spPr>
          <a:xfrm>
            <a:off x="214312" y="1451689"/>
            <a:ext cx="5528119" cy="1888919"/>
          </a:xfrm>
          <a:prstGeom prst="roundRect">
            <a:avLst>
              <a:gd name="adj" fmla="val 6340"/>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14313" y="3486912"/>
            <a:ext cx="8758999" cy="1170432"/>
          </a:xfrm>
          <a:prstGeom prst="roundRect">
            <a:avLst>
              <a:gd name="adj" fmla="val 6340"/>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14313" y="5205984"/>
            <a:ext cx="4991671" cy="1024128"/>
          </a:xfrm>
          <a:prstGeom prst="roundRect">
            <a:avLst>
              <a:gd name="adj" fmla="val 6340"/>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401056" y="5010912"/>
            <a:ext cx="3438144" cy="1450848"/>
          </a:xfrm>
          <a:prstGeom prst="roundRect">
            <a:avLst>
              <a:gd name="adj" fmla="val 6340"/>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58492A60-64FB-43D7-A7E3-29271D298E28}"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14</a:t>
            </a:fld>
            <a:endParaRPr lang="en-US"/>
          </a:p>
        </p:txBody>
      </p:sp>
      <p:sp>
        <p:nvSpPr>
          <p:cNvPr id="48130" name="Rectangle 3074"/>
          <p:cNvSpPr>
            <a:spLocks noGrp="1" noChangeArrowheads="1"/>
          </p:cNvSpPr>
          <p:nvPr>
            <p:ph type="title"/>
          </p:nvPr>
        </p:nvSpPr>
        <p:spPr>
          <a:xfrm>
            <a:off x="0" y="52388"/>
            <a:ext cx="9140825" cy="914400"/>
          </a:xfrm>
        </p:spPr>
        <p:txBody>
          <a:bodyPr>
            <a:normAutofit fontScale="90000"/>
          </a:bodyPr>
          <a:lstStyle/>
          <a:p>
            <a:pPr algn="ctr"/>
            <a:r>
              <a:rPr lang="en-US" sz="3200" dirty="0" smtClean="0">
                <a:solidFill>
                  <a:srgbClr val="003399"/>
                </a:solidFill>
                <a:effectLst>
                  <a:outerShdw blurRad="38100" dist="38100" dir="2700000" algn="tl">
                    <a:srgbClr val="C0C0C0"/>
                  </a:outerShdw>
                </a:effectLst>
              </a:rPr>
              <a:t>Symbolic Manipulations in Support of Lin/</a:t>
            </a:r>
            <a:r>
              <a:rPr lang="en-US" sz="3200" dirty="0" err="1" smtClean="0">
                <a:solidFill>
                  <a:srgbClr val="003399"/>
                </a:solidFill>
                <a:effectLst>
                  <a:outerShdw blurRad="38100" dist="38100" dir="2700000" algn="tl">
                    <a:srgbClr val="C0C0C0"/>
                  </a:outerShdw>
                </a:effectLst>
              </a:rPr>
              <a:t>Ang</a:t>
            </a:r>
            <a:r>
              <a:rPr lang="en-US" sz="3200" dirty="0" smtClean="0">
                <a:solidFill>
                  <a:srgbClr val="003399"/>
                </a:solidFill>
                <a:effectLst>
                  <a:outerShdw blurRad="38100" dist="38100" dir="2700000" algn="tl">
                    <a:srgbClr val="C0C0C0"/>
                  </a:outerShdw>
                </a:effectLst>
              </a:rPr>
              <a:t> Momentum</a:t>
            </a:r>
            <a:endParaRPr lang="en-US" sz="3200" dirty="0">
              <a:solidFill>
                <a:srgbClr val="003399"/>
              </a:solidFill>
              <a:effectLst>
                <a:outerShdw blurRad="38100" dist="38100" dir="2700000" algn="tl">
                  <a:srgbClr val="C0C0C0"/>
                </a:outerShdw>
              </a:effectLst>
            </a:endParaRPr>
          </a:p>
        </p:txBody>
      </p:sp>
      <p:pic>
        <p:nvPicPr>
          <p:cNvPr id="319494" name="Picture 6"/>
          <p:cNvPicPr>
            <a:picLocks noChangeAspect="1" noChangeArrowheads="1"/>
          </p:cNvPicPr>
          <p:nvPr/>
        </p:nvPicPr>
        <p:blipFill>
          <a:blip r:embed="rId3" cstate="print"/>
          <a:srcRect/>
          <a:stretch>
            <a:fillRect/>
          </a:stretch>
        </p:blipFill>
        <p:spPr bwMode="auto">
          <a:xfrm>
            <a:off x="808100" y="711518"/>
            <a:ext cx="7039128" cy="5725858"/>
          </a:xfrm>
          <a:prstGeom prst="rect">
            <a:avLst/>
          </a:prstGeom>
          <a:noFill/>
          <a:ln w="9525">
            <a:noFill/>
            <a:miter lim="800000"/>
            <a:headEnd/>
            <a:tailEnd/>
          </a:ln>
        </p:spPr>
      </p:pic>
      <p:sp>
        <p:nvSpPr>
          <p:cNvPr id="17" name="TextBox 16"/>
          <p:cNvSpPr txBox="1"/>
          <p:nvPr/>
        </p:nvSpPr>
        <p:spPr>
          <a:xfrm>
            <a:off x="5181600" y="5425440"/>
            <a:ext cx="2938272" cy="646331"/>
          </a:xfrm>
          <a:prstGeom prst="rect">
            <a:avLst/>
          </a:prstGeom>
          <a:noFill/>
          <a:ln>
            <a:solidFill>
              <a:schemeClr val="tx2"/>
            </a:solidFill>
          </a:ln>
          <a:effectLst>
            <a:outerShdw blurRad="50800" dist="38100" dir="2700000" algn="tl" rotWithShape="0">
              <a:prstClr val="black">
                <a:alpha val="40000"/>
              </a:prstClr>
            </a:outerShdw>
          </a:effectLst>
        </p:spPr>
        <p:txBody>
          <a:bodyPr wrap="square" rtlCol="0">
            <a:spAutoFit/>
          </a:bodyPr>
          <a:lstStyle/>
          <a:p>
            <a:pPr algn="ctr"/>
            <a:r>
              <a:rPr lang="en-US" sz="1800" dirty="0" smtClean="0">
                <a:solidFill>
                  <a:srgbClr val="000099"/>
                </a:solidFill>
                <a:effectLst>
                  <a:outerShdw blurRad="38100" dist="38100" dir="2700000" algn="tl">
                    <a:srgbClr val="000000">
                      <a:alpha val="43137"/>
                    </a:srgbClr>
                  </a:outerShdw>
                </a:effectLst>
              </a:rPr>
              <a:t>See </a:t>
            </a:r>
            <a:r>
              <a:rPr lang="en-US" sz="1800" dirty="0" err="1" smtClean="0">
                <a:solidFill>
                  <a:srgbClr val="000099"/>
                </a:solidFill>
                <a:effectLst>
                  <a:outerShdw blurRad="38100" dist="38100" dir="2700000" algn="tl">
                    <a:srgbClr val="000000">
                      <a:alpha val="43137"/>
                    </a:srgbClr>
                  </a:outerShdw>
                </a:effectLst>
              </a:rPr>
              <a:t>calc.m</a:t>
            </a:r>
            <a:r>
              <a:rPr lang="en-US" sz="1800" dirty="0" smtClean="0">
                <a:solidFill>
                  <a:srgbClr val="000099"/>
                </a:solidFill>
                <a:effectLst>
                  <a:outerShdw blurRad="38100" dist="38100" dir="2700000" algn="tl">
                    <a:srgbClr val="000000">
                      <a:alpha val="43137"/>
                    </a:srgbClr>
                  </a:outerShdw>
                </a:effectLst>
              </a:rPr>
              <a:t> script on the shared drive</a:t>
            </a:r>
            <a:endParaRPr lang="en-US" sz="1800" dirty="0">
              <a:solidFill>
                <a:srgbClr val="000099"/>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58492A60-64FB-43D7-A7E3-29271D298E28}"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15</a:t>
            </a:fld>
            <a:endParaRPr lang="en-US"/>
          </a:p>
        </p:txBody>
      </p:sp>
      <p:sp>
        <p:nvSpPr>
          <p:cNvPr id="48130" name="Rectangle 3074"/>
          <p:cNvSpPr>
            <a:spLocks noGrp="1" noChangeArrowheads="1"/>
          </p:cNvSpPr>
          <p:nvPr>
            <p:ph type="title"/>
          </p:nvPr>
        </p:nvSpPr>
        <p:spPr>
          <a:xfrm>
            <a:off x="0" y="52388"/>
            <a:ext cx="9140825" cy="914400"/>
          </a:xfrm>
        </p:spPr>
        <p:txBody>
          <a:bodyPr>
            <a:normAutofit/>
          </a:bodyPr>
          <a:lstStyle/>
          <a:p>
            <a:r>
              <a:rPr lang="en-US" sz="3200" dirty="0" smtClean="0">
                <a:solidFill>
                  <a:srgbClr val="003399"/>
                </a:solidFill>
                <a:effectLst>
                  <a:outerShdw blurRad="38100" dist="38100" dir="2700000" algn="tl">
                    <a:srgbClr val="C0C0C0"/>
                  </a:outerShdw>
                </a:effectLst>
              </a:rPr>
              <a:t>Example of Static Stability</a:t>
            </a:r>
            <a:endParaRPr lang="en-US" sz="3200" dirty="0">
              <a:solidFill>
                <a:srgbClr val="003399"/>
              </a:solidFill>
              <a:effectLst>
                <a:outerShdw blurRad="38100" dist="38100" dir="2700000" algn="tl">
                  <a:srgbClr val="C0C0C0"/>
                </a:outerShdw>
              </a:effectLst>
            </a:endParaRPr>
          </a:p>
        </p:txBody>
      </p:sp>
      <p:sp>
        <p:nvSpPr>
          <p:cNvPr id="17" name="TextBox 16"/>
          <p:cNvSpPr txBox="1"/>
          <p:nvPr/>
        </p:nvSpPr>
        <p:spPr>
          <a:xfrm>
            <a:off x="3627784" y="683249"/>
            <a:ext cx="5367128" cy="784830"/>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1500" dirty="0" smtClean="0">
                <a:solidFill>
                  <a:srgbClr val="000099"/>
                </a:solidFill>
                <a:latin typeface="+mn-lt"/>
              </a:rPr>
              <a:t>Consider stability of rotations of a homogeneous body about each of the main axes with constant angular rate </a:t>
            </a:r>
            <a:r>
              <a:rPr lang="el-GR" sz="1500" dirty="0" smtClean="0">
                <a:solidFill>
                  <a:srgbClr val="000099"/>
                </a:solidFill>
                <a:latin typeface="+mn-lt"/>
              </a:rPr>
              <a:t>Ω</a:t>
            </a:r>
            <a:r>
              <a:rPr lang="en-US" sz="1500" dirty="0" smtClean="0">
                <a:solidFill>
                  <a:srgbClr val="000099"/>
                </a:solidFill>
                <a:latin typeface="+mn-lt"/>
              </a:rPr>
              <a:t>. Assume no external forces or moments acting on the body.</a:t>
            </a:r>
            <a:endParaRPr lang="en-US" sz="1500" dirty="0">
              <a:solidFill>
                <a:srgbClr val="000099"/>
              </a:solidFill>
              <a:latin typeface="+mn-lt"/>
            </a:endParaRPr>
          </a:p>
        </p:txBody>
      </p:sp>
      <p:sp>
        <p:nvSpPr>
          <p:cNvPr id="26" name="TextBox 25"/>
          <p:cNvSpPr txBox="1"/>
          <p:nvPr/>
        </p:nvSpPr>
        <p:spPr>
          <a:xfrm>
            <a:off x="3637722" y="1411362"/>
            <a:ext cx="4253948" cy="3231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1500" dirty="0" smtClean="0">
                <a:solidFill>
                  <a:srgbClr val="000099"/>
                </a:solidFill>
                <a:latin typeface="+mn-lt"/>
              </a:rPr>
              <a:t>Approach (x-axis):</a:t>
            </a:r>
          </a:p>
        </p:txBody>
      </p:sp>
      <p:graphicFrame>
        <p:nvGraphicFramePr>
          <p:cNvPr id="385029" name="Object 5"/>
          <p:cNvGraphicFramePr>
            <a:graphicFrameLocks noChangeAspect="1"/>
          </p:cNvGraphicFramePr>
          <p:nvPr/>
        </p:nvGraphicFramePr>
        <p:xfrm>
          <a:off x="4321588" y="1692966"/>
          <a:ext cx="2824647" cy="1282543"/>
        </p:xfrm>
        <a:graphic>
          <a:graphicData uri="http://schemas.openxmlformats.org/presentationml/2006/ole">
            <p:oleObj spid="_x0000_s386052" name="Equation" r:id="rId4" imgW="2349360" imgH="1066680" progId="Equation.DSMT4">
              <p:embed/>
            </p:oleObj>
          </a:graphicData>
        </a:graphic>
      </p:graphicFrame>
      <p:graphicFrame>
        <p:nvGraphicFramePr>
          <p:cNvPr id="385030" name="Object 6"/>
          <p:cNvGraphicFramePr>
            <a:graphicFrameLocks noChangeAspect="1"/>
          </p:cNvGraphicFramePr>
          <p:nvPr/>
        </p:nvGraphicFramePr>
        <p:xfrm>
          <a:off x="370922" y="3275572"/>
          <a:ext cx="3584852" cy="2109447"/>
        </p:xfrm>
        <a:graphic>
          <a:graphicData uri="http://schemas.openxmlformats.org/presentationml/2006/ole">
            <p:oleObj spid="_x0000_s386053" name="Equation" r:id="rId5" imgW="2933640" imgH="1726920" progId="Equation.DSMT4">
              <p:embed/>
            </p:oleObj>
          </a:graphicData>
        </a:graphic>
      </p:graphicFrame>
      <p:graphicFrame>
        <p:nvGraphicFramePr>
          <p:cNvPr id="385031" name="Object 7"/>
          <p:cNvGraphicFramePr>
            <a:graphicFrameLocks noChangeAspect="1"/>
          </p:cNvGraphicFramePr>
          <p:nvPr/>
        </p:nvGraphicFramePr>
        <p:xfrm>
          <a:off x="4272517" y="3169621"/>
          <a:ext cx="3689350" cy="2106613"/>
        </p:xfrm>
        <a:graphic>
          <a:graphicData uri="http://schemas.openxmlformats.org/presentationml/2006/ole">
            <p:oleObj spid="_x0000_s386054" name="Equation" r:id="rId6" imgW="2666880" imgH="1523880" progId="Equation.DSMT4">
              <p:embed/>
            </p:oleObj>
          </a:graphicData>
        </a:graphic>
      </p:graphicFrame>
      <p:sp>
        <p:nvSpPr>
          <p:cNvPr id="31" name="TextBox 30"/>
          <p:cNvSpPr txBox="1"/>
          <p:nvPr/>
        </p:nvSpPr>
        <p:spPr>
          <a:xfrm>
            <a:off x="3925957" y="2524540"/>
            <a:ext cx="387626" cy="369332"/>
          </a:xfrm>
          <a:prstGeom prst="rect">
            <a:avLst/>
          </a:prstGeom>
          <a:noFill/>
        </p:spPr>
        <p:txBody>
          <a:bodyPr wrap="square" rtlCol="0">
            <a:spAutoFit/>
          </a:bodyPr>
          <a:lstStyle/>
          <a:p>
            <a:r>
              <a:rPr lang="en-US" sz="1800" i="1" dirty="0" smtClean="0">
                <a:solidFill>
                  <a:schemeClr val="tx2"/>
                </a:solidFill>
                <a:latin typeface="+mn-lt"/>
              </a:rPr>
              <a:t>1.</a:t>
            </a:r>
            <a:endParaRPr lang="en-US" sz="1800" i="1" dirty="0">
              <a:solidFill>
                <a:schemeClr val="tx2"/>
              </a:solidFill>
              <a:latin typeface="+mn-lt"/>
            </a:endParaRPr>
          </a:p>
        </p:txBody>
      </p:sp>
      <p:sp>
        <p:nvSpPr>
          <p:cNvPr id="32" name="TextBox 31"/>
          <p:cNvSpPr txBox="1"/>
          <p:nvPr/>
        </p:nvSpPr>
        <p:spPr>
          <a:xfrm>
            <a:off x="19878" y="3299798"/>
            <a:ext cx="387626" cy="369332"/>
          </a:xfrm>
          <a:prstGeom prst="rect">
            <a:avLst/>
          </a:prstGeom>
          <a:noFill/>
        </p:spPr>
        <p:txBody>
          <a:bodyPr wrap="square" rtlCol="0">
            <a:spAutoFit/>
          </a:bodyPr>
          <a:lstStyle/>
          <a:p>
            <a:r>
              <a:rPr lang="en-US" sz="1800" i="1" dirty="0" smtClean="0">
                <a:solidFill>
                  <a:schemeClr val="tx2"/>
                </a:solidFill>
                <a:latin typeface="+mn-lt"/>
              </a:rPr>
              <a:t>2.</a:t>
            </a:r>
            <a:endParaRPr lang="en-US" sz="1800" i="1" dirty="0">
              <a:solidFill>
                <a:schemeClr val="tx2"/>
              </a:solidFill>
              <a:latin typeface="+mn-lt"/>
            </a:endParaRPr>
          </a:p>
        </p:txBody>
      </p:sp>
      <p:sp>
        <p:nvSpPr>
          <p:cNvPr id="33" name="TextBox 32"/>
          <p:cNvSpPr txBox="1"/>
          <p:nvPr/>
        </p:nvSpPr>
        <p:spPr>
          <a:xfrm>
            <a:off x="3916018" y="3250104"/>
            <a:ext cx="387626" cy="369332"/>
          </a:xfrm>
          <a:prstGeom prst="rect">
            <a:avLst/>
          </a:prstGeom>
          <a:noFill/>
        </p:spPr>
        <p:txBody>
          <a:bodyPr wrap="square" rtlCol="0">
            <a:spAutoFit/>
          </a:bodyPr>
          <a:lstStyle/>
          <a:p>
            <a:r>
              <a:rPr lang="en-US" sz="1800" i="1" dirty="0" smtClean="0">
                <a:solidFill>
                  <a:schemeClr val="tx2"/>
                </a:solidFill>
                <a:latin typeface="+mn-lt"/>
              </a:rPr>
              <a:t>3.</a:t>
            </a:r>
            <a:endParaRPr lang="en-US" sz="1800" i="1" dirty="0">
              <a:solidFill>
                <a:schemeClr val="tx2"/>
              </a:solidFill>
              <a:latin typeface="+mn-lt"/>
            </a:endParaRPr>
          </a:p>
        </p:txBody>
      </p:sp>
      <p:sp>
        <p:nvSpPr>
          <p:cNvPr id="36" name="TextBox 35"/>
          <p:cNvSpPr txBox="1"/>
          <p:nvPr/>
        </p:nvSpPr>
        <p:spPr>
          <a:xfrm>
            <a:off x="5575853" y="4909931"/>
            <a:ext cx="2196547"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1800" dirty="0" smtClean="0">
                <a:solidFill>
                  <a:srgbClr val="000099"/>
                </a:solidFill>
                <a:latin typeface="+mn-lt"/>
              </a:rPr>
              <a:t>, </a:t>
            </a:r>
            <a:r>
              <a:rPr lang="el-GR" sz="1800" dirty="0" smtClean="0">
                <a:solidFill>
                  <a:srgbClr val="000099"/>
                </a:solidFill>
                <a:latin typeface="+mn-lt"/>
              </a:rPr>
              <a:t>α</a:t>
            </a:r>
            <a:r>
              <a:rPr lang="en-US" sz="1800" dirty="0" smtClean="0">
                <a:solidFill>
                  <a:srgbClr val="000099"/>
                </a:solidFill>
                <a:latin typeface="+mn-lt"/>
              </a:rPr>
              <a:t> – defines stability</a:t>
            </a:r>
          </a:p>
        </p:txBody>
      </p:sp>
      <p:graphicFrame>
        <p:nvGraphicFramePr>
          <p:cNvPr id="37" name="Object 36"/>
          <p:cNvGraphicFramePr>
            <a:graphicFrameLocks noChangeAspect="1"/>
          </p:cNvGraphicFramePr>
          <p:nvPr/>
        </p:nvGraphicFramePr>
        <p:xfrm>
          <a:off x="1377950" y="5655159"/>
          <a:ext cx="6003925" cy="550862"/>
        </p:xfrm>
        <a:graphic>
          <a:graphicData uri="http://schemas.openxmlformats.org/presentationml/2006/ole">
            <p:oleObj spid="_x0000_s386055" name="Equation" r:id="rId7" imgW="3886200" imgH="355320" progId="Equation.DSMT4">
              <p:embed/>
            </p:oleObj>
          </a:graphicData>
        </a:graphic>
      </p:graphicFrame>
      <p:sp>
        <p:nvSpPr>
          <p:cNvPr id="38" name="TextBox 37"/>
          <p:cNvSpPr txBox="1"/>
          <p:nvPr/>
        </p:nvSpPr>
        <p:spPr>
          <a:xfrm>
            <a:off x="5453684" y="6182140"/>
            <a:ext cx="2196547" cy="276999"/>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1200" dirty="0" smtClean="0">
                <a:solidFill>
                  <a:srgbClr val="000099"/>
                </a:solidFill>
                <a:latin typeface="+mn-lt"/>
              </a:rPr>
              <a:t>Oscillates but does not grow</a:t>
            </a:r>
          </a:p>
        </p:txBody>
      </p:sp>
      <p:cxnSp>
        <p:nvCxnSpPr>
          <p:cNvPr id="30" name="Straight Arrow Connector 29"/>
          <p:cNvCxnSpPr/>
          <p:nvPr/>
        </p:nvCxnSpPr>
        <p:spPr>
          <a:xfrm rot="10800000">
            <a:off x="2832653" y="5218043"/>
            <a:ext cx="3339549" cy="516836"/>
          </a:xfrm>
          <a:prstGeom prst="straightConnector1">
            <a:avLst/>
          </a:prstGeom>
          <a:ln w="12700">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490004">
            <a:off x="4430028" y="5297023"/>
            <a:ext cx="816717" cy="276999"/>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1200" dirty="0" smtClean="0">
                <a:solidFill>
                  <a:srgbClr val="000099"/>
                </a:solidFill>
                <a:latin typeface="+mn-lt"/>
              </a:rPr>
              <a:t>Coupling</a:t>
            </a:r>
          </a:p>
        </p:txBody>
      </p:sp>
      <p:grpSp>
        <p:nvGrpSpPr>
          <p:cNvPr id="55" name="Group 54"/>
          <p:cNvGrpSpPr/>
          <p:nvPr/>
        </p:nvGrpSpPr>
        <p:grpSpPr>
          <a:xfrm>
            <a:off x="109538" y="915155"/>
            <a:ext cx="3528185" cy="1496207"/>
            <a:chOff x="109538" y="915155"/>
            <a:chExt cx="3528185" cy="1496207"/>
          </a:xfrm>
        </p:grpSpPr>
        <p:graphicFrame>
          <p:nvGraphicFramePr>
            <p:cNvPr id="56" name="Object 3"/>
            <p:cNvGraphicFramePr>
              <a:graphicFrameLocks noChangeAspect="1"/>
            </p:cNvGraphicFramePr>
            <p:nvPr/>
          </p:nvGraphicFramePr>
          <p:xfrm>
            <a:off x="109538" y="1082675"/>
            <a:ext cx="1728787" cy="1217613"/>
          </p:xfrm>
          <a:graphic>
            <a:graphicData uri="http://schemas.openxmlformats.org/presentationml/2006/ole">
              <p:oleObj spid="_x0000_s386057" name="Equation" r:id="rId8" imgW="1371600" imgH="965160" progId="Equation.DSMT4">
                <p:embed/>
              </p:oleObj>
            </a:graphicData>
          </a:graphic>
        </p:graphicFrame>
        <p:grpSp>
          <p:nvGrpSpPr>
            <p:cNvPr id="57" name="Group 74"/>
            <p:cNvGrpSpPr/>
            <p:nvPr/>
          </p:nvGrpSpPr>
          <p:grpSpPr>
            <a:xfrm>
              <a:off x="1895101" y="915155"/>
              <a:ext cx="1742622" cy="1496207"/>
              <a:chOff x="7242354" y="756129"/>
              <a:chExt cx="1742622" cy="1496207"/>
            </a:xfrm>
          </p:grpSpPr>
          <p:sp>
            <p:nvSpPr>
              <p:cNvPr id="58" name="Oval 57"/>
              <p:cNvSpPr/>
              <p:nvPr/>
            </p:nvSpPr>
            <p:spPr>
              <a:xfrm rot="19394862">
                <a:off x="7302137" y="1466285"/>
                <a:ext cx="1610139" cy="2683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692885" y="1729409"/>
                <a:ext cx="139150" cy="228601"/>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8398563" y="1202635"/>
                <a:ext cx="139150" cy="228601"/>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p:nvPr/>
            </p:nvCxnSpPr>
            <p:spPr>
              <a:xfrm flipV="1">
                <a:off x="8010941" y="977343"/>
                <a:ext cx="974035" cy="672552"/>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flipH="1" flipV="1">
                <a:off x="7653130" y="1262269"/>
                <a:ext cx="745436" cy="9943"/>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8030820" y="1630018"/>
                <a:ext cx="457197" cy="337930"/>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630495" y="756129"/>
                <a:ext cx="268356"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1800" i="1" dirty="0" smtClean="0">
                    <a:solidFill>
                      <a:srgbClr val="000099"/>
                    </a:solidFill>
                    <a:effectLst>
                      <a:outerShdw blurRad="38100" dist="38100" dir="2700000" algn="tl">
                        <a:srgbClr val="000000">
                          <a:alpha val="43137"/>
                        </a:srgbClr>
                      </a:outerShdw>
                    </a:effectLst>
                    <a:latin typeface="+mn-lt"/>
                  </a:rPr>
                  <a:t>x</a:t>
                </a:r>
              </a:p>
            </p:txBody>
          </p:sp>
          <p:sp>
            <p:nvSpPr>
              <p:cNvPr id="65" name="TextBox 64"/>
              <p:cNvSpPr txBox="1"/>
              <p:nvPr/>
            </p:nvSpPr>
            <p:spPr>
              <a:xfrm>
                <a:off x="8451587" y="1724402"/>
                <a:ext cx="268356"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1800" i="1" dirty="0" smtClean="0">
                    <a:solidFill>
                      <a:srgbClr val="000099"/>
                    </a:solidFill>
                    <a:effectLst>
                      <a:outerShdw blurRad="38100" dist="38100" dir="2700000" algn="tl">
                        <a:srgbClr val="000000">
                          <a:alpha val="43137"/>
                        </a:srgbClr>
                      </a:outerShdw>
                    </a:effectLst>
                    <a:latin typeface="+mn-lt"/>
                  </a:rPr>
                  <a:t>y</a:t>
                </a:r>
              </a:p>
            </p:txBody>
          </p:sp>
          <p:sp>
            <p:nvSpPr>
              <p:cNvPr id="66" name="TextBox 65"/>
              <p:cNvSpPr txBox="1"/>
              <p:nvPr/>
            </p:nvSpPr>
            <p:spPr>
              <a:xfrm>
                <a:off x="7726032" y="829876"/>
                <a:ext cx="268356"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1800" i="1" dirty="0" smtClean="0">
                    <a:solidFill>
                      <a:srgbClr val="000099"/>
                    </a:solidFill>
                    <a:effectLst>
                      <a:outerShdw blurRad="38100" dist="38100" dir="2700000" algn="tl">
                        <a:srgbClr val="000000">
                          <a:alpha val="43137"/>
                        </a:srgbClr>
                      </a:outerShdw>
                    </a:effectLst>
                    <a:latin typeface="+mn-lt"/>
                  </a:rPr>
                  <a:t>z</a:t>
                </a:r>
              </a:p>
            </p:txBody>
          </p:sp>
          <p:sp>
            <p:nvSpPr>
              <p:cNvPr id="67" name="Isosceles Triangle 66"/>
              <p:cNvSpPr/>
              <p:nvPr/>
            </p:nvSpPr>
            <p:spPr>
              <a:xfrm rot="2647936">
                <a:off x="7242354" y="2047459"/>
                <a:ext cx="338488" cy="204877"/>
              </a:xfrm>
              <a:prstGeom prst="triangle">
                <a:avLst>
                  <a:gd name="adj" fmla="val 470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58492A60-64FB-43D7-A7E3-29271D298E28}"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16</a:t>
            </a:fld>
            <a:endParaRPr lang="en-US"/>
          </a:p>
        </p:txBody>
      </p:sp>
      <p:sp>
        <p:nvSpPr>
          <p:cNvPr id="48130" name="Rectangle 3074"/>
          <p:cNvSpPr>
            <a:spLocks noGrp="1" noChangeArrowheads="1"/>
          </p:cNvSpPr>
          <p:nvPr>
            <p:ph type="title"/>
          </p:nvPr>
        </p:nvSpPr>
        <p:spPr>
          <a:xfrm>
            <a:off x="0" y="52388"/>
            <a:ext cx="9140825" cy="914400"/>
          </a:xfrm>
        </p:spPr>
        <p:txBody>
          <a:bodyPr>
            <a:normAutofit/>
          </a:bodyPr>
          <a:lstStyle/>
          <a:p>
            <a:r>
              <a:rPr lang="en-US" sz="3200" dirty="0" smtClean="0">
                <a:solidFill>
                  <a:srgbClr val="003399"/>
                </a:solidFill>
                <a:effectLst>
                  <a:outerShdw blurRad="38100" dist="38100" dir="2700000" algn="tl">
                    <a:srgbClr val="C0C0C0"/>
                  </a:outerShdw>
                </a:effectLst>
              </a:rPr>
              <a:t>Example of Static Stability</a:t>
            </a:r>
            <a:endParaRPr lang="en-US" sz="3200" dirty="0">
              <a:solidFill>
                <a:srgbClr val="003399"/>
              </a:solidFill>
              <a:effectLst>
                <a:outerShdw blurRad="38100" dist="38100" dir="2700000" algn="tl">
                  <a:srgbClr val="C0C0C0"/>
                </a:outerShdw>
              </a:effectLst>
            </a:endParaRPr>
          </a:p>
        </p:txBody>
      </p:sp>
      <p:sp>
        <p:nvSpPr>
          <p:cNvPr id="26" name="TextBox 25"/>
          <p:cNvSpPr txBox="1"/>
          <p:nvPr/>
        </p:nvSpPr>
        <p:spPr>
          <a:xfrm>
            <a:off x="4214191" y="1011238"/>
            <a:ext cx="2454966"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1800" dirty="0" smtClean="0">
                <a:solidFill>
                  <a:srgbClr val="000099"/>
                </a:solidFill>
                <a:latin typeface="+mn-lt"/>
              </a:rPr>
              <a:t>Approach (y-axis):</a:t>
            </a:r>
          </a:p>
        </p:txBody>
      </p:sp>
      <p:graphicFrame>
        <p:nvGraphicFramePr>
          <p:cNvPr id="385029" name="Object 5"/>
          <p:cNvGraphicFramePr>
            <a:graphicFrameLocks noChangeAspect="1"/>
          </p:cNvGraphicFramePr>
          <p:nvPr/>
        </p:nvGraphicFramePr>
        <p:xfrm>
          <a:off x="4287838" y="1365250"/>
          <a:ext cx="2811462" cy="1282700"/>
        </p:xfrm>
        <a:graphic>
          <a:graphicData uri="http://schemas.openxmlformats.org/presentationml/2006/ole">
            <p:oleObj spid="_x0000_s385029" name="Equation" r:id="rId4" imgW="2336760" imgH="1066680" progId="Equation.DSMT4">
              <p:embed/>
            </p:oleObj>
          </a:graphicData>
        </a:graphic>
      </p:graphicFrame>
      <p:graphicFrame>
        <p:nvGraphicFramePr>
          <p:cNvPr id="385030" name="Object 6"/>
          <p:cNvGraphicFramePr>
            <a:graphicFrameLocks noChangeAspect="1"/>
          </p:cNvGraphicFramePr>
          <p:nvPr/>
        </p:nvGraphicFramePr>
        <p:xfrm>
          <a:off x="355600" y="3259138"/>
          <a:ext cx="3616325" cy="2141537"/>
        </p:xfrm>
        <a:graphic>
          <a:graphicData uri="http://schemas.openxmlformats.org/presentationml/2006/ole">
            <p:oleObj spid="_x0000_s385030" name="Equation" r:id="rId5" imgW="2958840" imgH="1752480" progId="Equation.DSMT4">
              <p:embed/>
            </p:oleObj>
          </a:graphicData>
        </a:graphic>
      </p:graphicFrame>
      <p:graphicFrame>
        <p:nvGraphicFramePr>
          <p:cNvPr id="385031" name="Object 7"/>
          <p:cNvGraphicFramePr>
            <a:graphicFrameLocks noChangeAspect="1"/>
          </p:cNvGraphicFramePr>
          <p:nvPr/>
        </p:nvGraphicFramePr>
        <p:xfrm>
          <a:off x="4244975" y="3152775"/>
          <a:ext cx="3743325" cy="2141538"/>
        </p:xfrm>
        <a:graphic>
          <a:graphicData uri="http://schemas.openxmlformats.org/presentationml/2006/ole">
            <p:oleObj spid="_x0000_s385031" name="Equation" r:id="rId6" imgW="2705040" imgH="1549080" progId="Equation.DSMT4">
              <p:embed/>
            </p:oleObj>
          </a:graphicData>
        </a:graphic>
      </p:graphicFrame>
      <p:sp>
        <p:nvSpPr>
          <p:cNvPr id="31" name="TextBox 30"/>
          <p:cNvSpPr txBox="1"/>
          <p:nvPr/>
        </p:nvSpPr>
        <p:spPr>
          <a:xfrm>
            <a:off x="3965713" y="2206488"/>
            <a:ext cx="387626" cy="369332"/>
          </a:xfrm>
          <a:prstGeom prst="rect">
            <a:avLst/>
          </a:prstGeom>
          <a:noFill/>
        </p:spPr>
        <p:txBody>
          <a:bodyPr wrap="square" rtlCol="0">
            <a:spAutoFit/>
          </a:bodyPr>
          <a:lstStyle/>
          <a:p>
            <a:r>
              <a:rPr lang="en-US" sz="1800" i="1" dirty="0" smtClean="0">
                <a:solidFill>
                  <a:schemeClr val="tx2"/>
                </a:solidFill>
                <a:latin typeface="+mn-lt"/>
              </a:rPr>
              <a:t>1.</a:t>
            </a:r>
            <a:endParaRPr lang="en-US" sz="1800" i="1" dirty="0">
              <a:solidFill>
                <a:schemeClr val="tx2"/>
              </a:solidFill>
              <a:latin typeface="+mn-lt"/>
            </a:endParaRPr>
          </a:p>
        </p:txBody>
      </p:sp>
      <p:sp>
        <p:nvSpPr>
          <p:cNvPr id="32" name="TextBox 31"/>
          <p:cNvSpPr txBox="1"/>
          <p:nvPr/>
        </p:nvSpPr>
        <p:spPr>
          <a:xfrm>
            <a:off x="3965713" y="2643815"/>
            <a:ext cx="5029200" cy="646331"/>
          </a:xfrm>
          <a:prstGeom prst="rect">
            <a:avLst/>
          </a:prstGeom>
          <a:noFill/>
        </p:spPr>
        <p:txBody>
          <a:bodyPr wrap="square" rtlCol="0">
            <a:spAutoFit/>
          </a:bodyPr>
          <a:lstStyle/>
          <a:p>
            <a:r>
              <a:rPr lang="en-US" sz="1800" i="1" dirty="0" smtClean="0">
                <a:solidFill>
                  <a:schemeClr val="tx2"/>
                </a:solidFill>
                <a:latin typeface="+mn-lt"/>
              </a:rPr>
              <a:t>2. As before, differentiate first eq. and substitute into eq.3</a:t>
            </a:r>
            <a:endParaRPr lang="en-US" sz="1800" i="1" dirty="0">
              <a:solidFill>
                <a:schemeClr val="tx2"/>
              </a:solidFill>
              <a:latin typeface="+mn-lt"/>
            </a:endParaRPr>
          </a:p>
        </p:txBody>
      </p:sp>
      <p:sp>
        <p:nvSpPr>
          <p:cNvPr id="33" name="TextBox 32"/>
          <p:cNvSpPr txBox="1"/>
          <p:nvPr/>
        </p:nvSpPr>
        <p:spPr>
          <a:xfrm>
            <a:off x="3916018" y="3250104"/>
            <a:ext cx="387626" cy="369332"/>
          </a:xfrm>
          <a:prstGeom prst="rect">
            <a:avLst/>
          </a:prstGeom>
          <a:noFill/>
        </p:spPr>
        <p:txBody>
          <a:bodyPr wrap="square" rtlCol="0">
            <a:spAutoFit/>
          </a:bodyPr>
          <a:lstStyle/>
          <a:p>
            <a:r>
              <a:rPr lang="en-US" sz="1800" i="1" dirty="0" smtClean="0">
                <a:solidFill>
                  <a:schemeClr val="tx2"/>
                </a:solidFill>
                <a:latin typeface="+mn-lt"/>
              </a:rPr>
              <a:t>3.</a:t>
            </a:r>
            <a:endParaRPr lang="en-US" sz="1800" i="1" dirty="0">
              <a:solidFill>
                <a:schemeClr val="tx2"/>
              </a:solidFill>
              <a:latin typeface="+mn-lt"/>
            </a:endParaRPr>
          </a:p>
        </p:txBody>
      </p:sp>
      <p:sp>
        <p:nvSpPr>
          <p:cNvPr id="36" name="TextBox 35"/>
          <p:cNvSpPr txBox="1"/>
          <p:nvPr/>
        </p:nvSpPr>
        <p:spPr>
          <a:xfrm>
            <a:off x="5575853" y="4909931"/>
            <a:ext cx="2196547"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1800" dirty="0" smtClean="0">
                <a:solidFill>
                  <a:srgbClr val="000099"/>
                </a:solidFill>
                <a:latin typeface="+mn-lt"/>
              </a:rPr>
              <a:t>, </a:t>
            </a:r>
            <a:r>
              <a:rPr lang="el-GR" sz="1800" dirty="0" smtClean="0">
                <a:solidFill>
                  <a:srgbClr val="000099"/>
                </a:solidFill>
                <a:latin typeface="+mn-lt"/>
              </a:rPr>
              <a:t>α</a:t>
            </a:r>
            <a:r>
              <a:rPr lang="en-US" sz="1800" dirty="0" smtClean="0">
                <a:solidFill>
                  <a:srgbClr val="000099"/>
                </a:solidFill>
                <a:latin typeface="+mn-lt"/>
              </a:rPr>
              <a:t> – defines stability</a:t>
            </a:r>
          </a:p>
        </p:txBody>
      </p:sp>
      <p:graphicFrame>
        <p:nvGraphicFramePr>
          <p:cNvPr id="37" name="Object 36"/>
          <p:cNvGraphicFramePr>
            <a:graphicFrameLocks noChangeAspect="1"/>
          </p:cNvGraphicFramePr>
          <p:nvPr/>
        </p:nvGraphicFramePr>
        <p:xfrm>
          <a:off x="1377950" y="5655159"/>
          <a:ext cx="6003925" cy="550862"/>
        </p:xfrm>
        <a:graphic>
          <a:graphicData uri="http://schemas.openxmlformats.org/presentationml/2006/ole">
            <p:oleObj spid="_x0000_s385032" name="Equation" r:id="rId7" imgW="3886200" imgH="355320" progId="Equation.DSMT4">
              <p:embed/>
            </p:oleObj>
          </a:graphicData>
        </a:graphic>
      </p:graphicFrame>
      <p:sp>
        <p:nvSpPr>
          <p:cNvPr id="38" name="TextBox 37"/>
          <p:cNvSpPr txBox="1"/>
          <p:nvPr/>
        </p:nvSpPr>
        <p:spPr>
          <a:xfrm>
            <a:off x="6400800" y="6182140"/>
            <a:ext cx="725557" cy="276999"/>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1200" dirty="0" smtClean="0">
                <a:solidFill>
                  <a:srgbClr val="000099"/>
                </a:solidFill>
                <a:latin typeface="+mn-lt"/>
              </a:rPr>
              <a:t>unstable</a:t>
            </a:r>
          </a:p>
        </p:txBody>
      </p:sp>
      <p:cxnSp>
        <p:nvCxnSpPr>
          <p:cNvPr id="42" name="Straight Arrow Connector 41"/>
          <p:cNvCxnSpPr/>
          <p:nvPr/>
        </p:nvCxnSpPr>
        <p:spPr>
          <a:xfrm rot="10800000">
            <a:off x="2832653" y="5218043"/>
            <a:ext cx="3339549" cy="516836"/>
          </a:xfrm>
          <a:prstGeom prst="straightConnector1">
            <a:avLst/>
          </a:prstGeom>
          <a:ln w="12700">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490004">
            <a:off x="4430028" y="5297023"/>
            <a:ext cx="816717" cy="276999"/>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1200" dirty="0" smtClean="0">
                <a:solidFill>
                  <a:srgbClr val="000099"/>
                </a:solidFill>
                <a:latin typeface="+mn-lt"/>
              </a:rPr>
              <a:t>Coupling</a:t>
            </a:r>
          </a:p>
        </p:txBody>
      </p:sp>
      <p:sp>
        <p:nvSpPr>
          <p:cNvPr id="56" name="TextBox 55"/>
          <p:cNvSpPr txBox="1"/>
          <p:nvPr/>
        </p:nvSpPr>
        <p:spPr>
          <a:xfrm>
            <a:off x="278297" y="6092688"/>
            <a:ext cx="2753138"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en-US" sz="1800" dirty="0" smtClean="0">
                <a:solidFill>
                  <a:srgbClr val="000099"/>
                </a:solidFill>
                <a:latin typeface="+mn-lt"/>
              </a:rPr>
              <a:t>Practice the case of </a:t>
            </a:r>
            <a:r>
              <a:rPr lang="en-US" sz="1800" i="1" dirty="0" smtClean="0">
                <a:solidFill>
                  <a:srgbClr val="000099"/>
                </a:solidFill>
                <a:latin typeface="+mn-lt"/>
              </a:rPr>
              <a:t>z</a:t>
            </a:r>
            <a:r>
              <a:rPr lang="en-US" sz="1800" dirty="0" smtClean="0">
                <a:solidFill>
                  <a:srgbClr val="000099"/>
                </a:solidFill>
                <a:latin typeface="+mn-lt"/>
              </a:rPr>
              <a:t>-axis </a:t>
            </a:r>
          </a:p>
        </p:txBody>
      </p:sp>
      <p:grpSp>
        <p:nvGrpSpPr>
          <p:cNvPr id="77" name="Group 76"/>
          <p:cNvGrpSpPr/>
          <p:nvPr/>
        </p:nvGrpSpPr>
        <p:grpSpPr>
          <a:xfrm>
            <a:off x="109538" y="915155"/>
            <a:ext cx="3528185" cy="1496207"/>
            <a:chOff x="109538" y="915155"/>
            <a:chExt cx="3528185" cy="1496207"/>
          </a:xfrm>
        </p:grpSpPr>
        <p:graphicFrame>
          <p:nvGraphicFramePr>
            <p:cNvPr id="385027" name="Object 3"/>
            <p:cNvGraphicFramePr>
              <a:graphicFrameLocks noChangeAspect="1"/>
            </p:cNvGraphicFramePr>
            <p:nvPr/>
          </p:nvGraphicFramePr>
          <p:xfrm>
            <a:off x="109538" y="1082675"/>
            <a:ext cx="1728787" cy="1217613"/>
          </p:xfrm>
          <a:graphic>
            <a:graphicData uri="http://schemas.openxmlformats.org/presentationml/2006/ole">
              <p:oleObj spid="_x0000_s385027" name="Equation" r:id="rId8" imgW="1371600" imgH="965160" progId="Equation.DSMT4">
                <p:embed/>
              </p:oleObj>
            </a:graphicData>
          </a:graphic>
        </p:graphicFrame>
        <p:grpSp>
          <p:nvGrpSpPr>
            <p:cNvPr id="75" name="Group 74"/>
            <p:cNvGrpSpPr/>
            <p:nvPr/>
          </p:nvGrpSpPr>
          <p:grpSpPr>
            <a:xfrm>
              <a:off x="1895101" y="915155"/>
              <a:ext cx="1742622" cy="1496207"/>
              <a:chOff x="7242354" y="756129"/>
              <a:chExt cx="1742622" cy="1496207"/>
            </a:xfrm>
          </p:grpSpPr>
          <p:sp>
            <p:nvSpPr>
              <p:cNvPr id="57" name="Oval 56"/>
              <p:cNvSpPr/>
              <p:nvPr/>
            </p:nvSpPr>
            <p:spPr>
              <a:xfrm rot="19394862">
                <a:off x="7302137" y="1466285"/>
                <a:ext cx="1610139" cy="2683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692885" y="1729409"/>
                <a:ext cx="139150" cy="228601"/>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398563" y="1202635"/>
                <a:ext cx="139150" cy="228601"/>
              </a:xfrm>
              <a:prstGeom prst="ellipse">
                <a:avLst/>
              </a:pr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p:nvPr/>
            </p:nvCxnSpPr>
            <p:spPr>
              <a:xfrm flipV="1">
                <a:off x="8010941" y="977343"/>
                <a:ext cx="974035" cy="672552"/>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flipH="1" flipV="1">
                <a:off x="7653130" y="1262269"/>
                <a:ext cx="745436" cy="9943"/>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030820" y="1630018"/>
                <a:ext cx="457197" cy="337930"/>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630495" y="756129"/>
                <a:ext cx="268356"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1800" i="1" dirty="0" smtClean="0">
                    <a:solidFill>
                      <a:srgbClr val="000099"/>
                    </a:solidFill>
                    <a:effectLst>
                      <a:outerShdw blurRad="38100" dist="38100" dir="2700000" algn="tl">
                        <a:srgbClr val="000000">
                          <a:alpha val="43137"/>
                        </a:srgbClr>
                      </a:outerShdw>
                    </a:effectLst>
                    <a:latin typeface="+mn-lt"/>
                  </a:rPr>
                  <a:t>x</a:t>
                </a:r>
              </a:p>
            </p:txBody>
          </p:sp>
          <p:sp>
            <p:nvSpPr>
              <p:cNvPr id="70" name="TextBox 69"/>
              <p:cNvSpPr txBox="1"/>
              <p:nvPr/>
            </p:nvSpPr>
            <p:spPr>
              <a:xfrm>
                <a:off x="8451587" y="1724402"/>
                <a:ext cx="268356"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1800" i="1" dirty="0" smtClean="0">
                    <a:solidFill>
                      <a:srgbClr val="000099"/>
                    </a:solidFill>
                    <a:effectLst>
                      <a:outerShdw blurRad="38100" dist="38100" dir="2700000" algn="tl">
                        <a:srgbClr val="000000">
                          <a:alpha val="43137"/>
                        </a:srgbClr>
                      </a:outerShdw>
                    </a:effectLst>
                    <a:latin typeface="+mn-lt"/>
                  </a:rPr>
                  <a:t>y</a:t>
                </a:r>
              </a:p>
            </p:txBody>
          </p:sp>
          <p:sp>
            <p:nvSpPr>
              <p:cNvPr id="71" name="TextBox 70"/>
              <p:cNvSpPr txBox="1"/>
              <p:nvPr/>
            </p:nvSpPr>
            <p:spPr>
              <a:xfrm>
                <a:off x="7726032" y="829876"/>
                <a:ext cx="268356"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en-US" sz="1800" i="1" dirty="0" smtClean="0">
                    <a:solidFill>
                      <a:srgbClr val="000099"/>
                    </a:solidFill>
                    <a:effectLst>
                      <a:outerShdw blurRad="38100" dist="38100" dir="2700000" algn="tl">
                        <a:srgbClr val="000000">
                          <a:alpha val="43137"/>
                        </a:srgbClr>
                      </a:outerShdw>
                    </a:effectLst>
                    <a:latin typeface="+mn-lt"/>
                  </a:rPr>
                  <a:t>z</a:t>
                </a:r>
              </a:p>
            </p:txBody>
          </p:sp>
          <p:sp>
            <p:nvSpPr>
              <p:cNvPr id="73" name="Isosceles Triangle 72"/>
              <p:cNvSpPr/>
              <p:nvPr/>
            </p:nvSpPr>
            <p:spPr>
              <a:xfrm rot="2647936">
                <a:off x="7242354" y="2047459"/>
                <a:ext cx="338488" cy="204877"/>
              </a:xfrm>
              <a:prstGeom prst="triangle">
                <a:avLst>
                  <a:gd name="adj" fmla="val 470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453" name="Picture 5"/>
          <p:cNvPicPr>
            <a:picLocks noChangeAspect="1" noChangeArrowheads="1"/>
          </p:cNvPicPr>
          <p:nvPr/>
        </p:nvPicPr>
        <p:blipFill>
          <a:blip r:embed="rId3" cstate="print"/>
          <a:srcRect/>
          <a:stretch>
            <a:fillRect/>
          </a:stretch>
        </p:blipFill>
        <p:spPr bwMode="auto">
          <a:xfrm>
            <a:off x="1771023" y="1780555"/>
            <a:ext cx="2143125" cy="2124075"/>
          </a:xfrm>
          <a:prstGeom prst="rect">
            <a:avLst/>
          </a:prstGeom>
          <a:noFill/>
          <a:ln w="9525">
            <a:noFill/>
            <a:miter lim="800000"/>
            <a:headEnd/>
            <a:tailEnd/>
          </a:ln>
        </p:spPr>
      </p:pic>
      <p:sp>
        <p:nvSpPr>
          <p:cNvPr id="39" name="Date Placeholder 3"/>
          <p:cNvSpPr>
            <a:spLocks noGrp="1"/>
          </p:cNvSpPr>
          <p:nvPr>
            <p:ph type="dt" sz="half" idx="10"/>
          </p:nvPr>
        </p:nvSpPr>
        <p:spPr/>
        <p:txBody>
          <a:bodyPr/>
          <a:lstStyle/>
          <a:p>
            <a:fld id="{3E79B6DA-D42A-4F2E-A3DF-B9B99D8CBBF4}"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17</a:t>
            </a:fld>
            <a:endParaRPr lang="en-US"/>
          </a:p>
        </p:txBody>
      </p:sp>
      <p:sp>
        <p:nvSpPr>
          <p:cNvPr id="48130" name="Rectangle 3074"/>
          <p:cNvSpPr>
            <a:spLocks noGrp="1" noChangeArrowheads="1"/>
          </p:cNvSpPr>
          <p:nvPr>
            <p:ph type="title"/>
          </p:nvPr>
        </p:nvSpPr>
        <p:spPr>
          <a:xfrm>
            <a:off x="0" y="52388"/>
            <a:ext cx="9140825" cy="914400"/>
          </a:xfrm>
        </p:spPr>
        <p:txBody>
          <a:bodyPr>
            <a:normAutofit fontScale="90000"/>
          </a:bodyPr>
          <a:lstStyle/>
          <a:p>
            <a:pPr algn="ctr"/>
            <a:r>
              <a:rPr lang="en-US" sz="3200" dirty="0" smtClean="0">
                <a:solidFill>
                  <a:srgbClr val="003399"/>
                </a:solidFill>
                <a:effectLst>
                  <a:outerShdw blurRad="38100" dist="38100" dir="2700000" algn="tl">
                    <a:srgbClr val="C0C0C0"/>
                  </a:outerShdw>
                </a:effectLst>
              </a:rPr>
              <a:t>Introduction to 6DOF Modeling of EOM of a Rigid Body</a:t>
            </a:r>
            <a:endParaRPr lang="en-US" sz="3200" dirty="0">
              <a:solidFill>
                <a:srgbClr val="003399"/>
              </a:solidFill>
              <a:effectLst>
                <a:outerShdw blurRad="38100" dist="38100" dir="2700000" algn="tl">
                  <a:srgbClr val="C0C0C0"/>
                </a:outerShdw>
              </a:effectLst>
            </a:endParaRPr>
          </a:p>
        </p:txBody>
      </p:sp>
      <p:sp>
        <p:nvSpPr>
          <p:cNvPr id="47" name="Rectangle 46"/>
          <p:cNvSpPr/>
          <p:nvPr/>
        </p:nvSpPr>
        <p:spPr>
          <a:xfrm>
            <a:off x="214313" y="806538"/>
            <a:ext cx="8929687" cy="646331"/>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Aerospace </a:t>
            </a:r>
            <a:r>
              <a:rPr lang="en-US" sz="1800" dirty="0" err="1" smtClean="0">
                <a:solidFill>
                  <a:schemeClr val="tx2"/>
                </a:solidFill>
                <a:effectLst>
                  <a:outerShdw blurRad="38100" dist="38100" dir="2700000" algn="tl">
                    <a:srgbClr val="000000">
                      <a:alpha val="43137"/>
                    </a:srgbClr>
                  </a:outerShdw>
                </a:effectLst>
                <a:latin typeface="+mn-lt"/>
              </a:rPr>
              <a:t>Blockset</a:t>
            </a:r>
            <a:r>
              <a:rPr lang="en-US" sz="1800" dirty="0" smtClean="0">
                <a:solidFill>
                  <a:schemeClr val="tx2"/>
                </a:solidFill>
                <a:effectLst>
                  <a:outerShdw blurRad="38100" dist="38100" dir="2700000" algn="tl">
                    <a:srgbClr val="000000">
                      <a:alpha val="43137"/>
                    </a:srgbClr>
                  </a:outerShdw>
                </a:effectLst>
                <a:latin typeface="+mn-lt"/>
              </a:rPr>
              <a:t>/Equations of Motion/6DoF/6DoF (Euler Angles)=&gt; Integrates the six-degrees-of-freedom equations of motion in body axis.</a:t>
            </a:r>
            <a:endParaRPr lang="en-US" sz="1800" dirty="0">
              <a:latin typeface="+mn-lt"/>
            </a:endParaRPr>
          </a:p>
        </p:txBody>
      </p:sp>
      <p:sp>
        <p:nvSpPr>
          <p:cNvPr id="16" name="Rounded Rectangle 15"/>
          <p:cNvSpPr/>
          <p:nvPr/>
        </p:nvSpPr>
        <p:spPr>
          <a:xfrm>
            <a:off x="2608161" y="3758581"/>
            <a:ext cx="701569" cy="157436"/>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0454" name="Picture 6"/>
          <p:cNvPicPr>
            <a:picLocks noChangeAspect="1" noChangeArrowheads="1"/>
          </p:cNvPicPr>
          <p:nvPr/>
        </p:nvPicPr>
        <p:blipFill>
          <a:blip r:embed="rId4" cstate="print"/>
          <a:srcRect/>
          <a:stretch>
            <a:fillRect/>
          </a:stretch>
        </p:blipFill>
        <p:spPr bwMode="auto">
          <a:xfrm>
            <a:off x="5706090" y="1790908"/>
            <a:ext cx="2105025" cy="2143125"/>
          </a:xfrm>
          <a:prstGeom prst="rect">
            <a:avLst/>
          </a:prstGeom>
          <a:noFill/>
          <a:ln w="9525">
            <a:noFill/>
            <a:miter lim="800000"/>
            <a:headEnd/>
            <a:tailEnd/>
          </a:ln>
        </p:spPr>
      </p:pic>
      <p:sp>
        <p:nvSpPr>
          <p:cNvPr id="17" name="Rounded Rectangle 16"/>
          <p:cNvSpPr/>
          <p:nvPr/>
        </p:nvSpPr>
        <p:spPr>
          <a:xfrm>
            <a:off x="6573874" y="3756991"/>
            <a:ext cx="641935" cy="168966"/>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14313" y="4364746"/>
            <a:ext cx="8929687" cy="1815882"/>
          </a:xfrm>
          <a:prstGeom prst="rect">
            <a:avLst/>
          </a:prstGeom>
        </p:spPr>
        <p:txBody>
          <a:bodyPr wrap="square">
            <a:spAutoFit/>
          </a:bodyPr>
          <a:lstStyle/>
          <a:p>
            <a:r>
              <a:rPr lang="en-US" sz="1600" dirty="0" smtClean="0">
                <a:latin typeface="+mn-lt"/>
              </a:rPr>
              <a:t>The 6DoF (Euler Angles) block considers the rotation of a body-fixed coordinate frame (</a:t>
            </a:r>
            <a:r>
              <a:rPr lang="en-US" sz="1600" i="1" dirty="0" err="1" smtClean="0">
                <a:latin typeface="+mn-lt"/>
              </a:rPr>
              <a:t>X</a:t>
            </a:r>
            <a:r>
              <a:rPr lang="en-US" sz="1600" i="1" baseline="-25000" dirty="0" err="1" smtClean="0">
                <a:latin typeface="+mn-lt"/>
              </a:rPr>
              <a:t>b</a:t>
            </a:r>
            <a:r>
              <a:rPr lang="en-US" sz="1600" i="1" dirty="0" smtClean="0">
                <a:latin typeface="+mn-lt"/>
              </a:rPr>
              <a:t> , </a:t>
            </a:r>
            <a:r>
              <a:rPr lang="en-US" sz="1600" i="1" dirty="0" err="1" smtClean="0">
                <a:latin typeface="+mn-lt"/>
              </a:rPr>
              <a:t>Y</a:t>
            </a:r>
            <a:r>
              <a:rPr lang="en-US" sz="1600" i="1" baseline="-25000" dirty="0" err="1" smtClean="0">
                <a:latin typeface="+mn-lt"/>
              </a:rPr>
              <a:t>b</a:t>
            </a:r>
            <a:r>
              <a:rPr lang="en-US" sz="1600" i="1" dirty="0" smtClean="0">
                <a:latin typeface="+mn-lt"/>
              </a:rPr>
              <a:t> , </a:t>
            </a:r>
            <a:r>
              <a:rPr lang="en-US" sz="1600" i="1" dirty="0" err="1" smtClean="0">
                <a:latin typeface="+mn-lt"/>
              </a:rPr>
              <a:t>Z</a:t>
            </a:r>
            <a:r>
              <a:rPr lang="en-US" sz="1600" i="1" baseline="-25000" dirty="0" err="1" smtClean="0">
                <a:latin typeface="+mn-lt"/>
              </a:rPr>
              <a:t>b</a:t>
            </a:r>
            <a:r>
              <a:rPr lang="en-US" sz="1600" dirty="0" smtClean="0">
                <a:latin typeface="+mn-lt"/>
              </a:rPr>
              <a:t> ) about a flat Earth reference frame (</a:t>
            </a:r>
            <a:r>
              <a:rPr lang="en-US" sz="1600" i="1" dirty="0" err="1" smtClean="0">
                <a:latin typeface="+mn-lt"/>
              </a:rPr>
              <a:t>X</a:t>
            </a:r>
            <a:r>
              <a:rPr lang="en-US" sz="1600" i="1" baseline="-25000" dirty="0" err="1" smtClean="0">
                <a:latin typeface="+mn-lt"/>
              </a:rPr>
              <a:t>e</a:t>
            </a:r>
            <a:r>
              <a:rPr lang="en-US" sz="1600" i="1" dirty="0" smtClean="0">
                <a:latin typeface="+mn-lt"/>
              </a:rPr>
              <a:t> , Y</a:t>
            </a:r>
            <a:r>
              <a:rPr lang="en-US" sz="1600" i="1" baseline="-25000" dirty="0" smtClean="0">
                <a:latin typeface="+mn-lt"/>
              </a:rPr>
              <a:t>e</a:t>
            </a:r>
            <a:r>
              <a:rPr lang="en-US" sz="1600" i="1" dirty="0" smtClean="0">
                <a:latin typeface="+mn-lt"/>
              </a:rPr>
              <a:t> , </a:t>
            </a:r>
            <a:r>
              <a:rPr lang="en-US" sz="1600" i="1" dirty="0" err="1" smtClean="0">
                <a:latin typeface="+mn-lt"/>
              </a:rPr>
              <a:t>Z</a:t>
            </a:r>
            <a:r>
              <a:rPr lang="en-US" sz="1600" i="1" baseline="-25000" dirty="0" err="1" smtClean="0">
                <a:latin typeface="+mn-lt"/>
              </a:rPr>
              <a:t>e</a:t>
            </a:r>
            <a:r>
              <a:rPr lang="en-US" sz="1600" dirty="0" smtClean="0">
                <a:latin typeface="+mn-lt"/>
              </a:rPr>
              <a:t> ). The origin of the body-fixed coordinate frame is the center of gravity of the body, and the body is assumed to be rigid, an assumption that eliminates the need to consider the forces acting between individual elements of mass. The flat Earth reference frame is considered inertial, an excellent approximation that allows the forces due to the Earth's motion relative to the "fixed stars" to be neglected.</a:t>
            </a:r>
          </a:p>
          <a:p>
            <a:endParaRPr lang="en-US" sz="1600" dirty="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4" name="Picture 2"/>
          <p:cNvPicPr>
            <a:picLocks noChangeAspect="1" noChangeArrowheads="1"/>
          </p:cNvPicPr>
          <p:nvPr/>
        </p:nvPicPr>
        <p:blipFill>
          <a:blip r:embed="rId3" cstate="print"/>
          <a:srcRect/>
          <a:stretch>
            <a:fillRect/>
          </a:stretch>
        </p:blipFill>
        <p:spPr bwMode="auto">
          <a:xfrm>
            <a:off x="214313" y="1546293"/>
            <a:ext cx="8729756" cy="3741324"/>
          </a:xfrm>
          <a:prstGeom prst="rect">
            <a:avLst/>
          </a:prstGeom>
          <a:noFill/>
          <a:ln w="9525">
            <a:noFill/>
            <a:miter lim="800000"/>
            <a:headEnd/>
            <a:tailEnd/>
          </a:ln>
        </p:spPr>
      </p:pic>
      <p:sp>
        <p:nvSpPr>
          <p:cNvPr id="39" name="Date Placeholder 3"/>
          <p:cNvSpPr>
            <a:spLocks noGrp="1"/>
          </p:cNvSpPr>
          <p:nvPr>
            <p:ph type="dt" sz="half" idx="10"/>
          </p:nvPr>
        </p:nvSpPr>
        <p:spPr/>
        <p:txBody>
          <a:bodyPr/>
          <a:lstStyle/>
          <a:p>
            <a:fld id="{9268A24F-3803-4B9A-AB75-12572396710B}"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18</a:t>
            </a:fld>
            <a:endParaRPr lang="en-US"/>
          </a:p>
        </p:txBody>
      </p:sp>
      <p:sp>
        <p:nvSpPr>
          <p:cNvPr id="48130" name="Rectangle 3074"/>
          <p:cNvSpPr>
            <a:spLocks noGrp="1" noChangeArrowheads="1"/>
          </p:cNvSpPr>
          <p:nvPr>
            <p:ph type="title"/>
          </p:nvPr>
        </p:nvSpPr>
        <p:spPr>
          <a:xfrm>
            <a:off x="0" y="52388"/>
            <a:ext cx="9140825" cy="914400"/>
          </a:xfrm>
        </p:spPr>
        <p:txBody>
          <a:bodyPr>
            <a:normAutofit/>
          </a:bodyPr>
          <a:lstStyle/>
          <a:p>
            <a:pPr algn="ctr"/>
            <a:r>
              <a:rPr lang="en-US" sz="3200" dirty="0" smtClean="0">
                <a:solidFill>
                  <a:srgbClr val="003399"/>
                </a:solidFill>
                <a:effectLst>
                  <a:outerShdw blurRad="38100" dist="38100" dir="2700000" algn="tl">
                    <a:srgbClr val="C0C0C0"/>
                  </a:outerShdw>
                </a:effectLst>
              </a:rPr>
              <a:t>6DOF Model of EOM of a Rigid Body</a:t>
            </a:r>
            <a:endParaRPr lang="en-US" sz="3200" dirty="0">
              <a:solidFill>
                <a:srgbClr val="003399"/>
              </a:solidFill>
              <a:effectLst>
                <a:outerShdw blurRad="38100" dist="38100" dir="2700000" algn="tl">
                  <a:srgbClr val="C0C0C0"/>
                </a:outerShdw>
              </a:effectLst>
            </a:endParaRPr>
          </a:p>
        </p:txBody>
      </p:sp>
      <p:sp>
        <p:nvSpPr>
          <p:cNvPr id="16" name="Rounded Rectangle 15"/>
          <p:cNvSpPr/>
          <p:nvPr/>
        </p:nvSpPr>
        <p:spPr>
          <a:xfrm>
            <a:off x="5738987" y="4076632"/>
            <a:ext cx="920230" cy="1061897"/>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798983" y="1888435"/>
            <a:ext cx="2902226" cy="1818861"/>
          </a:xfrm>
          <a:custGeom>
            <a:avLst/>
            <a:gdLst>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39756 w 2902226"/>
              <a:gd name="connsiteY6" fmla="*/ 1212574 h 1818861"/>
              <a:gd name="connsiteX7" fmla="*/ 0 w 2902226"/>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 name="connsiteX0" fmla="*/ 0 w 2922105"/>
              <a:gd name="connsiteY0" fmla="*/ 0 h 1818861"/>
              <a:gd name="connsiteX1" fmla="*/ 2902226 w 2922105"/>
              <a:gd name="connsiteY1" fmla="*/ 0 h 1818861"/>
              <a:gd name="connsiteX2" fmla="*/ 2902226 w 2922105"/>
              <a:gd name="connsiteY2" fmla="*/ 1709530 h 1818861"/>
              <a:gd name="connsiteX3" fmla="*/ 2922105 w 2922105"/>
              <a:gd name="connsiteY3" fmla="*/ 1818861 h 1818861"/>
              <a:gd name="connsiteX4" fmla="*/ 725556 w 2922105"/>
              <a:gd name="connsiteY4" fmla="*/ 1818861 h 1818861"/>
              <a:gd name="connsiteX5" fmla="*/ 725556 w 2922105"/>
              <a:gd name="connsiteY5" fmla="*/ 1212574 h 1818861"/>
              <a:gd name="connsiteX6" fmla="*/ 9939 w 2922105"/>
              <a:gd name="connsiteY6" fmla="*/ 1212574 h 1818861"/>
              <a:gd name="connsiteX7" fmla="*/ 0 w 2922105"/>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82349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226" h="1818861">
                <a:moveTo>
                  <a:pt x="0" y="0"/>
                </a:moveTo>
                <a:lnTo>
                  <a:pt x="2902226" y="0"/>
                </a:lnTo>
                <a:lnTo>
                  <a:pt x="2902226" y="1709530"/>
                </a:lnTo>
                <a:cubicBezTo>
                  <a:pt x="2891555" y="1805568"/>
                  <a:pt x="2882349" y="1768981"/>
                  <a:pt x="2882349" y="1818861"/>
                </a:cubicBezTo>
                <a:lnTo>
                  <a:pt x="725556" y="1818861"/>
                </a:lnTo>
                <a:lnTo>
                  <a:pt x="725556" y="1212574"/>
                </a:lnTo>
                <a:lnTo>
                  <a:pt x="9939" y="1212574"/>
                </a:lnTo>
                <a:lnTo>
                  <a:pt x="0" y="0"/>
                </a:ln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777125" y="3828154"/>
            <a:ext cx="1526517" cy="1499220"/>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464542" y="3021496"/>
            <a:ext cx="1148832" cy="1123122"/>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a:off x="3692388" y="1326873"/>
            <a:ext cx="1461052" cy="1073428"/>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3215309" y="2728292"/>
            <a:ext cx="3309730" cy="238538"/>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068957" y="1232452"/>
            <a:ext cx="2484782" cy="2087217"/>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989444" y="896145"/>
            <a:ext cx="2097157" cy="369332"/>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States of the model</a:t>
            </a:r>
            <a:endParaRPr lang="en-US" sz="1800" dirty="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9498FB53-27FB-44B8-9CCA-289AC5B4E959}"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19</a:t>
            </a:fld>
            <a:endParaRPr lang="en-US"/>
          </a:p>
        </p:txBody>
      </p:sp>
      <p:sp>
        <p:nvSpPr>
          <p:cNvPr id="48130" name="Rectangle 3074"/>
          <p:cNvSpPr>
            <a:spLocks noGrp="1" noChangeArrowheads="1"/>
          </p:cNvSpPr>
          <p:nvPr>
            <p:ph type="title"/>
          </p:nvPr>
        </p:nvSpPr>
        <p:spPr>
          <a:xfrm>
            <a:off x="0" y="52388"/>
            <a:ext cx="9140825" cy="914400"/>
          </a:xfrm>
        </p:spPr>
        <p:txBody>
          <a:bodyPr>
            <a:normAutofit/>
          </a:bodyPr>
          <a:lstStyle/>
          <a:p>
            <a:pPr algn="ctr"/>
            <a:r>
              <a:rPr lang="en-US" sz="3200" dirty="0" smtClean="0">
                <a:solidFill>
                  <a:srgbClr val="003399"/>
                </a:solidFill>
                <a:effectLst>
                  <a:outerShdw blurRad="38100" dist="38100" dir="2700000" algn="tl">
                    <a:srgbClr val="C0C0C0"/>
                  </a:outerShdw>
                </a:effectLst>
              </a:rPr>
              <a:t>Linear Momentum</a:t>
            </a:r>
            <a:endParaRPr lang="en-US" sz="3200" dirty="0">
              <a:solidFill>
                <a:srgbClr val="003399"/>
              </a:solidFill>
              <a:effectLst>
                <a:outerShdw blurRad="38100" dist="38100" dir="2700000" algn="tl">
                  <a:srgbClr val="C0C0C0"/>
                </a:outerShdw>
              </a:effectLst>
            </a:endParaRPr>
          </a:p>
        </p:txBody>
      </p:sp>
      <p:pic>
        <p:nvPicPr>
          <p:cNvPr id="362498" name="Picture 2"/>
          <p:cNvPicPr>
            <a:picLocks noChangeAspect="1" noChangeArrowheads="1"/>
          </p:cNvPicPr>
          <p:nvPr/>
        </p:nvPicPr>
        <p:blipFill>
          <a:blip r:embed="rId4" cstate="print"/>
          <a:srcRect/>
          <a:stretch>
            <a:fillRect/>
          </a:stretch>
        </p:blipFill>
        <p:spPr bwMode="auto">
          <a:xfrm>
            <a:off x="1786144" y="1787043"/>
            <a:ext cx="2875308" cy="1909876"/>
          </a:xfrm>
          <a:prstGeom prst="rect">
            <a:avLst/>
          </a:prstGeom>
          <a:noFill/>
          <a:ln w="9525">
            <a:noFill/>
            <a:miter lim="800000"/>
            <a:headEnd/>
            <a:tailEnd/>
          </a:ln>
        </p:spPr>
      </p:pic>
      <p:sp>
        <p:nvSpPr>
          <p:cNvPr id="17" name="Freeform 16"/>
          <p:cNvSpPr/>
          <p:nvPr/>
        </p:nvSpPr>
        <p:spPr>
          <a:xfrm>
            <a:off x="1798983" y="1888435"/>
            <a:ext cx="2902226" cy="1818861"/>
          </a:xfrm>
          <a:custGeom>
            <a:avLst/>
            <a:gdLst>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39756 w 2902226"/>
              <a:gd name="connsiteY6" fmla="*/ 1212574 h 1818861"/>
              <a:gd name="connsiteX7" fmla="*/ 0 w 2902226"/>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 name="connsiteX0" fmla="*/ 0 w 2922105"/>
              <a:gd name="connsiteY0" fmla="*/ 0 h 1818861"/>
              <a:gd name="connsiteX1" fmla="*/ 2902226 w 2922105"/>
              <a:gd name="connsiteY1" fmla="*/ 0 h 1818861"/>
              <a:gd name="connsiteX2" fmla="*/ 2902226 w 2922105"/>
              <a:gd name="connsiteY2" fmla="*/ 1709530 h 1818861"/>
              <a:gd name="connsiteX3" fmla="*/ 2922105 w 2922105"/>
              <a:gd name="connsiteY3" fmla="*/ 1818861 h 1818861"/>
              <a:gd name="connsiteX4" fmla="*/ 725556 w 2922105"/>
              <a:gd name="connsiteY4" fmla="*/ 1818861 h 1818861"/>
              <a:gd name="connsiteX5" fmla="*/ 725556 w 2922105"/>
              <a:gd name="connsiteY5" fmla="*/ 1212574 h 1818861"/>
              <a:gd name="connsiteX6" fmla="*/ 9939 w 2922105"/>
              <a:gd name="connsiteY6" fmla="*/ 1212574 h 1818861"/>
              <a:gd name="connsiteX7" fmla="*/ 0 w 2922105"/>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82349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226" h="1818861">
                <a:moveTo>
                  <a:pt x="0" y="0"/>
                </a:moveTo>
                <a:lnTo>
                  <a:pt x="2902226" y="0"/>
                </a:lnTo>
                <a:lnTo>
                  <a:pt x="2902226" y="1709530"/>
                </a:lnTo>
                <a:cubicBezTo>
                  <a:pt x="2891555" y="1805568"/>
                  <a:pt x="2882349" y="1768981"/>
                  <a:pt x="2882349" y="1818861"/>
                </a:cubicBezTo>
                <a:lnTo>
                  <a:pt x="725556" y="1818861"/>
                </a:lnTo>
                <a:lnTo>
                  <a:pt x="725556" y="1212574"/>
                </a:lnTo>
                <a:lnTo>
                  <a:pt x="9939" y="1212574"/>
                </a:lnTo>
                <a:lnTo>
                  <a:pt x="0" y="0"/>
                </a:ln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11356" y="2037522"/>
            <a:ext cx="298174" cy="461665"/>
          </a:xfrm>
          <a:prstGeom prst="rect">
            <a:avLst/>
          </a:prstGeom>
          <a:noFill/>
        </p:spPr>
        <p:txBody>
          <a:bodyPr wrap="square" rtlCol="0">
            <a:spAutoFit/>
          </a:bodyPr>
          <a:lstStyle/>
          <a:p>
            <a:r>
              <a:rPr lang="en-US" b="1" i="1" dirty="0" smtClean="0">
                <a:solidFill>
                  <a:schemeClr val="tx2"/>
                </a:solidFill>
                <a:latin typeface="+mn-lt"/>
              </a:rPr>
              <a:t>F</a:t>
            </a:r>
            <a:endParaRPr lang="en-US" b="1" i="1" dirty="0">
              <a:solidFill>
                <a:schemeClr val="tx2"/>
              </a:solidFill>
              <a:latin typeface="+mn-lt"/>
            </a:endParaRPr>
          </a:p>
        </p:txBody>
      </p:sp>
      <p:sp>
        <p:nvSpPr>
          <p:cNvPr id="19" name="TextBox 18"/>
          <p:cNvSpPr txBox="1"/>
          <p:nvPr/>
        </p:nvSpPr>
        <p:spPr>
          <a:xfrm>
            <a:off x="1371601" y="2514601"/>
            <a:ext cx="298174" cy="461665"/>
          </a:xfrm>
          <a:prstGeom prst="rect">
            <a:avLst/>
          </a:prstGeom>
          <a:noFill/>
        </p:spPr>
        <p:txBody>
          <a:bodyPr wrap="square" rtlCol="0">
            <a:spAutoFit/>
          </a:bodyPr>
          <a:lstStyle/>
          <a:p>
            <a:r>
              <a:rPr lang="en-US" b="1" i="1" dirty="0" smtClean="0">
                <a:solidFill>
                  <a:schemeClr val="tx2"/>
                </a:solidFill>
                <a:latin typeface="+mn-lt"/>
              </a:rPr>
              <a:t>m</a:t>
            </a:r>
            <a:endParaRPr lang="en-US" b="1" i="1" dirty="0">
              <a:solidFill>
                <a:schemeClr val="tx2"/>
              </a:solidFill>
              <a:latin typeface="+mn-lt"/>
            </a:endParaRPr>
          </a:p>
        </p:txBody>
      </p:sp>
      <p:graphicFrame>
        <p:nvGraphicFramePr>
          <p:cNvPr id="362499" name="Object 13"/>
          <p:cNvGraphicFramePr>
            <a:graphicFrameLocks noChangeAspect="1"/>
          </p:cNvGraphicFramePr>
          <p:nvPr/>
        </p:nvGraphicFramePr>
        <p:xfrm>
          <a:off x="2492651" y="4051784"/>
          <a:ext cx="4584700" cy="1039812"/>
        </p:xfrm>
        <a:graphic>
          <a:graphicData uri="http://schemas.openxmlformats.org/presentationml/2006/ole">
            <p:oleObj spid="_x0000_s362499" name="Equation" r:id="rId5" imgW="3136680" imgH="711000" progId="Equation.DSMT4">
              <p:embed/>
            </p:oleObj>
          </a:graphicData>
        </a:graphic>
      </p:graphicFrame>
      <p:cxnSp>
        <p:nvCxnSpPr>
          <p:cNvPr id="21" name="Straight Arrow Connector 20"/>
          <p:cNvCxnSpPr/>
          <p:nvPr/>
        </p:nvCxnSpPr>
        <p:spPr>
          <a:xfrm rot="5400000" flipH="1" flipV="1">
            <a:off x="4974535" y="4229100"/>
            <a:ext cx="685800" cy="636104"/>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75245" y="3756992"/>
            <a:ext cx="298174" cy="461665"/>
          </a:xfrm>
          <a:prstGeom prst="rect">
            <a:avLst/>
          </a:prstGeom>
          <a:noFill/>
        </p:spPr>
        <p:txBody>
          <a:bodyPr wrap="square" rtlCol="0">
            <a:spAutoFit/>
          </a:bodyPr>
          <a:lstStyle/>
          <a:p>
            <a:r>
              <a:rPr lang="en-US" b="1" i="1" dirty="0" smtClean="0">
                <a:solidFill>
                  <a:srgbClr val="FF0000"/>
                </a:solidFill>
                <a:latin typeface="+mn-lt"/>
              </a:rPr>
              <a:t>0</a:t>
            </a:r>
            <a:endParaRPr lang="en-US" b="1" i="1" dirty="0">
              <a:solidFill>
                <a:srgbClr val="FF0000"/>
              </a:solidFill>
              <a:latin typeface="+mn-lt"/>
            </a:endParaRPr>
          </a:p>
        </p:txBody>
      </p:sp>
      <p:cxnSp>
        <p:nvCxnSpPr>
          <p:cNvPr id="23" name="Straight Arrow Connector 22"/>
          <p:cNvCxnSpPr/>
          <p:nvPr/>
        </p:nvCxnSpPr>
        <p:spPr>
          <a:xfrm rot="5400000" flipH="1" flipV="1">
            <a:off x="6385892" y="4268856"/>
            <a:ext cx="685800" cy="636104"/>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86602" y="3796748"/>
            <a:ext cx="298174" cy="461665"/>
          </a:xfrm>
          <a:prstGeom prst="rect">
            <a:avLst/>
          </a:prstGeom>
          <a:noFill/>
        </p:spPr>
        <p:txBody>
          <a:bodyPr wrap="square" rtlCol="0">
            <a:spAutoFit/>
          </a:bodyPr>
          <a:lstStyle/>
          <a:p>
            <a:r>
              <a:rPr lang="en-US" b="1" i="1" dirty="0" smtClean="0">
                <a:solidFill>
                  <a:srgbClr val="FF0000"/>
                </a:solidFill>
                <a:latin typeface="+mn-lt"/>
              </a:rPr>
              <a:t>0</a:t>
            </a:r>
            <a:endParaRPr lang="en-US" b="1" i="1" dirty="0">
              <a:solidFill>
                <a:srgbClr val="FF0000"/>
              </a:solidFill>
              <a:latin typeface="+mn-lt"/>
            </a:endParaRPr>
          </a:p>
        </p:txBody>
      </p:sp>
      <p:sp>
        <p:nvSpPr>
          <p:cNvPr id="25" name="TextBox 24"/>
          <p:cNvSpPr txBox="1"/>
          <p:nvPr/>
        </p:nvSpPr>
        <p:spPr>
          <a:xfrm>
            <a:off x="5526157" y="3299792"/>
            <a:ext cx="2534478" cy="369332"/>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Origin of {</a:t>
            </a:r>
            <a:r>
              <a:rPr lang="en-US" sz="1800" i="1" dirty="0" smtClean="0">
                <a:solidFill>
                  <a:schemeClr val="tx2"/>
                </a:solidFill>
                <a:effectLst>
                  <a:outerShdw blurRad="38100" dist="38100" dir="2700000" algn="tl">
                    <a:srgbClr val="000000">
                      <a:alpha val="43137"/>
                    </a:srgbClr>
                  </a:outerShdw>
                </a:effectLst>
                <a:latin typeface="+mn-lt"/>
              </a:rPr>
              <a:t>B</a:t>
            </a:r>
            <a:r>
              <a:rPr lang="en-US" sz="1800" dirty="0" smtClean="0">
                <a:solidFill>
                  <a:schemeClr val="tx2"/>
                </a:solidFill>
                <a:effectLst>
                  <a:outerShdw blurRad="38100" dist="38100" dir="2700000" algn="tl">
                    <a:srgbClr val="000000">
                      <a:alpha val="43137"/>
                    </a:srgbClr>
                  </a:outerShdw>
                </a:effectLst>
                <a:latin typeface="+mn-lt"/>
              </a:rPr>
              <a:t>} is at the CG</a:t>
            </a:r>
          </a:p>
        </p:txBody>
      </p:sp>
      <p:sp>
        <p:nvSpPr>
          <p:cNvPr id="26" name="Rectangle 25"/>
          <p:cNvSpPr/>
          <p:nvPr/>
        </p:nvSpPr>
        <p:spPr>
          <a:xfrm>
            <a:off x="1719470" y="3160643"/>
            <a:ext cx="775252" cy="5864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7A9E2-B7E4-479C-8E38-BAD94FA5039B}" type="datetime1">
              <a:rPr lang="en-US" smtClean="0"/>
              <a:pPr/>
              <a:t>4/7/2012</a:t>
            </a:fld>
            <a:endParaRPr lang="en-US"/>
          </a:p>
        </p:txBody>
      </p:sp>
      <p:sp>
        <p:nvSpPr>
          <p:cNvPr id="5" name="Footer Placeholder 4"/>
          <p:cNvSpPr>
            <a:spLocks noGrp="1"/>
          </p:cNvSpPr>
          <p:nvPr>
            <p:ph type="ftr" sz="quarter" idx="11"/>
          </p:nvPr>
        </p:nvSpPr>
        <p:spPr/>
        <p:txBody>
          <a:bodyPr/>
          <a:lstStyle/>
          <a:p>
            <a:r>
              <a:rPr lang="en-US" smtClean="0"/>
              <a:t>ME3801</a:t>
            </a:r>
            <a:endParaRPr lang="en-US" dirty="0"/>
          </a:p>
        </p:txBody>
      </p:sp>
      <p:sp>
        <p:nvSpPr>
          <p:cNvPr id="6" name="Slide Number Placeholder 5"/>
          <p:cNvSpPr>
            <a:spLocks noGrp="1"/>
          </p:cNvSpPr>
          <p:nvPr>
            <p:ph type="sldNum" sz="quarter" idx="12"/>
          </p:nvPr>
        </p:nvSpPr>
        <p:spPr/>
        <p:txBody>
          <a:bodyPr/>
          <a:lstStyle/>
          <a:p>
            <a:fld id="{D0490752-FBB8-4220-BA65-83633CD53B8E}" type="slidenum">
              <a:rPr lang="en-US"/>
              <a:pPr/>
              <a:t>2</a:t>
            </a:fld>
            <a:endParaRPr lang="en-US" dirty="0"/>
          </a:p>
        </p:txBody>
      </p:sp>
      <p:sp>
        <p:nvSpPr>
          <p:cNvPr id="30722" name="Rectangle 2"/>
          <p:cNvSpPr>
            <a:spLocks noGrp="1" noChangeArrowheads="1"/>
          </p:cNvSpPr>
          <p:nvPr>
            <p:ph type="title"/>
          </p:nvPr>
        </p:nvSpPr>
        <p:spPr>
          <a:xfrm>
            <a:off x="0" y="52388"/>
            <a:ext cx="9140825" cy="914400"/>
          </a:xfrm>
        </p:spPr>
        <p:txBody>
          <a:bodyPr vert="horz" lIns="91440" tIns="45720" rIns="91440" bIns="45720" rtlCol="0" anchor="ctr">
            <a:normAutofit/>
          </a:bodyPr>
          <a:lstStyle/>
          <a:p>
            <a:r>
              <a:rPr lang="en-US" sz="2800" b="1" dirty="0" smtClean="0">
                <a:solidFill>
                  <a:srgbClr val="003399"/>
                </a:solidFill>
                <a:effectLst>
                  <a:outerShdw blurRad="38100" dist="38100" dir="2700000" algn="tl">
                    <a:srgbClr val="C0C0C0"/>
                  </a:outerShdw>
                </a:effectLst>
              </a:rPr>
              <a:t>Outline of the Chapter</a:t>
            </a:r>
            <a:endParaRPr lang="en-US" sz="2800" b="1" dirty="0">
              <a:solidFill>
                <a:srgbClr val="003399"/>
              </a:solidFill>
              <a:effectLst>
                <a:outerShdw blurRad="38100" dist="38100" dir="2700000" algn="tl">
                  <a:srgbClr val="C0C0C0"/>
                </a:outerShdw>
              </a:effectLst>
            </a:endParaRPr>
          </a:p>
        </p:txBody>
      </p:sp>
      <p:sp>
        <p:nvSpPr>
          <p:cNvPr id="30723" name="Rectangle 3"/>
          <p:cNvSpPr>
            <a:spLocks noGrp="1" noChangeArrowheads="1"/>
          </p:cNvSpPr>
          <p:nvPr>
            <p:ph type="body" idx="1"/>
          </p:nvPr>
        </p:nvSpPr>
        <p:spPr>
          <a:xfrm>
            <a:off x="914400" y="1066800"/>
            <a:ext cx="8001000" cy="4876800"/>
          </a:xfrm>
        </p:spPr>
        <p:txBody>
          <a:bodyPr>
            <a:normAutofit/>
          </a:bodyPr>
          <a:lstStyle/>
          <a:p>
            <a:pPr>
              <a:lnSpc>
                <a:spcPct val="90000"/>
              </a:lnSpc>
            </a:pPr>
            <a:r>
              <a:rPr lang="en-US" sz="2400" b="1" dirty="0" smtClean="0">
                <a:solidFill>
                  <a:schemeClr val="tx2"/>
                </a:solidFill>
                <a:cs typeface="Times New Roman" pitchFamily="18" charset="0"/>
              </a:rPr>
              <a:t>Linear momentum in a moving frame</a:t>
            </a:r>
          </a:p>
          <a:p>
            <a:pPr lvl="1">
              <a:lnSpc>
                <a:spcPct val="90000"/>
              </a:lnSpc>
            </a:pPr>
            <a:r>
              <a:rPr lang="en-US" sz="2000" b="1" dirty="0" smtClean="0">
                <a:solidFill>
                  <a:schemeClr val="tx2"/>
                </a:solidFill>
                <a:cs typeface="Times New Roman" pitchFamily="18" charset="0"/>
              </a:rPr>
              <a:t>Example</a:t>
            </a:r>
          </a:p>
          <a:p>
            <a:pPr>
              <a:lnSpc>
                <a:spcPct val="90000"/>
              </a:lnSpc>
            </a:pPr>
            <a:r>
              <a:rPr lang="en-US" sz="2400" b="1" dirty="0" smtClean="0">
                <a:solidFill>
                  <a:schemeClr val="tx2"/>
                </a:solidFill>
                <a:cs typeface="Times New Roman" pitchFamily="18" charset="0"/>
              </a:rPr>
              <a:t>Angular momentum in a moving frame</a:t>
            </a:r>
          </a:p>
          <a:p>
            <a:pPr lvl="1">
              <a:lnSpc>
                <a:spcPct val="90000"/>
              </a:lnSpc>
            </a:pPr>
            <a:r>
              <a:rPr lang="en-US" sz="2000" b="1" dirty="0" smtClean="0">
                <a:solidFill>
                  <a:schemeClr val="tx2"/>
                </a:solidFill>
                <a:cs typeface="Times New Roman" pitchFamily="18" charset="0"/>
              </a:rPr>
              <a:t>Example</a:t>
            </a:r>
          </a:p>
          <a:p>
            <a:pPr>
              <a:lnSpc>
                <a:spcPct val="90000"/>
              </a:lnSpc>
            </a:pPr>
            <a:r>
              <a:rPr lang="en-US" sz="2400" b="1" dirty="0" smtClean="0">
                <a:solidFill>
                  <a:schemeClr val="tx2"/>
                </a:solidFill>
                <a:cs typeface="Times New Roman" pitchFamily="18" charset="0"/>
              </a:rPr>
              <a:t>Full set of 6DoF EOM of a rigid body.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4" name="Picture 2"/>
          <p:cNvPicPr>
            <a:picLocks noChangeAspect="1" noChangeArrowheads="1"/>
          </p:cNvPicPr>
          <p:nvPr/>
        </p:nvPicPr>
        <p:blipFill>
          <a:blip r:embed="rId3" cstate="print"/>
          <a:srcRect/>
          <a:stretch>
            <a:fillRect/>
          </a:stretch>
        </p:blipFill>
        <p:spPr bwMode="auto">
          <a:xfrm>
            <a:off x="214313" y="1546293"/>
            <a:ext cx="8729756" cy="3741324"/>
          </a:xfrm>
          <a:prstGeom prst="rect">
            <a:avLst/>
          </a:prstGeom>
          <a:noFill/>
          <a:ln w="9525">
            <a:noFill/>
            <a:miter lim="800000"/>
            <a:headEnd/>
            <a:tailEnd/>
          </a:ln>
        </p:spPr>
      </p:pic>
      <p:sp>
        <p:nvSpPr>
          <p:cNvPr id="39" name="Date Placeholder 3"/>
          <p:cNvSpPr>
            <a:spLocks noGrp="1"/>
          </p:cNvSpPr>
          <p:nvPr>
            <p:ph type="dt" sz="half" idx="10"/>
          </p:nvPr>
        </p:nvSpPr>
        <p:spPr/>
        <p:txBody>
          <a:bodyPr/>
          <a:lstStyle/>
          <a:p>
            <a:fld id="{C6036E9A-9A21-404F-A4F2-AFD24A3DF1B2}"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20</a:t>
            </a:fld>
            <a:endParaRPr lang="en-US"/>
          </a:p>
        </p:txBody>
      </p:sp>
      <p:sp>
        <p:nvSpPr>
          <p:cNvPr id="48130" name="Rectangle 3074"/>
          <p:cNvSpPr>
            <a:spLocks noGrp="1" noChangeArrowheads="1"/>
          </p:cNvSpPr>
          <p:nvPr>
            <p:ph type="title"/>
          </p:nvPr>
        </p:nvSpPr>
        <p:spPr>
          <a:xfrm>
            <a:off x="0" y="52388"/>
            <a:ext cx="9140825" cy="914400"/>
          </a:xfrm>
        </p:spPr>
        <p:txBody>
          <a:bodyPr>
            <a:normAutofit/>
          </a:bodyPr>
          <a:lstStyle/>
          <a:p>
            <a:r>
              <a:rPr lang="en-US" sz="3200" dirty="0" smtClean="0">
                <a:solidFill>
                  <a:srgbClr val="003399"/>
                </a:solidFill>
                <a:effectLst>
                  <a:outerShdw blurRad="38100" dist="38100" dir="2700000" algn="tl">
                    <a:srgbClr val="C0C0C0"/>
                  </a:outerShdw>
                </a:effectLst>
              </a:rPr>
              <a:t>6DOF Model of EOM of a Rigid Body</a:t>
            </a:r>
            <a:endParaRPr lang="en-US" sz="3200" dirty="0">
              <a:solidFill>
                <a:srgbClr val="003399"/>
              </a:solidFill>
              <a:effectLst>
                <a:outerShdw blurRad="38100" dist="38100" dir="2700000" algn="tl">
                  <a:srgbClr val="C0C0C0"/>
                </a:outerShdw>
              </a:effectLst>
            </a:endParaRPr>
          </a:p>
        </p:txBody>
      </p:sp>
      <p:sp>
        <p:nvSpPr>
          <p:cNvPr id="16" name="Rounded Rectangle 15"/>
          <p:cNvSpPr/>
          <p:nvPr/>
        </p:nvSpPr>
        <p:spPr>
          <a:xfrm>
            <a:off x="5738987" y="4076632"/>
            <a:ext cx="920230" cy="1061897"/>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798983" y="1888435"/>
            <a:ext cx="2902226" cy="1818861"/>
          </a:xfrm>
          <a:custGeom>
            <a:avLst/>
            <a:gdLst>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39756 w 2902226"/>
              <a:gd name="connsiteY6" fmla="*/ 1212574 h 1818861"/>
              <a:gd name="connsiteX7" fmla="*/ 0 w 2902226"/>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 name="connsiteX0" fmla="*/ 0 w 2922105"/>
              <a:gd name="connsiteY0" fmla="*/ 0 h 1818861"/>
              <a:gd name="connsiteX1" fmla="*/ 2902226 w 2922105"/>
              <a:gd name="connsiteY1" fmla="*/ 0 h 1818861"/>
              <a:gd name="connsiteX2" fmla="*/ 2902226 w 2922105"/>
              <a:gd name="connsiteY2" fmla="*/ 1709530 h 1818861"/>
              <a:gd name="connsiteX3" fmla="*/ 2922105 w 2922105"/>
              <a:gd name="connsiteY3" fmla="*/ 1818861 h 1818861"/>
              <a:gd name="connsiteX4" fmla="*/ 725556 w 2922105"/>
              <a:gd name="connsiteY4" fmla="*/ 1818861 h 1818861"/>
              <a:gd name="connsiteX5" fmla="*/ 725556 w 2922105"/>
              <a:gd name="connsiteY5" fmla="*/ 1212574 h 1818861"/>
              <a:gd name="connsiteX6" fmla="*/ 9939 w 2922105"/>
              <a:gd name="connsiteY6" fmla="*/ 1212574 h 1818861"/>
              <a:gd name="connsiteX7" fmla="*/ 0 w 2922105"/>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82349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226" h="1818861">
                <a:moveTo>
                  <a:pt x="0" y="0"/>
                </a:moveTo>
                <a:lnTo>
                  <a:pt x="2902226" y="0"/>
                </a:lnTo>
                <a:lnTo>
                  <a:pt x="2902226" y="1709530"/>
                </a:lnTo>
                <a:cubicBezTo>
                  <a:pt x="2891555" y="1805568"/>
                  <a:pt x="2882349" y="1768981"/>
                  <a:pt x="2882349" y="1818861"/>
                </a:cubicBezTo>
                <a:lnTo>
                  <a:pt x="725556" y="1818861"/>
                </a:lnTo>
                <a:lnTo>
                  <a:pt x="725556" y="1212574"/>
                </a:lnTo>
                <a:lnTo>
                  <a:pt x="9939" y="1212574"/>
                </a:lnTo>
                <a:lnTo>
                  <a:pt x="0" y="0"/>
                </a:ln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777125" y="3828154"/>
            <a:ext cx="1526517" cy="1499220"/>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464542" y="3021496"/>
            <a:ext cx="1148832" cy="1123122"/>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A01CC4B5-7505-455B-8A99-DD1BAF17C5A0}"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21</a:t>
            </a:fld>
            <a:endParaRPr lang="en-US"/>
          </a:p>
        </p:txBody>
      </p:sp>
      <p:sp>
        <p:nvSpPr>
          <p:cNvPr id="48130" name="Rectangle 3074"/>
          <p:cNvSpPr>
            <a:spLocks noGrp="1" noChangeArrowheads="1"/>
          </p:cNvSpPr>
          <p:nvPr>
            <p:ph type="title"/>
          </p:nvPr>
        </p:nvSpPr>
        <p:spPr>
          <a:xfrm>
            <a:off x="0" y="52388"/>
            <a:ext cx="9140825" cy="914400"/>
          </a:xfrm>
        </p:spPr>
        <p:txBody>
          <a:bodyPr>
            <a:normAutofit/>
          </a:bodyPr>
          <a:lstStyle/>
          <a:p>
            <a:pPr algn="ctr"/>
            <a:r>
              <a:rPr lang="en-US" sz="3200" dirty="0" smtClean="0">
                <a:solidFill>
                  <a:srgbClr val="003399"/>
                </a:solidFill>
                <a:effectLst>
                  <a:outerShdw blurRad="38100" dist="38100" dir="2700000" algn="tl">
                    <a:srgbClr val="C0C0C0"/>
                  </a:outerShdw>
                </a:effectLst>
              </a:rPr>
              <a:t>Dead Reckoning</a:t>
            </a:r>
            <a:endParaRPr lang="en-US" sz="3200" dirty="0">
              <a:solidFill>
                <a:srgbClr val="003399"/>
              </a:solidFill>
              <a:effectLst>
                <a:outerShdw blurRad="38100" dist="38100" dir="2700000" algn="tl">
                  <a:srgbClr val="C0C0C0"/>
                </a:outerShdw>
              </a:effectLst>
            </a:endParaRPr>
          </a:p>
        </p:txBody>
      </p:sp>
      <p:sp>
        <p:nvSpPr>
          <p:cNvPr id="13" name="Freeform 12"/>
          <p:cNvSpPr/>
          <p:nvPr/>
        </p:nvSpPr>
        <p:spPr>
          <a:xfrm>
            <a:off x="1798983" y="1888435"/>
            <a:ext cx="2902226" cy="1818861"/>
          </a:xfrm>
          <a:custGeom>
            <a:avLst/>
            <a:gdLst>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39756 w 2902226"/>
              <a:gd name="connsiteY6" fmla="*/ 1212574 h 1818861"/>
              <a:gd name="connsiteX7" fmla="*/ 0 w 2902226"/>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 name="connsiteX0" fmla="*/ 0 w 2922105"/>
              <a:gd name="connsiteY0" fmla="*/ 0 h 1818861"/>
              <a:gd name="connsiteX1" fmla="*/ 2902226 w 2922105"/>
              <a:gd name="connsiteY1" fmla="*/ 0 h 1818861"/>
              <a:gd name="connsiteX2" fmla="*/ 2902226 w 2922105"/>
              <a:gd name="connsiteY2" fmla="*/ 1709530 h 1818861"/>
              <a:gd name="connsiteX3" fmla="*/ 2922105 w 2922105"/>
              <a:gd name="connsiteY3" fmla="*/ 1818861 h 1818861"/>
              <a:gd name="connsiteX4" fmla="*/ 725556 w 2922105"/>
              <a:gd name="connsiteY4" fmla="*/ 1818861 h 1818861"/>
              <a:gd name="connsiteX5" fmla="*/ 725556 w 2922105"/>
              <a:gd name="connsiteY5" fmla="*/ 1212574 h 1818861"/>
              <a:gd name="connsiteX6" fmla="*/ 9939 w 2922105"/>
              <a:gd name="connsiteY6" fmla="*/ 1212574 h 1818861"/>
              <a:gd name="connsiteX7" fmla="*/ 0 w 2922105"/>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82349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226" h="1818861">
                <a:moveTo>
                  <a:pt x="0" y="0"/>
                </a:moveTo>
                <a:lnTo>
                  <a:pt x="2902226" y="0"/>
                </a:lnTo>
                <a:lnTo>
                  <a:pt x="2902226" y="1709530"/>
                </a:lnTo>
                <a:cubicBezTo>
                  <a:pt x="2891555" y="1805568"/>
                  <a:pt x="2882349" y="1768981"/>
                  <a:pt x="2882349" y="1818861"/>
                </a:cubicBezTo>
                <a:lnTo>
                  <a:pt x="725556" y="1818861"/>
                </a:lnTo>
                <a:lnTo>
                  <a:pt x="725556" y="1212574"/>
                </a:lnTo>
                <a:lnTo>
                  <a:pt x="9939" y="1212574"/>
                </a:lnTo>
                <a:lnTo>
                  <a:pt x="0" y="0"/>
                </a:ln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4546" name="Picture 2"/>
          <p:cNvPicPr>
            <a:picLocks noChangeAspect="1" noChangeArrowheads="1"/>
          </p:cNvPicPr>
          <p:nvPr/>
        </p:nvPicPr>
        <p:blipFill>
          <a:blip r:embed="rId4" cstate="print"/>
          <a:srcRect/>
          <a:stretch>
            <a:fillRect/>
          </a:stretch>
        </p:blipFill>
        <p:spPr bwMode="auto">
          <a:xfrm>
            <a:off x="1743490" y="1757226"/>
            <a:ext cx="7211668" cy="1959240"/>
          </a:xfrm>
          <a:prstGeom prst="rect">
            <a:avLst/>
          </a:prstGeom>
          <a:noFill/>
          <a:ln w="9525">
            <a:noFill/>
            <a:miter lim="800000"/>
            <a:headEnd/>
            <a:tailEnd/>
          </a:ln>
        </p:spPr>
      </p:pic>
      <p:sp>
        <p:nvSpPr>
          <p:cNvPr id="12" name="Rectangle 11"/>
          <p:cNvSpPr/>
          <p:nvPr/>
        </p:nvSpPr>
        <p:spPr>
          <a:xfrm>
            <a:off x="1719470" y="3160643"/>
            <a:ext cx="775252" cy="5864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008783" y="1603167"/>
            <a:ext cx="775252" cy="5864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11356" y="2037522"/>
            <a:ext cx="298174" cy="461665"/>
          </a:xfrm>
          <a:prstGeom prst="rect">
            <a:avLst/>
          </a:prstGeom>
          <a:noFill/>
        </p:spPr>
        <p:txBody>
          <a:bodyPr wrap="square" rtlCol="0">
            <a:spAutoFit/>
          </a:bodyPr>
          <a:lstStyle/>
          <a:p>
            <a:r>
              <a:rPr lang="en-US" b="1" i="1" dirty="0" smtClean="0">
                <a:solidFill>
                  <a:schemeClr val="tx2"/>
                </a:solidFill>
                <a:latin typeface="+mn-lt"/>
              </a:rPr>
              <a:t>F</a:t>
            </a:r>
            <a:endParaRPr lang="en-US" b="1" i="1" dirty="0">
              <a:solidFill>
                <a:schemeClr val="tx2"/>
              </a:solidFill>
              <a:latin typeface="+mn-lt"/>
            </a:endParaRPr>
          </a:p>
        </p:txBody>
      </p:sp>
      <p:sp>
        <p:nvSpPr>
          <p:cNvPr id="19" name="TextBox 18"/>
          <p:cNvSpPr txBox="1"/>
          <p:nvPr/>
        </p:nvSpPr>
        <p:spPr>
          <a:xfrm>
            <a:off x="1371601" y="2514601"/>
            <a:ext cx="298174" cy="461665"/>
          </a:xfrm>
          <a:prstGeom prst="rect">
            <a:avLst/>
          </a:prstGeom>
          <a:noFill/>
        </p:spPr>
        <p:txBody>
          <a:bodyPr wrap="square" rtlCol="0">
            <a:spAutoFit/>
          </a:bodyPr>
          <a:lstStyle/>
          <a:p>
            <a:r>
              <a:rPr lang="en-US" b="1" i="1" dirty="0" smtClean="0">
                <a:solidFill>
                  <a:schemeClr val="tx2"/>
                </a:solidFill>
                <a:latin typeface="+mn-lt"/>
              </a:rPr>
              <a:t>m</a:t>
            </a:r>
            <a:endParaRPr lang="en-US" b="1" i="1" dirty="0">
              <a:solidFill>
                <a:schemeClr val="tx2"/>
              </a:solidFill>
              <a:latin typeface="+mn-lt"/>
            </a:endParaRPr>
          </a:p>
        </p:txBody>
      </p:sp>
      <p:sp>
        <p:nvSpPr>
          <p:cNvPr id="20" name="TextBox 19"/>
          <p:cNvSpPr txBox="1"/>
          <p:nvPr/>
        </p:nvSpPr>
        <p:spPr>
          <a:xfrm>
            <a:off x="5078895" y="3588029"/>
            <a:ext cx="1103245" cy="461665"/>
          </a:xfrm>
          <a:prstGeom prst="rect">
            <a:avLst/>
          </a:prstGeom>
          <a:noFill/>
        </p:spPr>
        <p:txBody>
          <a:bodyPr wrap="square" rtlCol="0">
            <a:spAutoFit/>
          </a:bodyPr>
          <a:lstStyle/>
          <a:p>
            <a:pPr algn="ctr"/>
            <a:r>
              <a:rPr lang="en-US" b="1" i="1" dirty="0" err="1" smtClean="0">
                <a:solidFill>
                  <a:schemeClr val="tx2"/>
                </a:solidFill>
                <a:latin typeface="+mn-lt"/>
              </a:rPr>
              <a:t>p,q,r</a:t>
            </a:r>
            <a:endParaRPr lang="en-US" b="1" i="1" dirty="0">
              <a:solidFill>
                <a:schemeClr val="tx2"/>
              </a:solidFill>
              <a:latin typeface="+mn-lt"/>
            </a:endParaRPr>
          </a:p>
        </p:txBody>
      </p:sp>
      <p:sp>
        <p:nvSpPr>
          <p:cNvPr id="21" name="TextBox 20"/>
          <p:cNvSpPr txBox="1"/>
          <p:nvPr/>
        </p:nvSpPr>
        <p:spPr>
          <a:xfrm>
            <a:off x="6380920" y="3657603"/>
            <a:ext cx="1103245" cy="461665"/>
          </a:xfrm>
          <a:prstGeom prst="rect">
            <a:avLst/>
          </a:prstGeom>
          <a:noFill/>
        </p:spPr>
        <p:txBody>
          <a:bodyPr wrap="square" rtlCol="0">
            <a:spAutoFit/>
          </a:bodyPr>
          <a:lstStyle/>
          <a:p>
            <a:pPr algn="ctr"/>
            <a:r>
              <a:rPr lang="en-US" b="1" i="1" dirty="0" smtClean="0">
                <a:solidFill>
                  <a:schemeClr val="tx2"/>
                </a:solidFill>
                <a:latin typeface="+mn-lt"/>
              </a:rPr>
              <a:t>DCM</a:t>
            </a:r>
            <a:endParaRPr lang="en-US" b="1" i="1" dirty="0">
              <a:solidFill>
                <a:schemeClr val="tx2"/>
              </a:solidFill>
              <a:latin typeface="+mn-lt"/>
            </a:endParaRPr>
          </a:p>
        </p:txBody>
      </p:sp>
      <p:graphicFrame>
        <p:nvGraphicFramePr>
          <p:cNvPr id="364547" name="Object 13"/>
          <p:cNvGraphicFramePr>
            <a:graphicFrameLocks noChangeAspect="1"/>
          </p:cNvGraphicFramePr>
          <p:nvPr/>
        </p:nvGraphicFramePr>
        <p:xfrm>
          <a:off x="3343275" y="4393786"/>
          <a:ext cx="1670050" cy="1150938"/>
        </p:xfrm>
        <a:graphic>
          <a:graphicData uri="http://schemas.openxmlformats.org/presentationml/2006/ole">
            <p:oleObj spid="_x0000_s364547" name="Equation" r:id="rId5" imgW="1143000" imgH="787320" progId="Equation.DSMT4">
              <p:embed/>
            </p:oleObj>
          </a:graphicData>
        </a:graphic>
      </p:graphicFrame>
      <p:sp>
        <p:nvSpPr>
          <p:cNvPr id="22" name="Rounded Rectangle 21"/>
          <p:cNvSpPr/>
          <p:nvPr/>
        </p:nvSpPr>
        <p:spPr>
          <a:xfrm>
            <a:off x="6464542" y="3021496"/>
            <a:ext cx="1148832" cy="1123122"/>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1941444" y="1961323"/>
            <a:ext cx="2902226" cy="1818861"/>
          </a:xfrm>
          <a:custGeom>
            <a:avLst/>
            <a:gdLst>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39756 w 2902226"/>
              <a:gd name="connsiteY6" fmla="*/ 1212574 h 1818861"/>
              <a:gd name="connsiteX7" fmla="*/ 0 w 2902226"/>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 name="connsiteX0" fmla="*/ 0 w 2922105"/>
              <a:gd name="connsiteY0" fmla="*/ 0 h 1818861"/>
              <a:gd name="connsiteX1" fmla="*/ 2902226 w 2922105"/>
              <a:gd name="connsiteY1" fmla="*/ 0 h 1818861"/>
              <a:gd name="connsiteX2" fmla="*/ 2902226 w 2922105"/>
              <a:gd name="connsiteY2" fmla="*/ 1709530 h 1818861"/>
              <a:gd name="connsiteX3" fmla="*/ 2922105 w 2922105"/>
              <a:gd name="connsiteY3" fmla="*/ 1818861 h 1818861"/>
              <a:gd name="connsiteX4" fmla="*/ 725556 w 2922105"/>
              <a:gd name="connsiteY4" fmla="*/ 1818861 h 1818861"/>
              <a:gd name="connsiteX5" fmla="*/ 725556 w 2922105"/>
              <a:gd name="connsiteY5" fmla="*/ 1212574 h 1818861"/>
              <a:gd name="connsiteX6" fmla="*/ 9939 w 2922105"/>
              <a:gd name="connsiteY6" fmla="*/ 1212574 h 1818861"/>
              <a:gd name="connsiteX7" fmla="*/ 0 w 2922105"/>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82349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226" h="1818861">
                <a:moveTo>
                  <a:pt x="0" y="0"/>
                </a:moveTo>
                <a:lnTo>
                  <a:pt x="2902226" y="0"/>
                </a:lnTo>
                <a:lnTo>
                  <a:pt x="2902226" y="1709530"/>
                </a:lnTo>
                <a:cubicBezTo>
                  <a:pt x="2891555" y="1805568"/>
                  <a:pt x="2882349" y="1768981"/>
                  <a:pt x="2882349" y="1818861"/>
                </a:cubicBezTo>
                <a:lnTo>
                  <a:pt x="725556" y="1818861"/>
                </a:lnTo>
                <a:lnTo>
                  <a:pt x="725556" y="1212574"/>
                </a:lnTo>
                <a:lnTo>
                  <a:pt x="9939" y="1212574"/>
                </a:lnTo>
                <a:lnTo>
                  <a:pt x="0" y="0"/>
                </a:ln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4" name="Picture 2"/>
          <p:cNvPicPr>
            <a:picLocks noChangeAspect="1" noChangeArrowheads="1"/>
          </p:cNvPicPr>
          <p:nvPr/>
        </p:nvPicPr>
        <p:blipFill>
          <a:blip r:embed="rId3" cstate="print"/>
          <a:srcRect/>
          <a:stretch>
            <a:fillRect/>
          </a:stretch>
        </p:blipFill>
        <p:spPr bwMode="auto">
          <a:xfrm>
            <a:off x="214313" y="1546293"/>
            <a:ext cx="8729756" cy="3741324"/>
          </a:xfrm>
          <a:prstGeom prst="rect">
            <a:avLst/>
          </a:prstGeom>
          <a:noFill/>
          <a:ln w="9525">
            <a:noFill/>
            <a:miter lim="800000"/>
            <a:headEnd/>
            <a:tailEnd/>
          </a:ln>
        </p:spPr>
      </p:pic>
      <p:sp>
        <p:nvSpPr>
          <p:cNvPr id="39" name="Date Placeholder 3"/>
          <p:cNvSpPr>
            <a:spLocks noGrp="1"/>
          </p:cNvSpPr>
          <p:nvPr>
            <p:ph type="dt" sz="half" idx="10"/>
          </p:nvPr>
        </p:nvSpPr>
        <p:spPr/>
        <p:txBody>
          <a:bodyPr/>
          <a:lstStyle/>
          <a:p>
            <a:fld id="{906C32EC-4E0C-46D0-8EF0-D4FD3F0D6583}"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22</a:t>
            </a:fld>
            <a:endParaRPr lang="en-US"/>
          </a:p>
        </p:txBody>
      </p:sp>
      <p:sp>
        <p:nvSpPr>
          <p:cNvPr id="48130" name="Rectangle 3074"/>
          <p:cNvSpPr>
            <a:spLocks noGrp="1" noChangeArrowheads="1"/>
          </p:cNvSpPr>
          <p:nvPr>
            <p:ph type="title"/>
          </p:nvPr>
        </p:nvSpPr>
        <p:spPr>
          <a:xfrm>
            <a:off x="0" y="52388"/>
            <a:ext cx="9140825" cy="914400"/>
          </a:xfrm>
        </p:spPr>
        <p:txBody>
          <a:bodyPr>
            <a:normAutofit/>
          </a:bodyPr>
          <a:lstStyle/>
          <a:p>
            <a:r>
              <a:rPr lang="en-US" sz="3200" dirty="0" smtClean="0">
                <a:solidFill>
                  <a:srgbClr val="003399"/>
                </a:solidFill>
                <a:effectLst>
                  <a:outerShdw blurRad="38100" dist="38100" dir="2700000" algn="tl">
                    <a:srgbClr val="C0C0C0"/>
                  </a:outerShdw>
                </a:effectLst>
              </a:rPr>
              <a:t>6DOF Model of EOM of a Rigid Body</a:t>
            </a:r>
            <a:endParaRPr lang="en-US" sz="3200" dirty="0">
              <a:solidFill>
                <a:srgbClr val="003399"/>
              </a:solidFill>
              <a:effectLst>
                <a:outerShdw blurRad="38100" dist="38100" dir="2700000" algn="tl">
                  <a:srgbClr val="C0C0C0"/>
                </a:outerShdw>
              </a:effectLst>
            </a:endParaRPr>
          </a:p>
        </p:txBody>
      </p:sp>
      <p:sp>
        <p:nvSpPr>
          <p:cNvPr id="16" name="Rounded Rectangle 15"/>
          <p:cNvSpPr/>
          <p:nvPr/>
        </p:nvSpPr>
        <p:spPr>
          <a:xfrm>
            <a:off x="5738987" y="4076632"/>
            <a:ext cx="920230" cy="1061897"/>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798983" y="1888435"/>
            <a:ext cx="2902226" cy="1818861"/>
          </a:xfrm>
          <a:custGeom>
            <a:avLst/>
            <a:gdLst>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39756 w 2902226"/>
              <a:gd name="connsiteY6" fmla="*/ 1212574 h 1818861"/>
              <a:gd name="connsiteX7" fmla="*/ 0 w 2902226"/>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 name="connsiteX0" fmla="*/ 0 w 2922105"/>
              <a:gd name="connsiteY0" fmla="*/ 0 h 1818861"/>
              <a:gd name="connsiteX1" fmla="*/ 2902226 w 2922105"/>
              <a:gd name="connsiteY1" fmla="*/ 0 h 1818861"/>
              <a:gd name="connsiteX2" fmla="*/ 2902226 w 2922105"/>
              <a:gd name="connsiteY2" fmla="*/ 1709530 h 1818861"/>
              <a:gd name="connsiteX3" fmla="*/ 2922105 w 2922105"/>
              <a:gd name="connsiteY3" fmla="*/ 1818861 h 1818861"/>
              <a:gd name="connsiteX4" fmla="*/ 725556 w 2922105"/>
              <a:gd name="connsiteY4" fmla="*/ 1818861 h 1818861"/>
              <a:gd name="connsiteX5" fmla="*/ 725556 w 2922105"/>
              <a:gd name="connsiteY5" fmla="*/ 1212574 h 1818861"/>
              <a:gd name="connsiteX6" fmla="*/ 9939 w 2922105"/>
              <a:gd name="connsiteY6" fmla="*/ 1212574 h 1818861"/>
              <a:gd name="connsiteX7" fmla="*/ 0 w 2922105"/>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82349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226" h="1818861">
                <a:moveTo>
                  <a:pt x="0" y="0"/>
                </a:moveTo>
                <a:lnTo>
                  <a:pt x="2902226" y="0"/>
                </a:lnTo>
                <a:lnTo>
                  <a:pt x="2902226" y="1709530"/>
                </a:lnTo>
                <a:cubicBezTo>
                  <a:pt x="2891555" y="1805568"/>
                  <a:pt x="2882349" y="1768981"/>
                  <a:pt x="2882349" y="1818861"/>
                </a:cubicBezTo>
                <a:lnTo>
                  <a:pt x="725556" y="1818861"/>
                </a:lnTo>
                <a:lnTo>
                  <a:pt x="725556" y="1212574"/>
                </a:lnTo>
                <a:lnTo>
                  <a:pt x="9939" y="1212574"/>
                </a:lnTo>
                <a:lnTo>
                  <a:pt x="0" y="0"/>
                </a:ln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777125" y="3828154"/>
            <a:ext cx="1526517" cy="1499220"/>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464542" y="3021496"/>
            <a:ext cx="1148832" cy="1123122"/>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5570" name="Picture 2"/>
          <p:cNvPicPr>
            <a:picLocks noChangeAspect="1" noChangeArrowheads="1"/>
          </p:cNvPicPr>
          <p:nvPr/>
        </p:nvPicPr>
        <p:blipFill>
          <a:blip r:embed="rId4" cstate="print"/>
          <a:srcRect/>
          <a:stretch>
            <a:fillRect/>
          </a:stretch>
        </p:blipFill>
        <p:spPr bwMode="auto">
          <a:xfrm>
            <a:off x="2749620" y="3836505"/>
            <a:ext cx="1573764" cy="1500808"/>
          </a:xfrm>
          <a:prstGeom prst="rect">
            <a:avLst/>
          </a:prstGeom>
          <a:noFill/>
          <a:ln w="9525">
            <a:noFill/>
            <a:miter lim="800000"/>
            <a:headEnd/>
            <a:tailEnd/>
          </a:ln>
        </p:spPr>
      </p:pic>
      <p:sp>
        <p:nvSpPr>
          <p:cNvPr id="39" name="Date Placeholder 3"/>
          <p:cNvSpPr>
            <a:spLocks noGrp="1"/>
          </p:cNvSpPr>
          <p:nvPr>
            <p:ph type="dt" sz="half" idx="10"/>
          </p:nvPr>
        </p:nvSpPr>
        <p:spPr/>
        <p:txBody>
          <a:bodyPr/>
          <a:lstStyle/>
          <a:p>
            <a:fld id="{F9BB7F03-266D-43DF-B644-E3C2C1280B48}"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23</a:t>
            </a:fld>
            <a:endParaRPr lang="en-US"/>
          </a:p>
        </p:txBody>
      </p:sp>
      <p:sp>
        <p:nvSpPr>
          <p:cNvPr id="48130" name="Rectangle 3074"/>
          <p:cNvSpPr>
            <a:spLocks noGrp="1" noChangeArrowheads="1"/>
          </p:cNvSpPr>
          <p:nvPr>
            <p:ph type="title"/>
          </p:nvPr>
        </p:nvSpPr>
        <p:spPr>
          <a:xfrm>
            <a:off x="0" y="52388"/>
            <a:ext cx="9140825" cy="914400"/>
          </a:xfrm>
        </p:spPr>
        <p:txBody>
          <a:bodyPr>
            <a:normAutofit/>
          </a:bodyPr>
          <a:lstStyle/>
          <a:p>
            <a:pPr algn="ctr"/>
            <a:r>
              <a:rPr lang="en-US" sz="3200" dirty="0" smtClean="0">
                <a:solidFill>
                  <a:srgbClr val="003399"/>
                </a:solidFill>
                <a:effectLst>
                  <a:outerShdw blurRad="38100" dist="38100" dir="2700000" algn="tl">
                    <a:srgbClr val="C0C0C0"/>
                  </a:outerShdw>
                </a:effectLst>
              </a:rPr>
              <a:t>Angular Momentum of a Rigid Body</a:t>
            </a:r>
            <a:endParaRPr lang="en-US" sz="3200" dirty="0">
              <a:solidFill>
                <a:srgbClr val="003399"/>
              </a:solidFill>
              <a:effectLst>
                <a:outerShdw blurRad="38100" dist="38100" dir="2700000" algn="tl">
                  <a:srgbClr val="C0C0C0"/>
                </a:outerShdw>
              </a:effectLst>
            </a:endParaRPr>
          </a:p>
        </p:txBody>
      </p:sp>
      <p:sp>
        <p:nvSpPr>
          <p:cNvPr id="14" name="Rounded Rectangle 13"/>
          <p:cNvSpPr/>
          <p:nvPr/>
        </p:nvSpPr>
        <p:spPr>
          <a:xfrm>
            <a:off x="2777125" y="3828154"/>
            <a:ext cx="1526517" cy="1499220"/>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5572" name="Picture 4"/>
          <p:cNvPicPr>
            <a:picLocks noChangeAspect="1" noChangeArrowheads="1"/>
          </p:cNvPicPr>
          <p:nvPr/>
        </p:nvPicPr>
        <p:blipFill>
          <a:blip r:embed="rId5" cstate="print"/>
          <a:srcRect/>
          <a:stretch>
            <a:fillRect/>
          </a:stretch>
        </p:blipFill>
        <p:spPr bwMode="auto">
          <a:xfrm>
            <a:off x="214313" y="1011238"/>
            <a:ext cx="6229350" cy="1952625"/>
          </a:xfrm>
          <a:prstGeom prst="rect">
            <a:avLst/>
          </a:prstGeom>
          <a:noFill/>
          <a:ln w="9525">
            <a:noFill/>
            <a:miter lim="800000"/>
            <a:headEnd/>
            <a:tailEnd/>
          </a:ln>
        </p:spPr>
      </p:pic>
      <p:cxnSp>
        <p:nvCxnSpPr>
          <p:cNvPr id="17" name="Straight Arrow Connector 16"/>
          <p:cNvCxnSpPr>
            <a:stCxn id="14" idx="0"/>
            <a:endCxn id="365572" idx="2"/>
          </p:cNvCxnSpPr>
          <p:nvPr/>
        </p:nvCxnSpPr>
        <p:spPr>
          <a:xfrm rot="16200000" flipV="1">
            <a:off x="3002541" y="3290311"/>
            <a:ext cx="864291" cy="211396"/>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graphicFrame>
        <p:nvGraphicFramePr>
          <p:cNvPr id="365573" name="Object 5"/>
          <p:cNvGraphicFramePr>
            <a:graphicFrameLocks noChangeAspect="1"/>
          </p:cNvGraphicFramePr>
          <p:nvPr/>
        </p:nvGraphicFramePr>
        <p:xfrm>
          <a:off x="4373218" y="2760403"/>
          <a:ext cx="4576811" cy="2328432"/>
        </p:xfrm>
        <a:graphic>
          <a:graphicData uri="http://schemas.openxmlformats.org/presentationml/2006/ole">
            <p:oleObj spid="_x0000_s365573" name="Equation" r:id="rId6" imgW="3047760" imgH="1549080"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4" name="Picture 2"/>
          <p:cNvPicPr>
            <a:picLocks noChangeAspect="1" noChangeArrowheads="1"/>
          </p:cNvPicPr>
          <p:nvPr/>
        </p:nvPicPr>
        <p:blipFill>
          <a:blip r:embed="rId3" cstate="print"/>
          <a:srcRect/>
          <a:stretch>
            <a:fillRect/>
          </a:stretch>
        </p:blipFill>
        <p:spPr bwMode="auto">
          <a:xfrm>
            <a:off x="214313" y="1546293"/>
            <a:ext cx="8729756" cy="3741324"/>
          </a:xfrm>
          <a:prstGeom prst="rect">
            <a:avLst/>
          </a:prstGeom>
          <a:noFill/>
          <a:ln w="9525">
            <a:noFill/>
            <a:miter lim="800000"/>
            <a:headEnd/>
            <a:tailEnd/>
          </a:ln>
        </p:spPr>
      </p:pic>
      <p:sp>
        <p:nvSpPr>
          <p:cNvPr id="39" name="Date Placeholder 3"/>
          <p:cNvSpPr>
            <a:spLocks noGrp="1"/>
          </p:cNvSpPr>
          <p:nvPr>
            <p:ph type="dt" sz="half" idx="10"/>
          </p:nvPr>
        </p:nvSpPr>
        <p:spPr/>
        <p:txBody>
          <a:bodyPr/>
          <a:lstStyle/>
          <a:p>
            <a:fld id="{104EE1BA-9876-4D54-9D6B-DF293FEDA356}"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24</a:t>
            </a:fld>
            <a:endParaRPr lang="en-US"/>
          </a:p>
        </p:txBody>
      </p:sp>
      <p:sp>
        <p:nvSpPr>
          <p:cNvPr id="48130" name="Rectangle 3074"/>
          <p:cNvSpPr>
            <a:spLocks noGrp="1" noChangeArrowheads="1"/>
          </p:cNvSpPr>
          <p:nvPr>
            <p:ph type="title"/>
          </p:nvPr>
        </p:nvSpPr>
        <p:spPr>
          <a:xfrm>
            <a:off x="0" y="52388"/>
            <a:ext cx="9140825" cy="914400"/>
          </a:xfrm>
        </p:spPr>
        <p:txBody>
          <a:bodyPr>
            <a:normAutofit/>
          </a:bodyPr>
          <a:lstStyle/>
          <a:p>
            <a:r>
              <a:rPr lang="en-US" sz="3200" dirty="0" smtClean="0">
                <a:solidFill>
                  <a:srgbClr val="003399"/>
                </a:solidFill>
                <a:effectLst>
                  <a:outerShdw blurRad="38100" dist="38100" dir="2700000" algn="tl">
                    <a:srgbClr val="C0C0C0"/>
                  </a:outerShdw>
                </a:effectLst>
              </a:rPr>
              <a:t>6DOF Model of EOM of a Rigid Body</a:t>
            </a:r>
            <a:endParaRPr lang="en-US" sz="3200" dirty="0">
              <a:solidFill>
                <a:srgbClr val="003399"/>
              </a:solidFill>
              <a:effectLst>
                <a:outerShdw blurRad="38100" dist="38100" dir="2700000" algn="tl">
                  <a:srgbClr val="C0C0C0"/>
                </a:outerShdw>
              </a:effectLst>
            </a:endParaRPr>
          </a:p>
        </p:txBody>
      </p:sp>
      <p:sp>
        <p:nvSpPr>
          <p:cNvPr id="16" name="Rounded Rectangle 15"/>
          <p:cNvSpPr/>
          <p:nvPr/>
        </p:nvSpPr>
        <p:spPr>
          <a:xfrm>
            <a:off x="5738987" y="4076632"/>
            <a:ext cx="920230" cy="1061897"/>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798983" y="1888435"/>
            <a:ext cx="2902226" cy="1818861"/>
          </a:xfrm>
          <a:custGeom>
            <a:avLst/>
            <a:gdLst>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39756 w 2902226"/>
              <a:gd name="connsiteY6" fmla="*/ 1212574 h 1818861"/>
              <a:gd name="connsiteX7" fmla="*/ 0 w 2902226"/>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92287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 name="connsiteX0" fmla="*/ 0 w 2922105"/>
              <a:gd name="connsiteY0" fmla="*/ 0 h 1818861"/>
              <a:gd name="connsiteX1" fmla="*/ 2902226 w 2922105"/>
              <a:gd name="connsiteY1" fmla="*/ 0 h 1818861"/>
              <a:gd name="connsiteX2" fmla="*/ 2902226 w 2922105"/>
              <a:gd name="connsiteY2" fmla="*/ 1709530 h 1818861"/>
              <a:gd name="connsiteX3" fmla="*/ 2922105 w 2922105"/>
              <a:gd name="connsiteY3" fmla="*/ 1818861 h 1818861"/>
              <a:gd name="connsiteX4" fmla="*/ 725556 w 2922105"/>
              <a:gd name="connsiteY4" fmla="*/ 1818861 h 1818861"/>
              <a:gd name="connsiteX5" fmla="*/ 725556 w 2922105"/>
              <a:gd name="connsiteY5" fmla="*/ 1212574 h 1818861"/>
              <a:gd name="connsiteX6" fmla="*/ 9939 w 2922105"/>
              <a:gd name="connsiteY6" fmla="*/ 1212574 h 1818861"/>
              <a:gd name="connsiteX7" fmla="*/ 0 w 2922105"/>
              <a:gd name="connsiteY7" fmla="*/ 0 h 1818861"/>
              <a:gd name="connsiteX0" fmla="*/ 0 w 2902226"/>
              <a:gd name="connsiteY0" fmla="*/ 0 h 1818861"/>
              <a:gd name="connsiteX1" fmla="*/ 2902226 w 2902226"/>
              <a:gd name="connsiteY1" fmla="*/ 0 h 1818861"/>
              <a:gd name="connsiteX2" fmla="*/ 2902226 w 2902226"/>
              <a:gd name="connsiteY2" fmla="*/ 1709530 h 1818861"/>
              <a:gd name="connsiteX3" fmla="*/ 2882349 w 2902226"/>
              <a:gd name="connsiteY3" fmla="*/ 1818861 h 1818861"/>
              <a:gd name="connsiteX4" fmla="*/ 725556 w 2902226"/>
              <a:gd name="connsiteY4" fmla="*/ 1818861 h 1818861"/>
              <a:gd name="connsiteX5" fmla="*/ 725556 w 2902226"/>
              <a:gd name="connsiteY5" fmla="*/ 1212574 h 1818861"/>
              <a:gd name="connsiteX6" fmla="*/ 9939 w 2902226"/>
              <a:gd name="connsiteY6" fmla="*/ 1212574 h 1818861"/>
              <a:gd name="connsiteX7" fmla="*/ 0 w 2902226"/>
              <a:gd name="connsiteY7" fmla="*/ 0 h 1818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2226" h="1818861">
                <a:moveTo>
                  <a:pt x="0" y="0"/>
                </a:moveTo>
                <a:lnTo>
                  <a:pt x="2902226" y="0"/>
                </a:lnTo>
                <a:lnTo>
                  <a:pt x="2902226" y="1709530"/>
                </a:lnTo>
                <a:cubicBezTo>
                  <a:pt x="2891555" y="1805568"/>
                  <a:pt x="2882349" y="1768981"/>
                  <a:pt x="2882349" y="1818861"/>
                </a:cubicBezTo>
                <a:lnTo>
                  <a:pt x="725556" y="1818861"/>
                </a:lnTo>
                <a:lnTo>
                  <a:pt x="725556" y="1212574"/>
                </a:lnTo>
                <a:lnTo>
                  <a:pt x="9939" y="1212574"/>
                </a:lnTo>
                <a:lnTo>
                  <a:pt x="0" y="0"/>
                </a:lnTo>
                <a:close/>
              </a:path>
            </a:pathLst>
          </a:cu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777125" y="3828154"/>
            <a:ext cx="1526517" cy="1499220"/>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6464542" y="3021496"/>
            <a:ext cx="1148832" cy="1123122"/>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86918442-6C75-4B7B-A615-2942A08EA0FB}"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25</a:t>
            </a:fld>
            <a:endParaRPr lang="en-US"/>
          </a:p>
        </p:txBody>
      </p:sp>
      <p:sp>
        <p:nvSpPr>
          <p:cNvPr id="48130" name="Rectangle 3074"/>
          <p:cNvSpPr>
            <a:spLocks noGrp="1" noChangeArrowheads="1"/>
          </p:cNvSpPr>
          <p:nvPr>
            <p:ph type="title"/>
          </p:nvPr>
        </p:nvSpPr>
        <p:spPr>
          <a:xfrm>
            <a:off x="0" y="52388"/>
            <a:ext cx="9140825" cy="914400"/>
          </a:xfrm>
        </p:spPr>
        <p:txBody>
          <a:bodyPr>
            <a:normAutofit/>
          </a:bodyPr>
          <a:lstStyle/>
          <a:p>
            <a:pPr algn="ctr"/>
            <a:r>
              <a:rPr lang="en-US" sz="3200" dirty="0" smtClean="0">
                <a:solidFill>
                  <a:srgbClr val="003399"/>
                </a:solidFill>
                <a:effectLst>
                  <a:outerShdw blurRad="38100" dist="38100" dir="2700000" algn="tl">
                    <a:srgbClr val="C0C0C0"/>
                  </a:outerShdw>
                </a:effectLst>
              </a:rPr>
              <a:t>Kinematics of a Rigid Body (Euler Angles)</a:t>
            </a:r>
            <a:endParaRPr lang="en-US" sz="3200" dirty="0">
              <a:solidFill>
                <a:srgbClr val="003399"/>
              </a:solidFill>
              <a:effectLst>
                <a:outerShdw blurRad="38100" dist="38100" dir="2700000" algn="tl">
                  <a:srgbClr val="C0C0C0"/>
                </a:outerShdw>
              </a:effectLst>
            </a:endParaRPr>
          </a:p>
        </p:txBody>
      </p:sp>
      <p:pic>
        <p:nvPicPr>
          <p:cNvPr id="11" name="Picture 3"/>
          <p:cNvPicPr>
            <a:picLocks noChangeAspect="1" noChangeArrowheads="1"/>
          </p:cNvPicPr>
          <p:nvPr/>
        </p:nvPicPr>
        <p:blipFill>
          <a:blip r:embed="rId4" cstate="print"/>
          <a:srcRect/>
          <a:stretch>
            <a:fillRect/>
          </a:stretch>
        </p:blipFill>
        <p:spPr bwMode="auto">
          <a:xfrm>
            <a:off x="5753308" y="3740840"/>
            <a:ext cx="1616252" cy="1626291"/>
          </a:xfrm>
          <a:prstGeom prst="rect">
            <a:avLst/>
          </a:prstGeom>
          <a:noFill/>
          <a:ln w="9525">
            <a:noFill/>
            <a:miter lim="800000"/>
            <a:headEnd/>
            <a:tailEnd/>
          </a:ln>
        </p:spPr>
      </p:pic>
      <p:sp>
        <p:nvSpPr>
          <p:cNvPr id="12" name="Rectangle 11"/>
          <p:cNvSpPr/>
          <p:nvPr/>
        </p:nvSpPr>
        <p:spPr>
          <a:xfrm>
            <a:off x="6470374" y="3508513"/>
            <a:ext cx="964096" cy="5864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629400" y="4045226"/>
            <a:ext cx="964096" cy="5864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738987" y="4076632"/>
            <a:ext cx="920230" cy="1061897"/>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6594" name="Picture 2"/>
          <p:cNvPicPr>
            <a:picLocks noChangeAspect="1" noChangeArrowheads="1"/>
          </p:cNvPicPr>
          <p:nvPr/>
        </p:nvPicPr>
        <p:blipFill>
          <a:blip r:embed="rId5" cstate="print"/>
          <a:srcRect/>
          <a:stretch>
            <a:fillRect/>
          </a:stretch>
        </p:blipFill>
        <p:spPr bwMode="auto">
          <a:xfrm>
            <a:off x="214313" y="4827865"/>
            <a:ext cx="5181600" cy="1562100"/>
          </a:xfrm>
          <a:prstGeom prst="rect">
            <a:avLst/>
          </a:prstGeom>
          <a:noFill/>
          <a:ln w="9525">
            <a:noFill/>
            <a:miter lim="800000"/>
            <a:headEnd/>
            <a:tailEnd/>
          </a:ln>
        </p:spPr>
      </p:pic>
      <p:graphicFrame>
        <p:nvGraphicFramePr>
          <p:cNvPr id="18" name="Object 6"/>
          <p:cNvGraphicFramePr>
            <a:graphicFrameLocks noChangeAspect="1"/>
          </p:cNvGraphicFramePr>
          <p:nvPr/>
        </p:nvGraphicFramePr>
        <p:xfrm>
          <a:off x="2132979" y="832334"/>
          <a:ext cx="3830499" cy="873253"/>
        </p:xfrm>
        <a:graphic>
          <a:graphicData uri="http://schemas.openxmlformats.org/presentationml/2006/ole">
            <p:oleObj spid="_x0000_s366595" name="Equation" r:id="rId6" imgW="3124080" imgH="711000" progId="Equation.DSMT4">
              <p:embed/>
            </p:oleObj>
          </a:graphicData>
        </a:graphic>
      </p:graphicFrame>
      <p:graphicFrame>
        <p:nvGraphicFramePr>
          <p:cNvPr id="366596" name="Object 4"/>
          <p:cNvGraphicFramePr>
            <a:graphicFrameLocks noChangeAspect="1"/>
          </p:cNvGraphicFramePr>
          <p:nvPr/>
        </p:nvGraphicFramePr>
        <p:xfrm>
          <a:off x="214313" y="1753063"/>
          <a:ext cx="2787304" cy="1207216"/>
        </p:xfrm>
        <a:graphic>
          <a:graphicData uri="http://schemas.openxmlformats.org/presentationml/2006/ole">
            <p:oleObj spid="_x0000_s366596" name="Equation" r:id="rId7" imgW="2463480" imgH="1066680" progId="Equation.DSMT4">
              <p:embed/>
            </p:oleObj>
          </a:graphicData>
        </a:graphic>
      </p:graphicFrame>
      <p:pic>
        <p:nvPicPr>
          <p:cNvPr id="366597" name="Picture 5"/>
          <p:cNvPicPr>
            <a:picLocks noChangeAspect="1" noChangeArrowheads="1"/>
          </p:cNvPicPr>
          <p:nvPr/>
        </p:nvPicPr>
        <p:blipFill>
          <a:blip r:embed="rId8" cstate="print"/>
          <a:srcRect/>
          <a:stretch>
            <a:fillRect/>
          </a:stretch>
        </p:blipFill>
        <p:spPr bwMode="auto">
          <a:xfrm>
            <a:off x="0" y="3158091"/>
            <a:ext cx="4914278" cy="1338046"/>
          </a:xfrm>
          <a:prstGeom prst="rect">
            <a:avLst/>
          </a:prstGeom>
          <a:noFill/>
          <a:ln w="9525">
            <a:noFill/>
            <a:miter lim="800000"/>
            <a:headEnd/>
            <a:tailEnd/>
          </a:ln>
        </p:spPr>
      </p:pic>
      <p:pic>
        <p:nvPicPr>
          <p:cNvPr id="366598" name="Picture 6"/>
          <p:cNvPicPr>
            <a:picLocks noChangeAspect="1" noChangeArrowheads="1"/>
          </p:cNvPicPr>
          <p:nvPr/>
        </p:nvPicPr>
        <p:blipFill>
          <a:blip r:embed="rId9" cstate="print"/>
          <a:srcRect/>
          <a:stretch>
            <a:fillRect/>
          </a:stretch>
        </p:blipFill>
        <p:spPr bwMode="auto">
          <a:xfrm>
            <a:off x="5558143" y="1329291"/>
            <a:ext cx="3585857" cy="2668242"/>
          </a:xfrm>
          <a:prstGeom prst="rect">
            <a:avLst/>
          </a:prstGeom>
          <a:noFill/>
          <a:ln w="9525">
            <a:noFill/>
            <a:miter lim="800000"/>
            <a:headEnd/>
            <a:tailEnd/>
          </a:ln>
        </p:spPr>
      </p:pic>
      <p:cxnSp>
        <p:nvCxnSpPr>
          <p:cNvPr id="23" name="Straight Arrow Connector 22"/>
          <p:cNvCxnSpPr>
            <a:stCxn id="16" idx="1"/>
          </p:cNvCxnSpPr>
          <p:nvPr/>
        </p:nvCxnSpPr>
        <p:spPr>
          <a:xfrm rot="10800000" flipV="1">
            <a:off x="5009323" y="4607580"/>
            <a:ext cx="729665" cy="352045"/>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1505777" y="4567033"/>
            <a:ext cx="974037" cy="646043"/>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328489" y="3165616"/>
            <a:ext cx="1789048" cy="1679713"/>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V="1">
            <a:off x="2295940" y="2971800"/>
            <a:ext cx="357809" cy="238540"/>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V="1">
            <a:off x="5734881" y="1759227"/>
            <a:ext cx="357809" cy="238540"/>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0435AA39-B17C-49E4-B701-FD55814C4978}"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26</a:t>
            </a:fld>
            <a:endParaRPr lang="en-US"/>
          </a:p>
        </p:txBody>
      </p:sp>
      <p:sp>
        <p:nvSpPr>
          <p:cNvPr id="48130" name="Rectangle 3074"/>
          <p:cNvSpPr>
            <a:spLocks noGrp="1" noChangeArrowheads="1"/>
          </p:cNvSpPr>
          <p:nvPr>
            <p:ph type="title"/>
          </p:nvPr>
        </p:nvSpPr>
        <p:spPr>
          <a:xfrm>
            <a:off x="0" y="52388"/>
            <a:ext cx="9140825" cy="914400"/>
          </a:xfrm>
        </p:spPr>
        <p:txBody>
          <a:bodyPr>
            <a:normAutofit/>
          </a:bodyPr>
          <a:lstStyle/>
          <a:p>
            <a:pPr algn="ctr"/>
            <a:r>
              <a:rPr lang="en-US" sz="3200" dirty="0" smtClean="0">
                <a:solidFill>
                  <a:srgbClr val="003399"/>
                </a:solidFill>
                <a:effectLst>
                  <a:outerShdw blurRad="38100" dist="38100" dir="2700000" algn="tl">
                    <a:srgbClr val="C0C0C0"/>
                  </a:outerShdw>
                </a:effectLst>
              </a:rPr>
              <a:t>Kinematics of a Rigid Body (</a:t>
            </a:r>
            <a:r>
              <a:rPr lang="en-US" sz="3200" dirty="0" err="1" smtClean="0">
                <a:solidFill>
                  <a:srgbClr val="003399"/>
                </a:solidFill>
                <a:effectLst>
                  <a:outerShdw blurRad="38100" dist="38100" dir="2700000" algn="tl">
                    <a:srgbClr val="C0C0C0"/>
                  </a:outerShdw>
                </a:effectLst>
              </a:rPr>
              <a:t>Quaternions</a:t>
            </a:r>
            <a:r>
              <a:rPr lang="en-US" sz="3200" dirty="0" smtClean="0">
                <a:solidFill>
                  <a:srgbClr val="003399"/>
                </a:solidFill>
                <a:effectLst>
                  <a:outerShdw blurRad="38100" dist="38100" dir="2700000" algn="tl">
                    <a:srgbClr val="C0C0C0"/>
                  </a:outerShdw>
                </a:effectLst>
              </a:rPr>
              <a:t>)</a:t>
            </a:r>
            <a:endParaRPr lang="en-US" sz="3200" dirty="0">
              <a:solidFill>
                <a:srgbClr val="003399"/>
              </a:solidFill>
              <a:effectLst>
                <a:outerShdw blurRad="38100" dist="38100" dir="2700000" algn="tl">
                  <a:srgbClr val="C0C0C0"/>
                </a:outerShdw>
              </a:effectLst>
            </a:endParaRPr>
          </a:p>
        </p:txBody>
      </p:sp>
      <p:pic>
        <p:nvPicPr>
          <p:cNvPr id="11" name="Picture 3"/>
          <p:cNvPicPr>
            <a:picLocks noChangeAspect="1" noChangeArrowheads="1"/>
          </p:cNvPicPr>
          <p:nvPr/>
        </p:nvPicPr>
        <p:blipFill>
          <a:blip r:embed="rId4" cstate="print"/>
          <a:srcRect/>
          <a:stretch>
            <a:fillRect/>
          </a:stretch>
        </p:blipFill>
        <p:spPr bwMode="auto">
          <a:xfrm>
            <a:off x="5753308" y="3740840"/>
            <a:ext cx="1616252" cy="1626291"/>
          </a:xfrm>
          <a:prstGeom prst="rect">
            <a:avLst/>
          </a:prstGeom>
          <a:noFill/>
          <a:ln w="9525">
            <a:noFill/>
            <a:miter lim="800000"/>
            <a:headEnd/>
            <a:tailEnd/>
          </a:ln>
        </p:spPr>
      </p:pic>
      <p:sp>
        <p:nvSpPr>
          <p:cNvPr id="12" name="Rectangle 11"/>
          <p:cNvSpPr/>
          <p:nvPr/>
        </p:nvSpPr>
        <p:spPr>
          <a:xfrm>
            <a:off x="6470374" y="3508513"/>
            <a:ext cx="964096" cy="5864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629400" y="4045226"/>
            <a:ext cx="964096" cy="5864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738987" y="4076632"/>
            <a:ext cx="920230" cy="1061897"/>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16" idx="1"/>
          </p:cNvCxnSpPr>
          <p:nvPr/>
        </p:nvCxnSpPr>
        <p:spPr>
          <a:xfrm rot="10800000" flipV="1">
            <a:off x="5009323" y="4607580"/>
            <a:ext cx="729665" cy="352045"/>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1505777" y="4567033"/>
            <a:ext cx="974037" cy="646043"/>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pic>
        <p:nvPicPr>
          <p:cNvPr id="367620" name="Picture 4"/>
          <p:cNvPicPr>
            <a:picLocks noChangeAspect="1" noChangeArrowheads="1"/>
          </p:cNvPicPr>
          <p:nvPr/>
        </p:nvPicPr>
        <p:blipFill>
          <a:blip r:embed="rId5" cstate="print"/>
          <a:srcRect/>
          <a:stretch>
            <a:fillRect/>
          </a:stretch>
        </p:blipFill>
        <p:spPr bwMode="auto">
          <a:xfrm>
            <a:off x="462791" y="4252293"/>
            <a:ext cx="4562475" cy="2209800"/>
          </a:xfrm>
          <a:prstGeom prst="rect">
            <a:avLst/>
          </a:prstGeom>
          <a:noFill/>
          <a:ln w="9525">
            <a:noFill/>
            <a:miter lim="800000"/>
            <a:headEnd/>
            <a:tailEnd/>
          </a:ln>
        </p:spPr>
      </p:pic>
      <p:graphicFrame>
        <p:nvGraphicFramePr>
          <p:cNvPr id="367622" name="Object 6"/>
          <p:cNvGraphicFramePr>
            <a:graphicFrameLocks noChangeAspect="1"/>
          </p:cNvGraphicFramePr>
          <p:nvPr/>
        </p:nvGraphicFramePr>
        <p:xfrm>
          <a:off x="7022411" y="1011238"/>
          <a:ext cx="1875108" cy="2052706"/>
        </p:xfrm>
        <a:graphic>
          <a:graphicData uri="http://schemas.openxmlformats.org/presentationml/2006/ole">
            <p:oleObj spid="_x0000_s367622" name="Photo Editor Photo" r:id="rId6" imgW="3209524" imgH="3514286" progId="">
              <p:embed/>
            </p:oleObj>
          </a:graphicData>
        </a:graphic>
      </p:graphicFrame>
      <p:graphicFrame>
        <p:nvGraphicFramePr>
          <p:cNvPr id="367628" name="Object 12"/>
          <p:cNvGraphicFramePr>
            <a:graphicFrameLocks noChangeAspect="1"/>
          </p:cNvGraphicFramePr>
          <p:nvPr/>
        </p:nvGraphicFramePr>
        <p:xfrm>
          <a:off x="7381875" y="3523786"/>
          <a:ext cx="957746" cy="560852"/>
        </p:xfrm>
        <a:graphic>
          <a:graphicData uri="http://schemas.openxmlformats.org/presentationml/2006/ole">
            <p:oleObj spid="_x0000_s367628" name="Equation" r:id="rId7" imgW="672840" imgH="393480" progId="Equation.3">
              <p:embed/>
            </p:oleObj>
          </a:graphicData>
        </a:graphic>
      </p:graphicFrame>
      <p:graphicFrame>
        <p:nvGraphicFramePr>
          <p:cNvPr id="367629" name="Object 13"/>
          <p:cNvGraphicFramePr>
            <a:graphicFrameLocks noChangeAspect="1"/>
          </p:cNvGraphicFramePr>
          <p:nvPr/>
        </p:nvGraphicFramePr>
        <p:xfrm>
          <a:off x="7381875" y="4524100"/>
          <a:ext cx="1314864" cy="535244"/>
        </p:xfrm>
        <a:graphic>
          <a:graphicData uri="http://schemas.openxmlformats.org/presentationml/2006/ole">
            <p:oleObj spid="_x0000_s367629" name="Equation" r:id="rId8" imgW="965160" imgH="393480" progId="Equation.3">
              <p:embed/>
            </p:oleObj>
          </a:graphicData>
        </a:graphic>
      </p:graphicFrame>
      <p:graphicFrame>
        <p:nvGraphicFramePr>
          <p:cNvPr id="367630" name="Object 14"/>
          <p:cNvGraphicFramePr>
            <a:graphicFrameLocks noChangeAspect="1"/>
          </p:cNvGraphicFramePr>
          <p:nvPr/>
        </p:nvGraphicFramePr>
        <p:xfrm>
          <a:off x="7381875" y="4015409"/>
          <a:ext cx="1315679" cy="542717"/>
        </p:xfrm>
        <a:graphic>
          <a:graphicData uri="http://schemas.openxmlformats.org/presentationml/2006/ole">
            <p:oleObj spid="_x0000_s367630" name="Equation" r:id="rId9" imgW="952200" imgH="393480" progId="Equation.3">
              <p:embed/>
            </p:oleObj>
          </a:graphicData>
        </a:graphic>
      </p:graphicFrame>
      <p:graphicFrame>
        <p:nvGraphicFramePr>
          <p:cNvPr id="367631" name="Object 15"/>
          <p:cNvGraphicFramePr>
            <a:graphicFrameLocks noChangeAspect="1"/>
          </p:cNvGraphicFramePr>
          <p:nvPr/>
        </p:nvGraphicFramePr>
        <p:xfrm>
          <a:off x="7381876" y="5007528"/>
          <a:ext cx="1344682" cy="554681"/>
        </p:xfrm>
        <a:graphic>
          <a:graphicData uri="http://schemas.openxmlformats.org/presentationml/2006/ole">
            <p:oleObj spid="_x0000_s367631" name="Equation" r:id="rId10" imgW="952200" imgH="393480" progId="Equation.3">
              <p:embed/>
            </p:oleObj>
          </a:graphicData>
        </a:graphic>
      </p:graphicFrame>
      <p:graphicFrame>
        <p:nvGraphicFramePr>
          <p:cNvPr id="367632" name="Object 16"/>
          <p:cNvGraphicFramePr>
            <a:graphicFrameLocks noChangeAspect="1"/>
          </p:cNvGraphicFramePr>
          <p:nvPr/>
        </p:nvGraphicFramePr>
        <p:xfrm>
          <a:off x="7381875" y="5577028"/>
          <a:ext cx="1669842" cy="607038"/>
        </p:xfrm>
        <a:graphic>
          <a:graphicData uri="http://schemas.openxmlformats.org/presentationml/2006/ole">
            <p:oleObj spid="_x0000_s367632" name="Equation" r:id="rId11" imgW="1358640" imgH="495000" progId="Equation.3">
              <p:embed/>
            </p:oleObj>
          </a:graphicData>
        </a:graphic>
      </p:graphicFrame>
      <p:sp>
        <p:nvSpPr>
          <p:cNvPr id="33" name="Rounded Rectangle 32"/>
          <p:cNvSpPr/>
          <p:nvPr/>
        </p:nvSpPr>
        <p:spPr>
          <a:xfrm>
            <a:off x="7381874" y="3539919"/>
            <a:ext cx="1642855" cy="2642220"/>
          </a:xfrm>
          <a:prstGeom prst="roundRect">
            <a:avLst>
              <a:gd name="adj" fmla="val 2915"/>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7633" name="Object 17"/>
          <p:cNvGraphicFramePr>
            <a:graphicFrameLocks noChangeAspect="1"/>
          </p:cNvGraphicFramePr>
          <p:nvPr/>
        </p:nvGraphicFramePr>
        <p:xfrm>
          <a:off x="1725342" y="772702"/>
          <a:ext cx="3850512" cy="1283503"/>
        </p:xfrm>
        <a:graphic>
          <a:graphicData uri="http://schemas.openxmlformats.org/presentationml/2006/ole">
            <p:oleObj spid="_x0000_s367633" name="Equation" r:id="rId12" imgW="2400120" imgH="799920" progId="Equation.3">
              <p:embed/>
            </p:oleObj>
          </a:graphicData>
        </a:graphic>
      </p:graphicFrame>
      <p:graphicFrame>
        <p:nvGraphicFramePr>
          <p:cNvPr id="367634" name="Object 18"/>
          <p:cNvGraphicFramePr>
            <a:graphicFrameLocks noChangeAspect="1"/>
          </p:cNvGraphicFramePr>
          <p:nvPr/>
        </p:nvGraphicFramePr>
        <p:xfrm>
          <a:off x="483704" y="1090755"/>
          <a:ext cx="937593" cy="571703"/>
        </p:xfrm>
        <a:graphic>
          <a:graphicData uri="http://schemas.openxmlformats.org/presentationml/2006/ole">
            <p:oleObj spid="_x0000_s367634" name="Equation" r:id="rId13" imgW="520560" imgH="317160" progId="Equation.3">
              <p:embed/>
            </p:oleObj>
          </a:graphicData>
        </a:graphic>
      </p:graphicFrame>
      <p:graphicFrame>
        <p:nvGraphicFramePr>
          <p:cNvPr id="367635" name="Object 19"/>
          <p:cNvGraphicFramePr>
            <a:graphicFrameLocks noChangeAspect="1"/>
          </p:cNvGraphicFramePr>
          <p:nvPr/>
        </p:nvGraphicFramePr>
        <p:xfrm>
          <a:off x="497992" y="2053883"/>
          <a:ext cx="5077860" cy="1034109"/>
        </p:xfrm>
        <a:graphic>
          <a:graphicData uri="http://schemas.openxmlformats.org/presentationml/2006/ole">
            <p:oleObj spid="_x0000_s367635" name="Equation" r:id="rId14" imgW="3619440" imgH="736560" progId="Equation.3">
              <p:embed/>
            </p:oleObj>
          </a:graphicData>
        </a:graphic>
      </p:graphicFrame>
      <p:graphicFrame>
        <p:nvGraphicFramePr>
          <p:cNvPr id="367636" name="Object 20"/>
          <p:cNvGraphicFramePr>
            <a:graphicFrameLocks noChangeAspect="1"/>
          </p:cNvGraphicFramePr>
          <p:nvPr/>
        </p:nvGraphicFramePr>
        <p:xfrm>
          <a:off x="431110" y="3274874"/>
          <a:ext cx="2073552" cy="612943"/>
        </p:xfrm>
        <a:graphic>
          <a:graphicData uri="http://schemas.openxmlformats.org/presentationml/2006/ole">
            <p:oleObj spid="_x0000_s367636" name="Equation" r:id="rId15" imgW="1460160" imgH="431640" progId="Equation.3">
              <p:embed/>
            </p:oleObj>
          </a:graphicData>
        </a:graphic>
      </p:graphicFrame>
      <p:graphicFrame>
        <p:nvGraphicFramePr>
          <p:cNvPr id="367637" name="Object 21"/>
          <p:cNvGraphicFramePr>
            <a:graphicFrameLocks noChangeAspect="1"/>
          </p:cNvGraphicFramePr>
          <p:nvPr/>
        </p:nvGraphicFramePr>
        <p:xfrm>
          <a:off x="2568576" y="3368882"/>
          <a:ext cx="2529429" cy="378169"/>
        </p:xfrm>
        <a:graphic>
          <a:graphicData uri="http://schemas.openxmlformats.org/presentationml/2006/ole">
            <p:oleObj spid="_x0000_s367637" name="Equation" r:id="rId16" imgW="1612800" imgH="241200" progId="Equation.3">
              <p:embed/>
            </p:oleObj>
          </a:graphicData>
        </a:graphic>
      </p:graphicFrame>
      <p:graphicFrame>
        <p:nvGraphicFramePr>
          <p:cNvPr id="367638" name="Object 22"/>
          <p:cNvGraphicFramePr>
            <a:graphicFrameLocks noChangeAspect="1"/>
          </p:cNvGraphicFramePr>
          <p:nvPr/>
        </p:nvGraphicFramePr>
        <p:xfrm>
          <a:off x="5081518" y="3221038"/>
          <a:ext cx="2300357" cy="673990"/>
        </p:xfrm>
        <a:graphic>
          <a:graphicData uri="http://schemas.openxmlformats.org/presentationml/2006/ole">
            <p:oleObj spid="_x0000_s367638" name="Equation" r:id="rId17" imgW="1473120" imgH="431640" progId="Equation.3">
              <p:embed/>
            </p:oleObj>
          </a:graphicData>
        </a:graphic>
      </p:graphicFrame>
      <p:sp>
        <p:nvSpPr>
          <p:cNvPr id="42" name="Rectangle 41"/>
          <p:cNvSpPr/>
          <p:nvPr/>
        </p:nvSpPr>
        <p:spPr>
          <a:xfrm>
            <a:off x="4760846" y="6271304"/>
            <a:ext cx="4065104" cy="400110"/>
          </a:xfrm>
          <a:prstGeom prst="rect">
            <a:avLst/>
          </a:prstGeom>
        </p:spPr>
        <p:txBody>
          <a:bodyPr wrap="square">
            <a:spAutoFit/>
          </a:bodyPr>
          <a:lstStyle/>
          <a:p>
            <a:r>
              <a:rPr lang="en-US" sz="1000" dirty="0" smtClean="0">
                <a:solidFill>
                  <a:schemeClr val="tx2"/>
                </a:solidFill>
                <a:effectLst>
                  <a:outerShdw blurRad="38100" dist="38100" dir="2700000" algn="tl">
                    <a:srgbClr val="000000">
                      <a:alpha val="43137"/>
                    </a:srgbClr>
                  </a:outerShdw>
                </a:effectLst>
                <a:latin typeface="+mn-lt"/>
              </a:rPr>
              <a:t>If interested – watch a short movie  (Gimbal_Lock_Explained.flv) explaining the phenomenon of </a:t>
            </a:r>
            <a:r>
              <a:rPr lang="en-US" sz="1000" dirty="0" err="1" smtClean="0">
                <a:solidFill>
                  <a:schemeClr val="tx2"/>
                </a:solidFill>
                <a:effectLst>
                  <a:outerShdw blurRad="38100" dist="38100" dir="2700000" algn="tl">
                    <a:srgbClr val="000000">
                      <a:alpha val="43137"/>
                    </a:srgbClr>
                  </a:outerShdw>
                </a:effectLst>
                <a:latin typeface="+mn-lt"/>
              </a:rPr>
              <a:t>gimbal</a:t>
            </a:r>
            <a:r>
              <a:rPr lang="en-US" sz="1000" dirty="0" smtClean="0">
                <a:solidFill>
                  <a:schemeClr val="tx2"/>
                </a:solidFill>
                <a:effectLst>
                  <a:outerShdw blurRad="38100" dist="38100" dir="2700000" algn="tl">
                    <a:srgbClr val="000000">
                      <a:alpha val="43137"/>
                    </a:srgbClr>
                  </a:outerShdw>
                </a:effectLst>
                <a:latin typeface="+mn-lt"/>
              </a:rPr>
              <a:t> lock and the need for quaternion.</a:t>
            </a:r>
            <a:endParaRPr lang="en-US" sz="1000" dirty="0">
              <a:latin typeface="+mn-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C28BC6-4FB1-4213-8110-6B9B3D826190}" type="datetime1">
              <a:rPr lang="en-US" smtClean="0"/>
              <a:pPr/>
              <a:t>4/7/2012</a:t>
            </a:fld>
            <a:endParaRPr lang="en-US"/>
          </a:p>
        </p:txBody>
      </p:sp>
      <p:sp>
        <p:nvSpPr>
          <p:cNvPr id="5" name="Footer Placeholder 4"/>
          <p:cNvSpPr>
            <a:spLocks noGrp="1"/>
          </p:cNvSpPr>
          <p:nvPr>
            <p:ph type="ftr" sz="quarter" idx="11"/>
          </p:nvPr>
        </p:nvSpPr>
        <p:spPr/>
        <p:txBody>
          <a:bodyPr/>
          <a:lstStyle/>
          <a:p>
            <a:r>
              <a:rPr lang="en-US" smtClean="0"/>
              <a:t>ME3801</a:t>
            </a:r>
            <a:endParaRPr lang="en-US" dirty="0"/>
          </a:p>
        </p:txBody>
      </p:sp>
      <p:sp>
        <p:nvSpPr>
          <p:cNvPr id="6" name="Slide Number Placeholder 5"/>
          <p:cNvSpPr>
            <a:spLocks noGrp="1"/>
          </p:cNvSpPr>
          <p:nvPr>
            <p:ph type="sldNum" sz="quarter" idx="12"/>
          </p:nvPr>
        </p:nvSpPr>
        <p:spPr/>
        <p:txBody>
          <a:bodyPr/>
          <a:lstStyle/>
          <a:p>
            <a:fld id="{7798B3E0-960E-450B-B1DB-3E26106FC57A}" type="slidenum">
              <a:rPr lang="en-US"/>
              <a:pPr/>
              <a:t>27</a:t>
            </a:fld>
            <a:endParaRPr lang="en-US"/>
          </a:p>
        </p:txBody>
      </p:sp>
      <p:sp>
        <p:nvSpPr>
          <p:cNvPr id="34818" name="Rectangle 2"/>
          <p:cNvSpPr>
            <a:spLocks noGrp="1" noChangeArrowheads="1"/>
          </p:cNvSpPr>
          <p:nvPr>
            <p:ph type="title"/>
          </p:nvPr>
        </p:nvSpPr>
        <p:spPr>
          <a:xfrm>
            <a:off x="0" y="52388"/>
            <a:ext cx="9140825" cy="914400"/>
          </a:xfrm>
        </p:spPr>
        <p:txBody>
          <a:bodyPr vert="horz" lIns="91440" tIns="45720" rIns="91440" bIns="45720" rtlCol="0" anchor="ctr">
            <a:normAutofit/>
          </a:bodyPr>
          <a:lstStyle/>
          <a:p>
            <a:r>
              <a:rPr lang="en-US" sz="2600" b="1" dirty="0">
                <a:solidFill>
                  <a:srgbClr val="003399"/>
                </a:solidFill>
                <a:effectLst>
                  <a:outerShdw blurRad="38100" dist="38100" dir="2700000" algn="tl">
                    <a:srgbClr val="C0C0C0"/>
                  </a:outerShdw>
                </a:effectLst>
              </a:rPr>
              <a:t>Closing Notes</a:t>
            </a:r>
          </a:p>
        </p:txBody>
      </p:sp>
      <p:sp>
        <p:nvSpPr>
          <p:cNvPr id="34819" name="Rectangle 3"/>
          <p:cNvSpPr>
            <a:spLocks noGrp="1" noChangeArrowheads="1"/>
          </p:cNvSpPr>
          <p:nvPr>
            <p:ph type="body" idx="1"/>
          </p:nvPr>
        </p:nvSpPr>
        <p:spPr>
          <a:xfrm>
            <a:off x="453188" y="766010"/>
            <a:ext cx="7896727" cy="5622758"/>
          </a:xfrm>
        </p:spPr>
        <p:txBody>
          <a:bodyPr>
            <a:normAutofit/>
          </a:bodyPr>
          <a:lstStyle/>
          <a:p>
            <a:pPr>
              <a:lnSpc>
                <a:spcPct val="90000"/>
              </a:lnSpc>
            </a:pPr>
            <a:r>
              <a:rPr lang="en-US" sz="2400" b="1" dirty="0" smtClean="0">
                <a:solidFill>
                  <a:schemeClr val="tx2"/>
                </a:solidFill>
                <a:cs typeface="Times New Roman" pitchFamily="18" charset="0"/>
              </a:rPr>
              <a:t>Linear momentum in a moving frame</a:t>
            </a:r>
          </a:p>
          <a:p>
            <a:pPr lvl="1">
              <a:lnSpc>
                <a:spcPct val="90000"/>
              </a:lnSpc>
            </a:pPr>
            <a:r>
              <a:rPr lang="en-US" sz="2000" b="1" dirty="0" smtClean="0">
                <a:solidFill>
                  <a:schemeClr val="tx2"/>
                </a:solidFill>
                <a:cs typeface="Times New Roman" pitchFamily="18" charset="0"/>
              </a:rPr>
              <a:t>Example</a:t>
            </a:r>
          </a:p>
          <a:p>
            <a:pPr>
              <a:lnSpc>
                <a:spcPct val="90000"/>
              </a:lnSpc>
            </a:pPr>
            <a:r>
              <a:rPr lang="en-US" sz="2400" b="1" dirty="0" smtClean="0">
                <a:solidFill>
                  <a:schemeClr val="tx2"/>
                </a:solidFill>
                <a:cs typeface="Times New Roman" pitchFamily="18" charset="0"/>
              </a:rPr>
              <a:t>Angular momentum in a moving frame</a:t>
            </a:r>
          </a:p>
          <a:p>
            <a:pPr lvl="1">
              <a:lnSpc>
                <a:spcPct val="90000"/>
              </a:lnSpc>
            </a:pPr>
            <a:r>
              <a:rPr lang="en-US" sz="2000" b="1" dirty="0" smtClean="0">
                <a:solidFill>
                  <a:schemeClr val="tx2"/>
                </a:solidFill>
                <a:cs typeface="Times New Roman" pitchFamily="18" charset="0"/>
              </a:rPr>
              <a:t>Example</a:t>
            </a:r>
          </a:p>
          <a:p>
            <a:pPr>
              <a:lnSpc>
                <a:spcPct val="90000"/>
              </a:lnSpc>
            </a:pPr>
            <a:r>
              <a:rPr lang="en-US" sz="2400" b="1" dirty="0" smtClean="0">
                <a:solidFill>
                  <a:schemeClr val="tx2"/>
                </a:solidFill>
                <a:cs typeface="Times New Roman" pitchFamily="18" charset="0"/>
              </a:rPr>
              <a:t>Full set of 6DoF EOM of a rigid body.</a:t>
            </a:r>
          </a:p>
          <a:p>
            <a:pPr>
              <a:lnSpc>
                <a:spcPct val="90000"/>
              </a:lnSpc>
            </a:pPr>
            <a:r>
              <a:rPr lang="en-US" sz="2400" b="1" dirty="0" smtClean="0">
                <a:solidFill>
                  <a:schemeClr val="tx2"/>
                </a:solidFill>
                <a:cs typeface="Times New Roman" pitchFamily="18" charset="0"/>
              </a:rPr>
              <a:t>Example of static stability.</a:t>
            </a:r>
          </a:p>
          <a:p>
            <a:r>
              <a:rPr lang="en-US" sz="2400" b="1" dirty="0" smtClean="0">
                <a:solidFill>
                  <a:schemeClr val="tx2"/>
                </a:solidFill>
                <a:cs typeface="Times New Roman" pitchFamily="18" charset="0"/>
              </a:rPr>
              <a:t>Simulink Implementation of the 6DoF EOM.</a:t>
            </a:r>
          </a:p>
          <a:p>
            <a:r>
              <a:rPr lang="en-US" sz="2400" b="1" dirty="0" smtClean="0">
                <a:solidFill>
                  <a:schemeClr val="tx2"/>
                </a:solidFill>
                <a:cs typeface="Times New Roman" pitchFamily="18" charset="0"/>
              </a:rPr>
              <a:t>What  is next? =&gt; </a:t>
            </a:r>
          </a:p>
          <a:p>
            <a:pPr algn="ctr">
              <a:buNone/>
            </a:pPr>
            <a:endParaRPr lang="en-US" sz="2400" b="1" dirty="0" smtClean="0">
              <a:solidFill>
                <a:schemeClr val="tx2"/>
              </a:solidFill>
              <a:cs typeface="Times New Roman" pitchFamily="18" charset="0"/>
            </a:endParaRPr>
          </a:p>
          <a:p>
            <a:pPr algn="ctr">
              <a:buNone/>
            </a:pPr>
            <a:r>
              <a:rPr lang="en-US" sz="2400" b="1" dirty="0" smtClean="0">
                <a:solidFill>
                  <a:schemeClr val="tx2"/>
                </a:solidFill>
                <a:cs typeface="Times New Roman" pitchFamily="18" charset="0"/>
              </a:rPr>
              <a:t>Forces and Moments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90D3632C-D5B4-4703-A2A9-08685E52F177}" type="datetime1">
              <a:rPr lang="en-US" smtClean="0"/>
              <a:pPr/>
              <a:t>4/7/2012</a:t>
            </a:fld>
            <a:endParaRPr lang="en-US" dirty="0"/>
          </a:p>
        </p:txBody>
      </p:sp>
      <p:sp>
        <p:nvSpPr>
          <p:cNvPr id="40" name="Footer Placeholder 4"/>
          <p:cNvSpPr>
            <a:spLocks noGrp="1"/>
          </p:cNvSpPr>
          <p:nvPr>
            <p:ph type="ftr" sz="quarter" idx="11"/>
          </p:nvPr>
        </p:nvSpPr>
        <p:spPr/>
        <p:txBody>
          <a:bodyPr/>
          <a:lstStyle/>
          <a:p>
            <a:r>
              <a:rPr lang="en-US" smtClean="0"/>
              <a:t>ME3801</a:t>
            </a:r>
            <a:endParaRPr lang="en-US" dirty="0"/>
          </a:p>
        </p:txBody>
      </p:sp>
      <p:sp>
        <p:nvSpPr>
          <p:cNvPr id="41" name="Slide Number Placeholder 5"/>
          <p:cNvSpPr>
            <a:spLocks noGrp="1"/>
          </p:cNvSpPr>
          <p:nvPr>
            <p:ph type="sldNum" sz="quarter" idx="12"/>
          </p:nvPr>
        </p:nvSpPr>
        <p:spPr/>
        <p:txBody>
          <a:bodyPr/>
          <a:lstStyle/>
          <a:p>
            <a:fld id="{280523D8-904E-4543-AB2C-242DF79A6193}" type="slidenum">
              <a:rPr lang="en-US"/>
              <a:pPr/>
              <a:t>3</a:t>
            </a:fld>
            <a:endParaRPr lang="en-US"/>
          </a:p>
        </p:txBody>
      </p:sp>
      <p:sp>
        <p:nvSpPr>
          <p:cNvPr id="48130" name="Rectangle 3074"/>
          <p:cNvSpPr>
            <a:spLocks noGrp="1" noChangeArrowheads="1"/>
          </p:cNvSpPr>
          <p:nvPr>
            <p:ph type="title"/>
          </p:nvPr>
        </p:nvSpPr>
        <p:spPr>
          <a:xfrm>
            <a:off x="0" y="52388"/>
            <a:ext cx="9140825" cy="914400"/>
          </a:xfrm>
        </p:spPr>
        <p:txBody>
          <a:bodyPr/>
          <a:lstStyle/>
          <a:p>
            <a:pPr algn="ctr"/>
            <a:r>
              <a:rPr lang="en-US" sz="3200" dirty="0" smtClean="0">
                <a:solidFill>
                  <a:srgbClr val="003399"/>
                </a:solidFill>
                <a:effectLst>
                  <a:outerShdw blurRad="38100" dist="38100" dir="2700000" algn="tl">
                    <a:srgbClr val="C0C0C0"/>
                  </a:outerShdw>
                </a:effectLst>
                <a:latin typeface="Times New Roman" pitchFamily="18" charset="0"/>
              </a:rPr>
              <a:t>Momentum of a Particle</a:t>
            </a:r>
            <a:endParaRPr lang="en-US" sz="3200" dirty="0">
              <a:solidFill>
                <a:srgbClr val="003399"/>
              </a:solidFill>
              <a:effectLst>
                <a:outerShdw blurRad="38100" dist="38100" dir="2700000" algn="tl">
                  <a:srgbClr val="C0C0C0"/>
                </a:outerShdw>
              </a:effectLst>
              <a:latin typeface="Times New Roman" pitchFamily="18" charset="0"/>
            </a:endParaRPr>
          </a:p>
        </p:txBody>
      </p:sp>
      <p:pic>
        <p:nvPicPr>
          <p:cNvPr id="308234" name="Picture 10"/>
          <p:cNvPicPr>
            <a:picLocks noChangeAspect="1" noChangeArrowheads="1"/>
          </p:cNvPicPr>
          <p:nvPr/>
        </p:nvPicPr>
        <p:blipFill>
          <a:blip r:embed="rId4" cstate="print"/>
          <a:srcRect/>
          <a:stretch>
            <a:fillRect/>
          </a:stretch>
        </p:blipFill>
        <p:spPr bwMode="auto">
          <a:xfrm>
            <a:off x="0" y="814007"/>
            <a:ext cx="5019795" cy="3465385"/>
          </a:xfrm>
          <a:prstGeom prst="rect">
            <a:avLst/>
          </a:prstGeom>
          <a:noFill/>
          <a:ln w="9525">
            <a:noFill/>
            <a:miter lim="800000"/>
            <a:headEnd/>
            <a:tailEnd/>
          </a:ln>
        </p:spPr>
      </p:pic>
      <p:pic>
        <p:nvPicPr>
          <p:cNvPr id="308235" name="Picture 11"/>
          <p:cNvPicPr>
            <a:picLocks noChangeAspect="1" noChangeArrowheads="1"/>
          </p:cNvPicPr>
          <p:nvPr/>
        </p:nvPicPr>
        <p:blipFill>
          <a:blip r:embed="rId5" cstate="print"/>
          <a:srcRect/>
          <a:stretch>
            <a:fillRect/>
          </a:stretch>
        </p:blipFill>
        <p:spPr bwMode="auto">
          <a:xfrm>
            <a:off x="5477764" y="1737518"/>
            <a:ext cx="2868613" cy="1046163"/>
          </a:xfrm>
          <a:prstGeom prst="rect">
            <a:avLst/>
          </a:prstGeom>
          <a:noFill/>
          <a:ln w="9525">
            <a:noFill/>
            <a:miter lim="800000"/>
            <a:headEnd/>
            <a:tailEnd/>
          </a:ln>
        </p:spPr>
      </p:pic>
      <p:sp>
        <p:nvSpPr>
          <p:cNvPr id="47" name="Rectangle 46"/>
          <p:cNvSpPr/>
          <p:nvPr/>
        </p:nvSpPr>
        <p:spPr>
          <a:xfrm>
            <a:off x="214313" y="3623102"/>
            <a:ext cx="3150679" cy="2308324"/>
          </a:xfrm>
          <a:prstGeom prst="rect">
            <a:avLst/>
          </a:prstGeom>
        </p:spPr>
        <p:txBody>
          <a:bodyPr wrap="square">
            <a:spAutoFit/>
          </a:bodyPr>
          <a:lstStyle/>
          <a:p>
            <a:pPr>
              <a:lnSpc>
                <a:spcPct val="150000"/>
              </a:lnSpc>
            </a:pPr>
            <a:r>
              <a:rPr lang="en-US" sz="1600" u="sng" dirty="0" smtClean="0">
                <a:solidFill>
                  <a:schemeClr val="tx2"/>
                </a:solidFill>
                <a:effectLst>
                  <a:outerShdw blurRad="38100" dist="38100" dir="2700000" algn="tl">
                    <a:srgbClr val="000000">
                      <a:alpha val="43137"/>
                    </a:srgbClr>
                  </a:outerShdw>
                </a:effectLst>
                <a:latin typeface="+mn-lt"/>
              </a:rPr>
              <a:t>Interaction</a:t>
            </a:r>
            <a:r>
              <a:rPr lang="en-US" sz="1600" dirty="0" smtClean="0">
                <a:solidFill>
                  <a:schemeClr val="tx2"/>
                </a:solidFill>
                <a:effectLst>
                  <a:outerShdw blurRad="38100" dist="38100" dir="2700000" algn="tl">
                    <a:srgbClr val="000000">
                      <a:alpha val="43137"/>
                    </a:srgbClr>
                  </a:outerShdw>
                </a:effectLst>
                <a:latin typeface="+mn-lt"/>
              </a:rPr>
              <a:t> of a body with surrounding non-homogeneous environment (air-fluid-gas) </a:t>
            </a:r>
            <a:r>
              <a:rPr lang="en-US" sz="1600" u="sng" dirty="0" smtClean="0">
                <a:solidFill>
                  <a:schemeClr val="tx2"/>
                </a:solidFill>
                <a:effectLst>
                  <a:outerShdw blurRad="38100" dist="38100" dir="2700000" algn="tl">
                    <a:srgbClr val="000000">
                      <a:alpha val="43137"/>
                    </a:srgbClr>
                  </a:outerShdw>
                </a:effectLst>
                <a:latin typeface="+mn-lt"/>
              </a:rPr>
              <a:t>dictates</a:t>
            </a:r>
            <a:r>
              <a:rPr lang="en-US" sz="1600" dirty="0" smtClean="0">
                <a:solidFill>
                  <a:schemeClr val="tx2"/>
                </a:solidFill>
                <a:effectLst>
                  <a:outerShdw blurRad="38100" dist="38100" dir="2700000" algn="tl">
                    <a:srgbClr val="000000">
                      <a:alpha val="43137"/>
                    </a:srgbClr>
                  </a:outerShdw>
                </a:effectLst>
                <a:latin typeface="+mn-lt"/>
              </a:rPr>
              <a:t> that linear and angular momentum should be considered in </a:t>
            </a:r>
            <a:r>
              <a:rPr lang="en-US" sz="1600" u="sng" dirty="0" smtClean="0">
                <a:solidFill>
                  <a:schemeClr val="tx2"/>
                </a:solidFill>
                <a:effectLst>
                  <a:outerShdw blurRad="38100" dist="38100" dir="2700000" algn="tl">
                    <a:srgbClr val="000000">
                      <a:alpha val="43137"/>
                    </a:srgbClr>
                  </a:outerShdw>
                </a:effectLst>
                <a:latin typeface="+mn-lt"/>
              </a:rPr>
              <a:t>Body Reference frame</a:t>
            </a:r>
            <a:endParaRPr lang="en-US" sz="1600" u="sng" dirty="0">
              <a:latin typeface="+mn-lt"/>
            </a:endParaRPr>
          </a:p>
        </p:txBody>
      </p:sp>
      <p:sp>
        <p:nvSpPr>
          <p:cNvPr id="48" name="Rectangle 47"/>
          <p:cNvSpPr/>
          <p:nvPr/>
        </p:nvSpPr>
        <p:spPr>
          <a:xfrm>
            <a:off x="5347145" y="928670"/>
            <a:ext cx="3150679" cy="646331"/>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Consider an “isolated” particle of a rigid body</a:t>
            </a:r>
            <a:endParaRPr lang="en-US" sz="1800" dirty="0">
              <a:latin typeface="+mn-lt"/>
            </a:endParaRPr>
          </a:p>
        </p:txBody>
      </p:sp>
      <p:pic>
        <p:nvPicPr>
          <p:cNvPr id="308236" name="Picture 12"/>
          <p:cNvPicPr>
            <a:picLocks noChangeAspect="1" noChangeArrowheads="1"/>
          </p:cNvPicPr>
          <p:nvPr/>
        </p:nvPicPr>
        <p:blipFill>
          <a:blip r:embed="rId6" cstate="print"/>
          <a:srcRect/>
          <a:stretch>
            <a:fillRect/>
          </a:stretch>
        </p:blipFill>
        <p:spPr bwMode="auto">
          <a:xfrm>
            <a:off x="6863525" y="2745677"/>
            <a:ext cx="561975" cy="561975"/>
          </a:xfrm>
          <a:prstGeom prst="rect">
            <a:avLst/>
          </a:prstGeom>
          <a:noFill/>
          <a:ln w="9525">
            <a:noFill/>
            <a:miter lim="800000"/>
            <a:headEnd/>
            <a:tailEnd/>
          </a:ln>
        </p:spPr>
      </p:pic>
      <p:cxnSp>
        <p:nvCxnSpPr>
          <p:cNvPr id="52" name="Straight Arrow Connector 51"/>
          <p:cNvCxnSpPr>
            <a:stCxn id="308236" idx="3"/>
          </p:cNvCxnSpPr>
          <p:nvPr/>
        </p:nvCxnSpPr>
        <p:spPr>
          <a:xfrm flipV="1">
            <a:off x="7425500" y="3023616"/>
            <a:ext cx="389572" cy="3049"/>
          </a:xfrm>
          <a:prstGeom prst="straightConnector1">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08236" idx="1"/>
          </p:cNvCxnSpPr>
          <p:nvPr/>
        </p:nvCxnSpPr>
        <p:spPr>
          <a:xfrm rot="10800000">
            <a:off x="6388609" y="3023617"/>
            <a:ext cx="474917" cy="3049"/>
          </a:xfrm>
          <a:prstGeom prst="straightConnector1">
            <a:avLst/>
          </a:prstGeom>
          <a:ln w="25400">
            <a:solidFill>
              <a:schemeClr val="tx2"/>
            </a:solidFill>
            <a:tailEnd type="stealt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327392" y="3169920"/>
            <a:ext cx="1560576" cy="461665"/>
          </a:xfrm>
          <a:prstGeom prst="rect">
            <a:avLst/>
          </a:prstGeom>
          <a:noFill/>
        </p:spPr>
        <p:txBody>
          <a:bodyPr wrap="square" rtlCol="0">
            <a:spAutoFit/>
          </a:bodyPr>
          <a:lstStyle/>
          <a:p>
            <a:r>
              <a:rPr lang="en-US" b="1" i="1" dirty="0" smtClean="0">
                <a:latin typeface="+mn-lt"/>
              </a:rPr>
              <a:t>R</a:t>
            </a:r>
            <a:r>
              <a:rPr lang="en-US" b="1" i="1" baseline="-25000" dirty="0" smtClean="0">
                <a:latin typeface="+mn-lt"/>
              </a:rPr>
              <a:t> </a:t>
            </a:r>
            <a:r>
              <a:rPr lang="en-US" b="1" i="1" baseline="-25000" dirty="0" err="1" smtClean="0">
                <a:latin typeface="+mn-lt"/>
              </a:rPr>
              <a:t>i</a:t>
            </a:r>
            <a:r>
              <a:rPr lang="en-US" b="1" i="1" dirty="0" smtClean="0"/>
              <a:t>=P+Q</a:t>
            </a:r>
            <a:endParaRPr lang="en-US" b="1" i="1" baseline="-25000" dirty="0">
              <a:latin typeface="+mn-lt"/>
            </a:endParaRPr>
          </a:p>
        </p:txBody>
      </p:sp>
      <p:sp>
        <p:nvSpPr>
          <p:cNvPr id="60" name="TextBox 59"/>
          <p:cNvSpPr txBox="1"/>
          <p:nvPr/>
        </p:nvSpPr>
        <p:spPr>
          <a:xfrm>
            <a:off x="6534912" y="2596896"/>
            <a:ext cx="621792" cy="461665"/>
          </a:xfrm>
          <a:prstGeom prst="rect">
            <a:avLst/>
          </a:prstGeom>
          <a:noFill/>
        </p:spPr>
        <p:txBody>
          <a:bodyPr wrap="square" rtlCol="0">
            <a:spAutoFit/>
          </a:bodyPr>
          <a:lstStyle/>
          <a:p>
            <a:r>
              <a:rPr lang="en-US" b="1" i="1" dirty="0" smtClean="0">
                <a:latin typeface="+mn-lt"/>
              </a:rPr>
              <a:t>P</a:t>
            </a:r>
            <a:endParaRPr lang="en-US" b="1" i="1" baseline="-25000" dirty="0">
              <a:latin typeface="+mn-lt"/>
            </a:endParaRPr>
          </a:p>
        </p:txBody>
      </p:sp>
      <p:cxnSp>
        <p:nvCxnSpPr>
          <p:cNvPr id="62" name="Straight Arrow Connector 61"/>
          <p:cNvCxnSpPr>
            <a:endCxn id="308236" idx="2"/>
          </p:cNvCxnSpPr>
          <p:nvPr/>
        </p:nvCxnSpPr>
        <p:spPr>
          <a:xfrm rot="5400000" flipH="1" flipV="1">
            <a:off x="6963442" y="3488722"/>
            <a:ext cx="362140" cy="1"/>
          </a:xfrm>
          <a:prstGeom prst="straightConnector1">
            <a:avLst/>
          </a:prstGeom>
          <a:ln w="254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839712" y="3657600"/>
            <a:ext cx="621792" cy="461665"/>
          </a:xfrm>
          <a:prstGeom prst="rect">
            <a:avLst/>
          </a:prstGeom>
          <a:noFill/>
        </p:spPr>
        <p:txBody>
          <a:bodyPr wrap="square" rtlCol="0">
            <a:spAutoFit/>
          </a:bodyPr>
          <a:lstStyle/>
          <a:p>
            <a:r>
              <a:rPr lang="en-US" b="1" i="1" dirty="0" smtClean="0">
                <a:latin typeface="+mn-lt"/>
              </a:rPr>
              <a:t>F</a:t>
            </a:r>
            <a:r>
              <a:rPr lang="en-US" b="1" i="1" baseline="-25000" dirty="0" smtClean="0">
                <a:latin typeface="+mn-lt"/>
              </a:rPr>
              <a:t> </a:t>
            </a:r>
            <a:r>
              <a:rPr lang="en-US" b="1" i="1" baseline="-25000" dirty="0" err="1" smtClean="0">
                <a:latin typeface="+mn-lt"/>
              </a:rPr>
              <a:t>i</a:t>
            </a:r>
            <a:endParaRPr lang="en-US" b="1" i="1" baseline="-25000" dirty="0">
              <a:latin typeface="+mn-lt"/>
            </a:endParaRPr>
          </a:p>
        </p:txBody>
      </p:sp>
      <p:graphicFrame>
        <p:nvGraphicFramePr>
          <p:cNvPr id="69" name="Object 68"/>
          <p:cNvGraphicFramePr>
            <a:graphicFrameLocks noChangeAspect="1"/>
          </p:cNvGraphicFramePr>
          <p:nvPr/>
        </p:nvGraphicFramePr>
        <p:xfrm>
          <a:off x="3604959" y="4162236"/>
          <a:ext cx="5026977" cy="2107620"/>
        </p:xfrm>
        <a:graphic>
          <a:graphicData uri="http://schemas.openxmlformats.org/presentationml/2006/ole">
            <p:oleObj spid="_x0000_s308237" name="Equation" r:id="rId7" imgW="3060360" imgH="1282680" progId="Equation.DSMT4">
              <p:embed/>
            </p:oleObj>
          </a:graphicData>
        </a:graphic>
      </p:graphicFrame>
      <p:sp>
        <p:nvSpPr>
          <p:cNvPr id="70" name="Rectangle 69"/>
          <p:cNvSpPr/>
          <p:nvPr/>
        </p:nvSpPr>
        <p:spPr>
          <a:xfrm>
            <a:off x="6834569" y="4001054"/>
            <a:ext cx="1529143" cy="369332"/>
          </a:xfrm>
          <a:prstGeom prst="rect">
            <a:avLst/>
          </a:prstGeom>
        </p:spPr>
        <p:txBody>
          <a:bodyPr wrap="square">
            <a:spAutoFit/>
          </a:bodyPr>
          <a:lstStyle/>
          <a:p>
            <a:r>
              <a:rPr lang="en-US" sz="1800" dirty="0" smtClean="0">
                <a:solidFill>
                  <a:srgbClr val="FF0000"/>
                </a:solidFill>
                <a:effectLst>
                  <a:outerShdw blurRad="38100" dist="38100" dir="2700000" algn="tl">
                    <a:srgbClr val="000000">
                      <a:alpha val="43137"/>
                    </a:srgbClr>
                  </a:outerShdw>
                </a:effectLst>
                <a:latin typeface="+mn-lt"/>
              </a:rPr>
              <a:t>Eternal force</a:t>
            </a:r>
            <a:endParaRPr lang="en-US" sz="1800" dirty="0">
              <a:solidFill>
                <a:srgbClr val="FF0000"/>
              </a:solidFill>
              <a:latin typeface="+mn-lt"/>
            </a:endParaRPr>
          </a:p>
        </p:txBody>
      </p:sp>
      <p:sp>
        <p:nvSpPr>
          <p:cNvPr id="71" name="Rectangle 70"/>
          <p:cNvSpPr/>
          <p:nvPr/>
        </p:nvSpPr>
        <p:spPr>
          <a:xfrm>
            <a:off x="7346633" y="3562142"/>
            <a:ext cx="1529143" cy="369332"/>
          </a:xfrm>
          <a:prstGeom prst="rect">
            <a:avLst/>
          </a:prstGeom>
        </p:spPr>
        <p:txBody>
          <a:bodyPr wrap="square">
            <a:spAutoFit/>
          </a:bodyPr>
          <a:lstStyle/>
          <a:p>
            <a:r>
              <a:rPr lang="en-US" sz="1800" dirty="0" smtClean="0">
                <a:solidFill>
                  <a:srgbClr val="FF0000"/>
                </a:solidFill>
                <a:effectLst>
                  <a:outerShdw blurRad="38100" dist="38100" dir="2700000" algn="tl">
                    <a:srgbClr val="000000">
                      <a:alpha val="43137"/>
                    </a:srgbClr>
                  </a:outerShdw>
                </a:effectLst>
                <a:latin typeface="+mn-lt"/>
              </a:rPr>
              <a:t>Internal force</a:t>
            </a:r>
            <a:endParaRPr lang="en-US" sz="1800" dirty="0">
              <a:solidFill>
                <a:srgbClr val="FF0000"/>
              </a:solidFill>
              <a:latin typeface="+mn-lt"/>
            </a:endParaRPr>
          </a:p>
        </p:txBody>
      </p:sp>
      <p:sp>
        <p:nvSpPr>
          <p:cNvPr id="73" name="TextBox 72"/>
          <p:cNvSpPr txBox="1"/>
          <p:nvPr/>
        </p:nvSpPr>
        <p:spPr>
          <a:xfrm>
            <a:off x="7473696" y="2596896"/>
            <a:ext cx="621792" cy="461665"/>
          </a:xfrm>
          <a:prstGeom prst="rect">
            <a:avLst/>
          </a:prstGeom>
          <a:noFill/>
        </p:spPr>
        <p:txBody>
          <a:bodyPr wrap="square" rtlCol="0">
            <a:spAutoFit/>
          </a:bodyPr>
          <a:lstStyle/>
          <a:p>
            <a:r>
              <a:rPr lang="en-US" b="1" i="1" dirty="0" smtClean="0">
                <a:latin typeface="+mn-lt"/>
              </a:rPr>
              <a:t>Q</a:t>
            </a:r>
            <a:endParaRPr lang="en-US" b="1" i="1" baseline="-250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9457D0DB-05DE-421A-8B96-702DBDE0E71F}"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4</a:t>
            </a:fld>
            <a:endParaRPr lang="en-US"/>
          </a:p>
        </p:txBody>
      </p:sp>
      <p:sp>
        <p:nvSpPr>
          <p:cNvPr id="48130" name="Rectangle 3074"/>
          <p:cNvSpPr>
            <a:spLocks noGrp="1" noChangeArrowheads="1"/>
          </p:cNvSpPr>
          <p:nvPr>
            <p:ph type="title"/>
          </p:nvPr>
        </p:nvSpPr>
        <p:spPr>
          <a:xfrm>
            <a:off x="0" y="52388"/>
            <a:ext cx="9140825" cy="914400"/>
          </a:xfrm>
        </p:spPr>
        <p:txBody>
          <a:bodyPr/>
          <a:lstStyle/>
          <a:p>
            <a:pPr algn="ctr"/>
            <a:r>
              <a:rPr lang="en-US" sz="3200" dirty="0" smtClean="0">
                <a:solidFill>
                  <a:srgbClr val="003399"/>
                </a:solidFill>
                <a:effectLst>
                  <a:outerShdw blurRad="38100" dist="38100" dir="2700000" algn="tl">
                    <a:srgbClr val="C0C0C0"/>
                  </a:outerShdw>
                </a:effectLst>
              </a:rPr>
              <a:t>Linear Momentum in a Moving Frame</a:t>
            </a:r>
            <a:endParaRPr lang="en-US" sz="3200" dirty="0">
              <a:solidFill>
                <a:srgbClr val="003399"/>
              </a:solidFill>
              <a:effectLst>
                <a:outerShdw blurRad="38100" dist="38100" dir="2700000" algn="tl">
                  <a:srgbClr val="C0C0C0"/>
                </a:outerShdw>
              </a:effectLst>
            </a:endParaRPr>
          </a:p>
        </p:txBody>
      </p:sp>
      <p:sp>
        <p:nvSpPr>
          <p:cNvPr id="47" name="Rectangle 46"/>
          <p:cNvSpPr/>
          <p:nvPr/>
        </p:nvSpPr>
        <p:spPr>
          <a:xfrm>
            <a:off x="214313" y="989418"/>
            <a:ext cx="8600503" cy="369332"/>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Use </a:t>
            </a:r>
            <a:r>
              <a:rPr lang="en-US" sz="1800" dirty="0" err="1" smtClean="0">
                <a:solidFill>
                  <a:schemeClr val="tx2"/>
                </a:solidFill>
                <a:effectLst>
                  <a:outerShdw blurRad="38100" dist="38100" dir="2700000" algn="tl">
                    <a:srgbClr val="000000">
                      <a:alpha val="43137"/>
                    </a:srgbClr>
                  </a:outerShdw>
                </a:effectLst>
                <a:latin typeface="+mn-lt"/>
              </a:rPr>
              <a:t>Coriolis</a:t>
            </a:r>
            <a:r>
              <a:rPr lang="en-US" sz="1800" dirty="0" smtClean="0">
                <a:solidFill>
                  <a:schemeClr val="tx2"/>
                </a:solidFill>
                <a:effectLst>
                  <a:outerShdw blurRad="38100" dist="38100" dir="2700000" algn="tl">
                    <a:srgbClr val="000000">
                      <a:alpha val="43137"/>
                    </a:srgbClr>
                  </a:outerShdw>
                </a:effectLst>
                <a:latin typeface="+mn-lt"/>
              </a:rPr>
              <a:t> theorem for an absolute derivative of a velocity vector:</a:t>
            </a:r>
            <a:endParaRPr lang="en-US" sz="1800" dirty="0">
              <a:latin typeface="+mn-lt"/>
            </a:endParaRPr>
          </a:p>
        </p:txBody>
      </p:sp>
      <p:graphicFrame>
        <p:nvGraphicFramePr>
          <p:cNvPr id="69" name="Object 68"/>
          <p:cNvGraphicFramePr>
            <a:graphicFrameLocks noChangeAspect="1"/>
          </p:cNvGraphicFramePr>
          <p:nvPr/>
        </p:nvGraphicFramePr>
        <p:xfrm>
          <a:off x="404813" y="1385887"/>
          <a:ext cx="8443499" cy="4900613"/>
        </p:xfrm>
        <a:graphic>
          <a:graphicData uri="http://schemas.openxmlformats.org/presentationml/2006/ole">
            <p:oleObj spid="_x0000_s311298" name="Equation" r:id="rId4" imgW="5778360" imgH="3352680" progId="Equation.DSMT4">
              <p:embed/>
            </p:oleObj>
          </a:graphicData>
        </a:graphic>
      </p:graphicFrame>
      <p:sp>
        <p:nvSpPr>
          <p:cNvPr id="21" name="Rectangle 20"/>
          <p:cNvSpPr/>
          <p:nvPr/>
        </p:nvSpPr>
        <p:spPr>
          <a:xfrm>
            <a:off x="1677924" y="3831170"/>
            <a:ext cx="2304288" cy="369332"/>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 Center of gravity</a:t>
            </a:r>
            <a:endParaRPr lang="en-US" sz="1800" dirty="0">
              <a:latin typeface="+mn-lt"/>
            </a:endParaRPr>
          </a:p>
        </p:txBody>
      </p:sp>
      <p:sp>
        <p:nvSpPr>
          <p:cNvPr id="22" name="Rectangle 21"/>
          <p:cNvSpPr/>
          <p:nvPr/>
        </p:nvSpPr>
        <p:spPr>
          <a:xfrm>
            <a:off x="3913124" y="4466170"/>
            <a:ext cx="3808476" cy="369332"/>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 Complete force in body coordinates</a:t>
            </a:r>
            <a:endParaRPr lang="en-US" sz="1800" dirty="0">
              <a:latin typeface="+mn-lt"/>
            </a:endParaRPr>
          </a:p>
        </p:txBody>
      </p:sp>
      <p:pic>
        <p:nvPicPr>
          <p:cNvPr id="311299" name="Picture 3"/>
          <p:cNvPicPr>
            <a:picLocks noChangeAspect="1" noChangeArrowheads="1"/>
          </p:cNvPicPr>
          <p:nvPr/>
        </p:nvPicPr>
        <p:blipFill>
          <a:blip r:embed="rId5" cstate="print"/>
          <a:srcRect/>
          <a:stretch>
            <a:fillRect/>
          </a:stretch>
        </p:blipFill>
        <p:spPr bwMode="auto">
          <a:xfrm>
            <a:off x="6522721" y="1336739"/>
            <a:ext cx="2414016" cy="31247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B5C714FC-F052-4B62-ACAB-3693F6CCAE92}"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5</a:t>
            </a:fld>
            <a:endParaRPr lang="en-US"/>
          </a:p>
        </p:txBody>
      </p:sp>
      <p:sp>
        <p:nvSpPr>
          <p:cNvPr id="48130" name="Rectangle 3074"/>
          <p:cNvSpPr>
            <a:spLocks noGrp="1" noChangeArrowheads="1"/>
          </p:cNvSpPr>
          <p:nvPr>
            <p:ph type="title"/>
          </p:nvPr>
        </p:nvSpPr>
        <p:spPr>
          <a:xfrm>
            <a:off x="0" y="52388"/>
            <a:ext cx="9140825" cy="914400"/>
          </a:xfrm>
        </p:spPr>
        <p:txBody>
          <a:bodyPr/>
          <a:lstStyle/>
          <a:p>
            <a:pPr algn="ctr"/>
            <a:r>
              <a:rPr lang="en-US" sz="3200" dirty="0" smtClean="0">
                <a:solidFill>
                  <a:srgbClr val="003399"/>
                </a:solidFill>
                <a:effectLst>
                  <a:outerShdw blurRad="38100" dist="38100" dir="2700000" algn="tl">
                    <a:srgbClr val="C0C0C0"/>
                  </a:outerShdw>
                </a:effectLst>
              </a:rPr>
              <a:t>Linear Momentum in a Moving Frame</a:t>
            </a:r>
            <a:endParaRPr lang="en-US" sz="3200" dirty="0">
              <a:solidFill>
                <a:srgbClr val="003399"/>
              </a:solidFill>
              <a:effectLst>
                <a:outerShdw blurRad="38100" dist="38100" dir="2700000" algn="tl">
                  <a:srgbClr val="C0C0C0"/>
                </a:outerShdw>
              </a:effectLst>
            </a:endParaRPr>
          </a:p>
        </p:txBody>
      </p:sp>
      <p:sp>
        <p:nvSpPr>
          <p:cNvPr id="47" name="Rectangle 46"/>
          <p:cNvSpPr/>
          <p:nvPr/>
        </p:nvSpPr>
        <p:spPr>
          <a:xfrm>
            <a:off x="214313" y="3013290"/>
            <a:ext cx="8710231" cy="369332"/>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Expanding the last triple vector product (ABC=BAC-CAB) results in the following scalar form:</a:t>
            </a:r>
            <a:endParaRPr lang="en-US" sz="1800" dirty="0">
              <a:latin typeface="+mn-lt"/>
            </a:endParaRPr>
          </a:p>
        </p:txBody>
      </p:sp>
      <p:graphicFrame>
        <p:nvGraphicFramePr>
          <p:cNvPr id="69" name="Object 68"/>
          <p:cNvGraphicFramePr>
            <a:graphicFrameLocks noChangeAspect="1"/>
          </p:cNvGraphicFramePr>
          <p:nvPr/>
        </p:nvGraphicFramePr>
        <p:xfrm>
          <a:off x="2223579" y="880428"/>
          <a:ext cx="5063061" cy="2070036"/>
        </p:xfrm>
        <a:graphic>
          <a:graphicData uri="http://schemas.openxmlformats.org/presentationml/2006/ole">
            <p:oleObj spid="_x0000_s310274" name="Equation" r:id="rId4" imgW="3288960" imgH="1346040" progId="Equation.DSMT4">
              <p:embed/>
            </p:oleObj>
          </a:graphicData>
        </a:graphic>
      </p:graphicFrame>
      <p:graphicFrame>
        <p:nvGraphicFramePr>
          <p:cNvPr id="23" name="Object 22"/>
          <p:cNvGraphicFramePr>
            <a:graphicFrameLocks noChangeAspect="1"/>
          </p:cNvGraphicFramePr>
          <p:nvPr/>
        </p:nvGraphicFramePr>
        <p:xfrm>
          <a:off x="1498600" y="3659188"/>
          <a:ext cx="6294438" cy="2074862"/>
        </p:xfrm>
        <a:graphic>
          <a:graphicData uri="http://schemas.openxmlformats.org/presentationml/2006/ole">
            <p:oleObj spid="_x0000_s310275" name="Equation" r:id="rId5" imgW="4089240" imgH="1346040" progId="Equation.DSMT4">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F3962E9B-1F68-4806-B495-540E1376D4F9}"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6</a:t>
            </a:fld>
            <a:endParaRPr lang="en-US"/>
          </a:p>
        </p:txBody>
      </p:sp>
      <p:sp>
        <p:nvSpPr>
          <p:cNvPr id="48130" name="Rectangle 3074"/>
          <p:cNvSpPr>
            <a:spLocks noGrp="1" noChangeArrowheads="1"/>
          </p:cNvSpPr>
          <p:nvPr>
            <p:ph type="title"/>
          </p:nvPr>
        </p:nvSpPr>
        <p:spPr>
          <a:xfrm>
            <a:off x="0" y="52388"/>
            <a:ext cx="9140825" cy="914400"/>
          </a:xfrm>
        </p:spPr>
        <p:txBody>
          <a:bodyPr/>
          <a:lstStyle/>
          <a:p>
            <a:pPr algn="ctr"/>
            <a:r>
              <a:rPr lang="en-US" sz="3200" dirty="0" smtClean="0">
                <a:solidFill>
                  <a:srgbClr val="003399"/>
                </a:solidFill>
                <a:effectLst>
                  <a:outerShdw blurRad="38100" dist="38100" dir="2700000" algn="tl">
                    <a:srgbClr val="C0C0C0"/>
                  </a:outerShdw>
                </a:effectLst>
              </a:rPr>
              <a:t>Linear Momentum in a Moving Frame</a:t>
            </a:r>
            <a:endParaRPr lang="en-US" sz="3200" dirty="0">
              <a:solidFill>
                <a:srgbClr val="003399"/>
              </a:solidFill>
              <a:effectLst>
                <a:outerShdw blurRad="38100" dist="38100" dir="2700000" algn="tl">
                  <a:srgbClr val="C0C0C0"/>
                </a:outerShdw>
              </a:effectLst>
            </a:endParaRPr>
          </a:p>
        </p:txBody>
      </p:sp>
      <p:sp>
        <p:nvSpPr>
          <p:cNvPr id="47" name="Rectangle 46"/>
          <p:cNvSpPr/>
          <p:nvPr/>
        </p:nvSpPr>
        <p:spPr>
          <a:xfrm>
            <a:off x="214313" y="891882"/>
            <a:ext cx="8710231" cy="461665"/>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If  </a:t>
            </a:r>
            <a:r>
              <a:rPr lang="en-US" b="1" i="1" dirty="0" err="1" smtClean="0">
                <a:solidFill>
                  <a:schemeClr val="tx2"/>
                </a:solidFill>
                <a:effectLst>
                  <a:outerShdw blurRad="38100" dist="38100" dir="2700000" algn="tl">
                    <a:srgbClr val="000000">
                      <a:alpha val="43137"/>
                    </a:srgbClr>
                  </a:outerShdw>
                </a:effectLst>
                <a:latin typeface="+mn-lt"/>
              </a:rPr>
              <a:t>r</a:t>
            </a:r>
            <a:r>
              <a:rPr lang="en-US" sz="1800" baseline="-25000" dirty="0" err="1" smtClean="0">
                <a:solidFill>
                  <a:schemeClr val="tx2"/>
                </a:solidFill>
                <a:effectLst>
                  <a:outerShdw blurRad="38100" dist="38100" dir="2700000" algn="tl">
                    <a:srgbClr val="000000">
                      <a:alpha val="43137"/>
                    </a:srgbClr>
                  </a:outerShdw>
                </a:effectLst>
                <a:latin typeface="+mn-lt"/>
              </a:rPr>
              <a:t>g</a:t>
            </a:r>
            <a:r>
              <a:rPr lang="en-US" sz="1800" dirty="0" smtClean="0">
                <a:solidFill>
                  <a:schemeClr val="tx2"/>
                </a:solidFill>
                <a:effectLst>
                  <a:outerShdw blurRad="38100" dist="38100" dir="2700000" algn="tl">
                    <a:srgbClr val="000000">
                      <a:alpha val="43137"/>
                    </a:srgbClr>
                  </a:outerShdw>
                </a:effectLst>
                <a:latin typeface="+mn-lt"/>
              </a:rPr>
              <a:t>=0, i.e. the location of a body frame coincides with the CG, then:</a:t>
            </a:r>
            <a:endParaRPr lang="en-US" sz="1800" dirty="0">
              <a:latin typeface="+mn-lt"/>
            </a:endParaRPr>
          </a:p>
        </p:txBody>
      </p:sp>
      <p:graphicFrame>
        <p:nvGraphicFramePr>
          <p:cNvPr id="23" name="Object 22"/>
          <p:cNvGraphicFramePr>
            <a:graphicFrameLocks noChangeAspect="1"/>
          </p:cNvGraphicFramePr>
          <p:nvPr/>
        </p:nvGraphicFramePr>
        <p:xfrm>
          <a:off x="1169988" y="1285875"/>
          <a:ext cx="6686550" cy="2309813"/>
        </p:xfrm>
        <a:graphic>
          <a:graphicData uri="http://schemas.openxmlformats.org/presentationml/2006/ole">
            <p:oleObj spid="_x0000_s312323" name="Equation" r:id="rId4" imgW="4343400" imgH="1498320" progId="Equation.DSMT4">
              <p:embed/>
            </p:oleObj>
          </a:graphicData>
        </a:graphic>
      </p:graphicFrame>
      <p:graphicFrame>
        <p:nvGraphicFramePr>
          <p:cNvPr id="10" name="Object 9"/>
          <p:cNvGraphicFramePr>
            <a:graphicFrameLocks noChangeAspect="1"/>
          </p:cNvGraphicFramePr>
          <p:nvPr/>
        </p:nvGraphicFramePr>
        <p:xfrm>
          <a:off x="3279013" y="3878199"/>
          <a:ext cx="2151063" cy="2074863"/>
        </p:xfrm>
        <a:graphic>
          <a:graphicData uri="http://schemas.openxmlformats.org/presentationml/2006/ole">
            <p:oleObj spid="_x0000_s312324" name="Equation" r:id="rId5" imgW="1396800" imgH="1346040" progId="Equation.DSMT4">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B4E04652-CE9C-44FA-ADC3-323A42D45C3D}"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7</a:t>
            </a:fld>
            <a:endParaRPr lang="en-US"/>
          </a:p>
        </p:txBody>
      </p:sp>
      <p:sp>
        <p:nvSpPr>
          <p:cNvPr id="48130" name="Rectangle 3074"/>
          <p:cNvSpPr>
            <a:spLocks noGrp="1" noChangeArrowheads="1"/>
          </p:cNvSpPr>
          <p:nvPr>
            <p:ph type="title"/>
          </p:nvPr>
        </p:nvSpPr>
        <p:spPr>
          <a:xfrm>
            <a:off x="0" y="52388"/>
            <a:ext cx="9140825" cy="914400"/>
          </a:xfrm>
        </p:spPr>
        <p:txBody>
          <a:bodyPr/>
          <a:lstStyle/>
          <a:p>
            <a:pPr algn="ctr"/>
            <a:r>
              <a:rPr lang="en-US" sz="3200" dirty="0" smtClean="0">
                <a:solidFill>
                  <a:srgbClr val="003399"/>
                </a:solidFill>
                <a:effectLst>
                  <a:outerShdw blurRad="38100" dist="38100" dir="2700000" algn="tl">
                    <a:srgbClr val="C0C0C0"/>
                  </a:outerShdw>
                </a:effectLst>
              </a:rPr>
              <a:t>Example: Rotating Mass on a String</a:t>
            </a:r>
            <a:endParaRPr lang="en-US" sz="3200" dirty="0">
              <a:solidFill>
                <a:srgbClr val="003399"/>
              </a:solidFill>
              <a:effectLst>
                <a:outerShdw blurRad="38100" dist="38100" dir="2700000" algn="tl">
                  <a:srgbClr val="C0C0C0"/>
                </a:outerShdw>
              </a:effectLst>
            </a:endParaRPr>
          </a:p>
        </p:txBody>
      </p:sp>
      <p:sp>
        <p:nvSpPr>
          <p:cNvPr id="47" name="Rectangle 46"/>
          <p:cNvSpPr/>
          <p:nvPr/>
        </p:nvSpPr>
        <p:spPr>
          <a:xfrm>
            <a:off x="214313" y="891882"/>
            <a:ext cx="8710231" cy="369332"/>
          </a:xfrm>
          <a:prstGeom prst="rect">
            <a:avLst/>
          </a:prstGeom>
        </p:spPr>
        <p:txBody>
          <a:bodyPr wrap="square">
            <a:spAutoFit/>
          </a:bodyPr>
          <a:lstStyle/>
          <a:p>
            <a:r>
              <a:rPr lang="en-US" sz="1800" dirty="0" smtClean="0">
                <a:solidFill>
                  <a:schemeClr val="tx2"/>
                </a:solidFill>
                <a:latin typeface="+mn-lt"/>
              </a:rPr>
              <a:t>Calculate the force acting on the body that is  rotated along a circle with constant speed </a:t>
            </a:r>
            <a:r>
              <a:rPr lang="en-US" sz="1800" b="1" i="1" dirty="0" smtClean="0">
                <a:solidFill>
                  <a:schemeClr val="tx2"/>
                </a:solidFill>
                <a:latin typeface="+mn-lt"/>
              </a:rPr>
              <a:t>U</a:t>
            </a:r>
            <a:r>
              <a:rPr lang="en-US" sz="1800" dirty="0" smtClean="0">
                <a:solidFill>
                  <a:schemeClr val="tx2"/>
                </a:solidFill>
                <a:latin typeface="+mn-lt"/>
              </a:rPr>
              <a:t>.</a:t>
            </a:r>
            <a:endParaRPr lang="en-US" sz="1800" dirty="0">
              <a:latin typeface="+mn-lt"/>
            </a:endParaRPr>
          </a:p>
        </p:txBody>
      </p:sp>
      <p:sp>
        <p:nvSpPr>
          <p:cNvPr id="11" name="TextBox 10"/>
          <p:cNvSpPr txBox="1"/>
          <p:nvPr/>
        </p:nvSpPr>
        <p:spPr>
          <a:xfrm>
            <a:off x="3416568" y="1355213"/>
            <a:ext cx="5520168" cy="646331"/>
          </a:xfrm>
          <a:prstGeom prst="rect">
            <a:avLst/>
          </a:prstGeom>
          <a:noFill/>
        </p:spPr>
        <p:txBody>
          <a:bodyPr wrap="square" rtlCol="0">
            <a:spAutoFit/>
          </a:bodyPr>
          <a:lstStyle/>
          <a:p>
            <a:r>
              <a:rPr lang="en-US" sz="1800" dirty="0" smtClean="0">
                <a:solidFill>
                  <a:schemeClr val="tx2"/>
                </a:solidFill>
                <a:latin typeface="+mn-lt"/>
              </a:rPr>
              <a:t>1. Connect a </a:t>
            </a:r>
            <a:r>
              <a:rPr lang="en-US" sz="1800" dirty="0" err="1" smtClean="0">
                <a:solidFill>
                  <a:schemeClr val="tx2"/>
                </a:solidFill>
                <a:latin typeface="+mn-lt"/>
              </a:rPr>
              <a:t>ref.frame</a:t>
            </a:r>
            <a:r>
              <a:rPr lang="en-US" sz="1800" dirty="0" smtClean="0">
                <a:solidFill>
                  <a:schemeClr val="tx2"/>
                </a:solidFill>
                <a:latin typeface="+mn-lt"/>
              </a:rPr>
              <a:t> to the mass with local </a:t>
            </a:r>
            <a:r>
              <a:rPr lang="en-US" sz="1800" b="1" i="1" dirty="0" smtClean="0">
                <a:latin typeface="+mn-lt"/>
              </a:rPr>
              <a:t>x</a:t>
            </a:r>
            <a:r>
              <a:rPr lang="en-US" sz="1800" dirty="0" smtClean="0">
                <a:solidFill>
                  <a:schemeClr val="tx2"/>
                </a:solidFill>
                <a:latin typeface="+mn-lt"/>
              </a:rPr>
              <a:t> oriented forward and </a:t>
            </a:r>
            <a:r>
              <a:rPr lang="en-US" sz="1800" b="1" i="1" dirty="0" smtClean="0">
                <a:latin typeface="+mn-lt"/>
              </a:rPr>
              <a:t>y</a:t>
            </a:r>
            <a:r>
              <a:rPr lang="en-US" sz="1800" dirty="0" smtClean="0">
                <a:solidFill>
                  <a:schemeClr val="tx2"/>
                </a:solidFill>
                <a:latin typeface="+mn-lt"/>
              </a:rPr>
              <a:t> inward towards the center:</a:t>
            </a:r>
            <a:endParaRPr lang="en-US" sz="1800" dirty="0">
              <a:solidFill>
                <a:schemeClr val="tx2"/>
              </a:solidFill>
              <a:latin typeface="+mn-lt"/>
            </a:endParaRPr>
          </a:p>
        </p:txBody>
      </p:sp>
      <p:graphicFrame>
        <p:nvGraphicFramePr>
          <p:cNvPr id="12" name="Object 5"/>
          <p:cNvGraphicFramePr>
            <a:graphicFrameLocks noChangeAspect="1"/>
          </p:cNvGraphicFramePr>
          <p:nvPr/>
        </p:nvGraphicFramePr>
        <p:xfrm>
          <a:off x="3648075" y="2527110"/>
          <a:ext cx="5289550" cy="3559175"/>
        </p:xfrm>
        <a:graphic>
          <a:graphicData uri="http://schemas.openxmlformats.org/presentationml/2006/ole">
            <p:oleObj spid="_x0000_s346118" name="Equation" r:id="rId4" imgW="2908080" imgH="1955520" progId="Equation.DSMT4">
              <p:embed/>
            </p:oleObj>
          </a:graphicData>
        </a:graphic>
      </p:graphicFrame>
      <p:grpSp>
        <p:nvGrpSpPr>
          <p:cNvPr id="22" name="Group 21"/>
          <p:cNvGrpSpPr/>
          <p:nvPr/>
        </p:nvGrpSpPr>
        <p:grpSpPr>
          <a:xfrm>
            <a:off x="55816" y="1233853"/>
            <a:ext cx="3382327" cy="3565850"/>
            <a:chOff x="214312" y="1733725"/>
            <a:chExt cx="3382327" cy="3565850"/>
          </a:xfrm>
        </p:grpSpPr>
        <p:pic>
          <p:nvPicPr>
            <p:cNvPr id="346116" name="Picture 4"/>
            <p:cNvPicPr>
              <a:picLocks noChangeAspect="1" noChangeArrowheads="1"/>
            </p:cNvPicPr>
            <p:nvPr/>
          </p:nvPicPr>
          <p:blipFill>
            <a:blip r:embed="rId5" cstate="print"/>
            <a:srcRect/>
            <a:stretch>
              <a:fillRect/>
            </a:stretch>
          </p:blipFill>
          <p:spPr bwMode="auto">
            <a:xfrm>
              <a:off x="214312" y="2017713"/>
              <a:ext cx="3382327" cy="3281862"/>
            </a:xfrm>
            <a:prstGeom prst="rect">
              <a:avLst/>
            </a:prstGeom>
            <a:noFill/>
            <a:ln w="9525">
              <a:noFill/>
              <a:miter lim="800000"/>
              <a:headEnd/>
              <a:tailEnd/>
            </a:ln>
          </p:spPr>
        </p:pic>
        <p:cxnSp>
          <p:nvCxnSpPr>
            <p:cNvPr id="15" name="Straight Arrow Connector 14"/>
            <p:cNvCxnSpPr/>
            <p:nvPr/>
          </p:nvCxnSpPr>
          <p:spPr>
            <a:xfrm rot="10800000">
              <a:off x="2231136" y="2078673"/>
              <a:ext cx="890016" cy="652335"/>
            </a:xfrm>
            <a:prstGeom prst="straightConnector1">
              <a:avLst/>
            </a:prstGeom>
            <a:ln w="508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301106" y="1733725"/>
              <a:ext cx="290464" cy="369332"/>
            </a:xfrm>
            <a:prstGeom prst="rect">
              <a:avLst/>
            </a:prstGeom>
          </p:spPr>
          <p:txBody>
            <a:bodyPr wrap="none">
              <a:spAutoFit/>
            </a:bodyPr>
            <a:lstStyle/>
            <a:p>
              <a:r>
                <a:rPr lang="en-US" sz="1800" b="1" i="1" dirty="0" smtClean="0">
                  <a:solidFill>
                    <a:prstClr val="black"/>
                  </a:solidFill>
                  <a:latin typeface="Calibri"/>
                </a:rPr>
                <a:t>x</a:t>
              </a:r>
              <a:endParaRPr lang="en-US" dirty="0"/>
            </a:p>
          </p:txBody>
        </p:sp>
        <p:sp>
          <p:nvSpPr>
            <p:cNvPr id="17" name="Rectangle 16"/>
            <p:cNvSpPr/>
            <p:nvPr/>
          </p:nvSpPr>
          <p:spPr>
            <a:xfrm>
              <a:off x="2249748" y="3388480"/>
              <a:ext cx="346570" cy="369332"/>
            </a:xfrm>
            <a:prstGeom prst="rect">
              <a:avLst/>
            </a:prstGeom>
          </p:spPr>
          <p:txBody>
            <a:bodyPr wrap="none">
              <a:spAutoFit/>
            </a:bodyPr>
            <a:lstStyle/>
            <a:p>
              <a:r>
                <a:rPr lang="en-US" sz="1800" b="1" i="1" dirty="0" smtClean="0">
                  <a:solidFill>
                    <a:prstClr val="black"/>
                  </a:solidFill>
                  <a:latin typeface="Calibri"/>
                </a:rPr>
                <a:t>y</a:t>
              </a:r>
              <a:r>
                <a:rPr lang="en-US" sz="1800" dirty="0" smtClean="0">
                  <a:solidFill>
                    <a:srgbClr val="1F497D"/>
                  </a:solidFill>
                  <a:latin typeface="Calibri"/>
                </a:rPr>
                <a:t> </a:t>
              </a:r>
              <a:endParaRPr lang="en-US" dirty="0"/>
            </a:p>
          </p:txBody>
        </p:sp>
        <p:cxnSp>
          <p:nvCxnSpPr>
            <p:cNvPr id="18" name="Straight Arrow Connector 17"/>
            <p:cNvCxnSpPr/>
            <p:nvPr/>
          </p:nvCxnSpPr>
          <p:spPr>
            <a:xfrm rot="10800000" flipV="1">
              <a:off x="2133600" y="2743200"/>
              <a:ext cx="1011936" cy="682754"/>
            </a:xfrm>
            <a:prstGeom prst="straightConnector1">
              <a:avLst/>
            </a:prstGeom>
            <a:ln w="5080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0740" y="3523227"/>
              <a:ext cx="1203150" cy="369332"/>
            </a:xfrm>
            <a:prstGeom prst="rect">
              <a:avLst/>
            </a:prstGeom>
          </p:spPr>
          <p:txBody>
            <a:bodyPr wrap="none">
              <a:spAutoFit/>
            </a:bodyPr>
            <a:lstStyle/>
            <a:p>
              <a:r>
                <a:rPr lang="en-US" sz="1800" dirty="0" smtClean="0">
                  <a:solidFill>
                    <a:srgbClr val="1F497D"/>
                  </a:solidFill>
                  <a:latin typeface="Calibri"/>
                </a:rPr>
                <a:t>Pivot point</a:t>
              </a:r>
              <a:endParaRPr lang="en-US"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fld id="{A3AC8A4A-0693-4E4B-B7DA-6005C0730AEE}"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8</a:t>
            </a:fld>
            <a:endParaRPr lang="en-US"/>
          </a:p>
        </p:txBody>
      </p:sp>
      <p:sp>
        <p:nvSpPr>
          <p:cNvPr id="48130" name="Rectangle 3074"/>
          <p:cNvSpPr>
            <a:spLocks noGrp="1" noChangeArrowheads="1"/>
          </p:cNvSpPr>
          <p:nvPr>
            <p:ph type="title"/>
          </p:nvPr>
        </p:nvSpPr>
        <p:spPr>
          <a:xfrm>
            <a:off x="0" y="52388"/>
            <a:ext cx="9140825" cy="914400"/>
          </a:xfrm>
        </p:spPr>
        <p:txBody>
          <a:bodyPr/>
          <a:lstStyle/>
          <a:p>
            <a:pPr algn="ctr"/>
            <a:r>
              <a:rPr lang="en-US" sz="3200" dirty="0" smtClean="0">
                <a:solidFill>
                  <a:srgbClr val="003399"/>
                </a:solidFill>
                <a:effectLst>
                  <a:outerShdw blurRad="38100" dist="38100" dir="2700000" algn="tl">
                    <a:srgbClr val="C0C0C0"/>
                  </a:outerShdw>
                </a:effectLst>
              </a:rPr>
              <a:t>Angular Momentum in a Moving Frame</a:t>
            </a:r>
            <a:endParaRPr lang="en-US" sz="3200" dirty="0">
              <a:solidFill>
                <a:srgbClr val="003399"/>
              </a:solidFill>
              <a:effectLst>
                <a:outerShdw blurRad="38100" dist="38100" dir="2700000" algn="tl">
                  <a:srgbClr val="C0C0C0"/>
                </a:outerShdw>
              </a:effectLst>
            </a:endParaRPr>
          </a:p>
        </p:txBody>
      </p:sp>
      <p:sp>
        <p:nvSpPr>
          <p:cNvPr id="47" name="Rectangle 46"/>
          <p:cNvSpPr/>
          <p:nvPr/>
        </p:nvSpPr>
        <p:spPr>
          <a:xfrm>
            <a:off x="214313" y="891882"/>
            <a:ext cx="8710231" cy="369332"/>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Similar to the case of linear momentum of rigid body consisted of “isolated particles”:</a:t>
            </a:r>
            <a:endParaRPr lang="en-US" sz="1800" dirty="0">
              <a:latin typeface="+mn-lt"/>
            </a:endParaRPr>
          </a:p>
        </p:txBody>
      </p:sp>
      <p:graphicFrame>
        <p:nvGraphicFramePr>
          <p:cNvPr id="313348" name="Object 4"/>
          <p:cNvGraphicFramePr>
            <a:graphicFrameLocks noChangeAspect="1"/>
          </p:cNvGraphicFramePr>
          <p:nvPr/>
        </p:nvGraphicFramePr>
        <p:xfrm>
          <a:off x="601028" y="1276985"/>
          <a:ext cx="3697287" cy="1296988"/>
        </p:xfrm>
        <a:graphic>
          <a:graphicData uri="http://schemas.openxmlformats.org/presentationml/2006/ole">
            <p:oleObj spid="_x0000_s313348" name="Equation" r:id="rId4" imgW="2463480" imgH="863280" progId="Equation.DSMT4">
              <p:embed/>
            </p:oleObj>
          </a:graphicData>
        </a:graphic>
      </p:graphicFrame>
      <p:graphicFrame>
        <p:nvGraphicFramePr>
          <p:cNvPr id="11" name="Object 4"/>
          <p:cNvGraphicFramePr>
            <a:graphicFrameLocks noChangeAspect="1"/>
          </p:cNvGraphicFramePr>
          <p:nvPr/>
        </p:nvGraphicFramePr>
        <p:xfrm>
          <a:off x="630238" y="2543175"/>
          <a:ext cx="5907087" cy="1982788"/>
        </p:xfrm>
        <a:graphic>
          <a:graphicData uri="http://schemas.openxmlformats.org/presentationml/2006/ole">
            <p:oleObj spid="_x0000_s313349" name="Equation" r:id="rId5" imgW="3936960" imgH="1320480" progId="Equation.DSMT4">
              <p:embed/>
            </p:oleObj>
          </a:graphicData>
        </a:graphic>
      </p:graphicFrame>
      <p:sp>
        <p:nvSpPr>
          <p:cNvPr id="12" name="Rectangle 11"/>
          <p:cNvSpPr/>
          <p:nvPr/>
        </p:nvSpPr>
        <p:spPr>
          <a:xfrm>
            <a:off x="214313" y="4732362"/>
            <a:ext cx="5150167" cy="400110"/>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Using definition of </a:t>
            </a:r>
            <a:r>
              <a:rPr lang="en-US" sz="1800" dirty="0" smtClean="0">
                <a:solidFill>
                  <a:schemeClr val="tx2"/>
                </a:solidFill>
                <a:effectLst>
                  <a:outerShdw blurRad="38100" dist="38100" dir="2700000" algn="tl">
                    <a:srgbClr val="000000">
                      <a:alpha val="43137"/>
                    </a:srgbClr>
                  </a:outerShdw>
                </a:effectLst>
              </a:rPr>
              <a:t> </a:t>
            </a:r>
            <a:r>
              <a:rPr lang="en-US" sz="2000" b="1" i="1" dirty="0" err="1" smtClean="0">
                <a:solidFill>
                  <a:schemeClr val="tx2"/>
                </a:solidFill>
                <a:effectLst>
                  <a:outerShdw blurRad="38100" dist="38100" dir="2700000" algn="tl">
                    <a:srgbClr val="000000">
                      <a:alpha val="43137"/>
                    </a:srgbClr>
                  </a:outerShdw>
                </a:effectLst>
              </a:rPr>
              <a:t>r</a:t>
            </a:r>
            <a:r>
              <a:rPr lang="en-US" sz="2000" baseline="-25000" dirty="0" err="1" smtClean="0">
                <a:solidFill>
                  <a:schemeClr val="tx2"/>
                </a:solidFill>
                <a:effectLst>
                  <a:outerShdw blurRad="38100" dist="38100" dir="2700000" algn="tl">
                    <a:srgbClr val="000000">
                      <a:alpha val="43137"/>
                    </a:srgbClr>
                  </a:outerShdw>
                </a:effectLst>
              </a:rPr>
              <a:t>g</a:t>
            </a:r>
            <a:r>
              <a:rPr lang="en-US" sz="1800" dirty="0" smtClean="0">
                <a:solidFill>
                  <a:schemeClr val="tx2"/>
                </a:solidFill>
                <a:effectLst>
                  <a:outerShdw blurRad="38100" dist="38100" dir="2700000" algn="tl">
                    <a:srgbClr val="000000">
                      <a:alpha val="43137"/>
                    </a:srgbClr>
                  </a:outerShdw>
                </a:effectLst>
              </a:rPr>
              <a:t> </a:t>
            </a:r>
            <a:r>
              <a:rPr lang="en-US" sz="1800" dirty="0" smtClean="0">
                <a:solidFill>
                  <a:schemeClr val="tx2"/>
                </a:solidFill>
                <a:effectLst>
                  <a:outerShdw blurRad="38100" dist="38100" dir="2700000" algn="tl">
                    <a:srgbClr val="000000">
                      <a:alpha val="43137"/>
                    </a:srgbClr>
                  </a:outerShdw>
                </a:effectLst>
                <a:latin typeface="+mn-lt"/>
              </a:rPr>
              <a:t>simplifies </a:t>
            </a:r>
            <a:r>
              <a:rPr lang="en-US" sz="1800" u="sng" dirty="0" smtClean="0">
                <a:solidFill>
                  <a:schemeClr val="tx2"/>
                </a:solidFill>
                <a:effectLst>
                  <a:outerShdw blurRad="38100" dist="38100" dir="2700000" algn="tl">
                    <a:srgbClr val="000000">
                      <a:alpha val="43137"/>
                    </a:srgbClr>
                  </a:outerShdw>
                </a:effectLst>
                <a:latin typeface="+mn-lt"/>
              </a:rPr>
              <a:t>first term</a:t>
            </a:r>
            <a:endParaRPr lang="en-US" sz="1800" u="sng" dirty="0">
              <a:latin typeface="+mn-lt"/>
            </a:endParaRPr>
          </a:p>
        </p:txBody>
      </p:sp>
      <p:sp>
        <p:nvSpPr>
          <p:cNvPr id="13" name="Rounded Rectangle 12"/>
          <p:cNvSpPr/>
          <p:nvPr/>
        </p:nvSpPr>
        <p:spPr>
          <a:xfrm>
            <a:off x="463296" y="3894646"/>
            <a:ext cx="2170176" cy="64077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840736" y="3906838"/>
            <a:ext cx="1597152" cy="64077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584192" y="3894646"/>
            <a:ext cx="2036064" cy="64077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3350" name="Object 6"/>
          <p:cNvGraphicFramePr>
            <a:graphicFrameLocks noChangeAspect="1"/>
          </p:cNvGraphicFramePr>
          <p:nvPr/>
        </p:nvGraphicFramePr>
        <p:xfrm>
          <a:off x="414337" y="4997450"/>
          <a:ext cx="8412163" cy="1406101"/>
        </p:xfrm>
        <a:graphic>
          <a:graphicData uri="http://schemas.openxmlformats.org/presentationml/2006/ole">
            <p:oleObj spid="_x0000_s313350" name="Equation" r:id="rId6" imgW="5308560" imgH="888840" progId="Equation.DSMT4">
              <p:embed/>
            </p:oleObj>
          </a:graphicData>
        </a:graphic>
      </p:graphicFrame>
      <p:sp>
        <p:nvSpPr>
          <p:cNvPr id="16" name="Rounded Rectangle 15"/>
          <p:cNvSpPr/>
          <p:nvPr/>
        </p:nvSpPr>
        <p:spPr>
          <a:xfrm>
            <a:off x="5562092" y="5063046"/>
            <a:ext cx="1295908" cy="309054"/>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238492" y="5532946"/>
            <a:ext cx="1295908" cy="309054"/>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5536692" y="5532946"/>
            <a:ext cx="1295908" cy="309054"/>
          </a:xfrm>
          <a:prstGeom prst="roundRect">
            <a:avLst/>
          </a:prstGeom>
          <a:noFill/>
          <a:ln w="158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7263892" y="5990146"/>
            <a:ext cx="1295908" cy="309054"/>
          </a:xfrm>
          <a:prstGeom prst="roundRect">
            <a:avLst/>
          </a:prstGeom>
          <a:noFill/>
          <a:ln w="158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6870700" y="5372100"/>
            <a:ext cx="3937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19900" y="5816600"/>
            <a:ext cx="406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562092" y="6002846"/>
            <a:ext cx="1295908" cy="309054"/>
          </a:xfrm>
          <a:prstGeom prst="roundRect">
            <a:avLst/>
          </a:prstGeom>
          <a:noFill/>
          <a:ln w="158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rot="5400000" flipH="1" flipV="1">
            <a:off x="6775450" y="5518150"/>
            <a:ext cx="596900"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7276592" y="5101146"/>
            <a:ext cx="1295908" cy="309054"/>
          </a:xfrm>
          <a:prstGeom prst="roundRect">
            <a:avLst/>
          </a:prstGeom>
          <a:noFill/>
          <a:ln w="158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373" name="Object 5"/>
          <p:cNvGraphicFramePr>
            <a:graphicFrameLocks noChangeAspect="1"/>
          </p:cNvGraphicFramePr>
          <p:nvPr/>
        </p:nvGraphicFramePr>
        <p:xfrm>
          <a:off x="441325" y="1068388"/>
          <a:ext cx="6075363" cy="2744787"/>
        </p:xfrm>
        <a:graphic>
          <a:graphicData uri="http://schemas.openxmlformats.org/presentationml/2006/ole">
            <p:oleObj spid="_x0000_s314373" name="Equation" r:id="rId4" imgW="3924000" imgH="1777680" progId="Equation.DSMT4">
              <p:embed/>
            </p:oleObj>
          </a:graphicData>
        </a:graphic>
      </p:graphicFrame>
      <p:sp>
        <p:nvSpPr>
          <p:cNvPr id="39" name="Date Placeholder 3"/>
          <p:cNvSpPr>
            <a:spLocks noGrp="1"/>
          </p:cNvSpPr>
          <p:nvPr>
            <p:ph type="dt" sz="half" idx="10"/>
          </p:nvPr>
        </p:nvSpPr>
        <p:spPr/>
        <p:txBody>
          <a:bodyPr/>
          <a:lstStyle/>
          <a:p>
            <a:fld id="{9F7B2126-E39F-4D2F-9DE0-E0A9AC851092}" type="datetime1">
              <a:rPr lang="en-US" smtClean="0"/>
              <a:pPr/>
              <a:t>4/7/2012</a:t>
            </a:fld>
            <a:endParaRPr lang="en-US"/>
          </a:p>
        </p:txBody>
      </p:sp>
      <p:sp>
        <p:nvSpPr>
          <p:cNvPr id="40" name="Footer Placeholder 4"/>
          <p:cNvSpPr>
            <a:spLocks noGrp="1"/>
          </p:cNvSpPr>
          <p:nvPr>
            <p:ph type="ftr" sz="quarter" idx="11"/>
          </p:nvPr>
        </p:nvSpPr>
        <p:spPr/>
        <p:txBody>
          <a:bodyPr/>
          <a:lstStyle/>
          <a:p>
            <a:r>
              <a:rPr lang="en-US" smtClean="0"/>
              <a:t>ME3801</a:t>
            </a:r>
            <a:endParaRPr lang="en-US"/>
          </a:p>
        </p:txBody>
      </p:sp>
      <p:sp>
        <p:nvSpPr>
          <p:cNvPr id="41" name="Slide Number Placeholder 5"/>
          <p:cNvSpPr>
            <a:spLocks noGrp="1"/>
          </p:cNvSpPr>
          <p:nvPr>
            <p:ph type="sldNum" sz="quarter" idx="12"/>
          </p:nvPr>
        </p:nvSpPr>
        <p:spPr/>
        <p:txBody>
          <a:bodyPr/>
          <a:lstStyle/>
          <a:p>
            <a:fld id="{280523D8-904E-4543-AB2C-242DF79A6193}" type="slidenum">
              <a:rPr lang="en-US"/>
              <a:pPr/>
              <a:t>9</a:t>
            </a:fld>
            <a:endParaRPr lang="en-US"/>
          </a:p>
        </p:txBody>
      </p:sp>
      <p:sp>
        <p:nvSpPr>
          <p:cNvPr id="48130" name="Rectangle 3074"/>
          <p:cNvSpPr>
            <a:spLocks noGrp="1" noChangeArrowheads="1"/>
          </p:cNvSpPr>
          <p:nvPr>
            <p:ph type="title"/>
          </p:nvPr>
        </p:nvSpPr>
        <p:spPr>
          <a:xfrm>
            <a:off x="0" y="52388"/>
            <a:ext cx="9140825" cy="914400"/>
          </a:xfrm>
        </p:spPr>
        <p:txBody>
          <a:bodyPr/>
          <a:lstStyle/>
          <a:p>
            <a:pPr algn="ctr"/>
            <a:r>
              <a:rPr lang="en-US" sz="3200" dirty="0" smtClean="0">
                <a:solidFill>
                  <a:srgbClr val="003399"/>
                </a:solidFill>
                <a:effectLst>
                  <a:outerShdw blurRad="38100" dist="38100" dir="2700000" algn="tl">
                    <a:srgbClr val="C0C0C0"/>
                  </a:outerShdw>
                </a:effectLst>
              </a:rPr>
              <a:t>Angular Momentum in a Moving Frame</a:t>
            </a:r>
            <a:endParaRPr lang="en-US" sz="3200" dirty="0">
              <a:solidFill>
                <a:srgbClr val="003399"/>
              </a:solidFill>
              <a:effectLst>
                <a:outerShdw blurRad="38100" dist="38100" dir="2700000" algn="tl">
                  <a:srgbClr val="C0C0C0"/>
                </a:outerShdw>
              </a:effectLst>
            </a:endParaRPr>
          </a:p>
        </p:txBody>
      </p:sp>
      <p:sp>
        <p:nvSpPr>
          <p:cNvPr id="47" name="Rectangle 46"/>
          <p:cNvSpPr/>
          <p:nvPr/>
        </p:nvSpPr>
        <p:spPr>
          <a:xfrm>
            <a:off x="214313" y="721194"/>
            <a:ext cx="8710231" cy="369332"/>
          </a:xfrm>
          <a:prstGeom prst="rect">
            <a:avLst/>
          </a:prstGeom>
        </p:spPr>
        <p:txBody>
          <a:bodyPr wrap="square">
            <a:spAutoFit/>
          </a:bodyPr>
          <a:lstStyle/>
          <a:p>
            <a:r>
              <a:rPr lang="en-US" sz="1800" u="sng" dirty="0" smtClean="0">
                <a:solidFill>
                  <a:schemeClr val="tx2"/>
                </a:solidFill>
                <a:effectLst>
                  <a:outerShdw blurRad="38100" dist="38100" dir="2700000" algn="tl">
                    <a:srgbClr val="000000">
                      <a:alpha val="43137"/>
                    </a:srgbClr>
                  </a:outerShdw>
                </a:effectLst>
                <a:latin typeface="+mn-lt"/>
              </a:rPr>
              <a:t>Second</a:t>
            </a:r>
            <a:r>
              <a:rPr lang="en-US" sz="1800" dirty="0" smtClean="0">
                <a:solidFill>
                  <a:schemeClr val="tx2"/>
                </a:solidFill>
                <a:effectLst>
                  <a:outerShdw blurRad="38100" dist="38100" dir="2700000" algn="tl">
                    <a:srgbClr val="000000">
                      <a:alpha val="43137"/>
                    </a:srgbClr>
                  </a:outerShdw>
                </a:effectLst>
                <a:latin typeface="+mn-lt"/>
              </a:rPr>
              <a:t> term expands using the same triple vector product rule </a:t>
            </a:r>
            <a:r>
              <a:rPr lang="en-US" sz="1800" dirty="0" smtClean="0">
                <a:solidFill>
                  <a:schemeClr val="tx2"/>
                </a:solidFill>
                <a:effectLst>
                  <a:outerShdw blurRad="38100" dist="38100" dir="2700000" algn="tl">
                    <a:srgbClr val="000000">
                      <a:alpha val="43137"/>
                    </a:srgbClr>
                  </a:outerShdw>
                </a:effectLst>
              </a:rPr>
              <a:t>(ABC=BAC-CAB)</a:t>
            </a:r>
            <a:r>
              <a:rPr lang="en-US" sz="1800" baseline="30000" dirty="0" smtClean="0">
                <a:solidFill>
                  <a:schemeClr val="tx2"/>
                </a:solidFill>
                <a:effectLst>
                  <a:outerShdw blurRad="38100" dist="38100" dir="2700000" algn="tl">
                    <a:srgbClr val="000000">
                      <a:alpha val="43137"/>
                    </a:srgbClr>
                  </a:outerShdw>
                </a:effectLst>
              </a:rPr>
              <a:t>*</a:t>
            </a:r>
            <a:r>
              <a:rPr lang="en-US" sz="1800" dirty="0" smtClean="0">
                <a:solidFill>
                  <a:schemeClr val="tx2"/>
                </a:solidFill>
                <a:effectLst>
                  <a:outerShdw blurRad="38100" dist="38100" dir="2700000" algn="tl">
                    <a:srgbClr val="000000">
                      <a:alpha val="43137"/>
                    </a:srgbClr>
                  </a:outerShdw>
                </a:effectLst>
                <a:latin typeface="+mn-lt"/>
              </a:rPr>
              <a:t> as:</a:t>
            </a:r>
            <a:endParaRPr lang="en-US" sz="1800" dirty="0">
              <a:latin typeface="+mn-lt"/>
            </a:endParaRPr>
          </a:p>
        </p:txBody>
      </p:sp>
      <p:sp>
        <p:nvSpPr>
          <p:cNvPr id="13" name="Rounded Rectangle 12"/>
          <p:cNvSpPr/>
          <p:nvPr/>
        </p:nvSpPr>
        <p:spPr>
          <a:xfrm>
            <a:off x="1341120" y="1903634"/>
            <a:ext cx="841248" cy="339693"/>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14313" y="3757002"/>
            <a:ext cx="8710231" cy="369332"/>
          </a:xfrm>
          <a:prstGeom prst="rect">
            <a:avLst/>
          </a:prstGeom>
        </p:spPr>
        <p:txBody>
          <a:bodyPr wrap="square">
            <a:spAutoFit/>
          </a:bodyPr>
          <a:lstStyle/>
          <a:p>
            <a:r>
              <a:rPr lang="en-US" sz="1800" dirty="0" smtClean="0">
                <a:solidFill>
                  <a:schemeClr val="tx2"/>
                </a:solidFill>
                <a:effectLst>
                  <a:outerShdw blurRad="38100" dist="38100" dir="2700000" algn="tl">
                    <a:srgbClr val="000000">
                      <a:alpha val="43137"/>
                    </a:srgbClr>
                  </a:outerShdw>
                </a:effectLst>
                <a:latin typeface="+mn-lt"/>
              </a:rPr>
              <a:t>Where the moments of inertia are defined as:</a:t>
            </a:r>
            <a:endParaRPr lang="en-US" sz="1800" dirty="0">
              <a:latin typeface="+mn-lt"/>
            </a:endParaRPr>
          </a:p>
        </p:txBody>
      </p:sp>
      <p:graphicFrame>
        <p:nvGraphicFramePr>
          <p:cNvPr id="20" name="Object 5"/>
          <p:cNvGraphicFramePr>
            <a:graphicFrameLocks noChangeAspect="1"/>
          </p:cNvGraphicFramePr>
          <p:nvPr/>
        </p:nvGraphicFramePr>
        <p:xfrm>
          <a:off x="1051433" y="4039108"/>
          <a:ext cx="6486525" cy="2509838"/>
        </p:xfrm>
        <a:graphic>
          <a:graphicData uri="http://schemas.openxmlformats.org/presentationml/2006/ole">
            <p:oleObj spid="_x0000_s314374" name="Equation" r:id="rId5" imgW="4190760" imgH="1625400" progId="Equation.DSMT4">
              <p:embed/>
            </p:oleObj>
          </a:graphicData>
        </a:graphic>
      </p:graphicFrame>
      <p:sp>
        <p:nvSpPr>
          <p:cNvPr id="14" name="Rounded Rectangle 13"/>
          <p:cNvSpPr/>
          <p:nvPr/>
        </p:nvSpPr>
        <p:spPr>
          <a:xfrm>
            <a:off x="1335024" y="2592482"/>
            <a:ext cx="841248" cy="339693"/>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341120" y="3281330"/>
            <a:ext cx="841248" cy="339693"/>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019261" y="6438011"/>
            <a:ext cx="2524539" cy="246221"/>
          </a:xfrm>
          <a:prstGeom prst="rect">
            <a:avLst/>
          </a:prstGeom>
          <a:noFill/>
        </p:spPr>
        <p:txBody>
          <a:bodyPr wrap="square" rtlCol="0">
            <a:spAutoFit/>
          </a:bodyPr>
          <a:lstStyle/>
          <a:p>
            <a:r>
              <a:rPr lang="en-US" sz="1000" dirty="0" smtClean="0">
                <a:solidFill>
                  <a:srgbClr val="000099"/>
                </a:solidFill>
                <a:effectLst>
                  <a:outerShdw blurRad="38100" dist="38100" dir="2700000" algn="tl">
                    <a:srgbClr val="000000">
                      <a:alpha val="43137"/>
                    </a:srgbClr>
                  </a:outerShdw>
                </a:effectLst>
              </a:rPr>
              <a:t>* See </a:t>
            </a:r>
            <a:r>
              <a:rPr lang="en-US" sz="1000" dirty="0" err="1" smtClean="0">
                <a:solidFill>
                  <a:srgbClr val="000099"/>
                </a:solidFill>
                <a:effectLst>
                  <a:outerShdw blurRad="38100" dist="38100" dir="2700000" algn="tl">
                    <a:srgbClr val="000000">
                      <a:alpha val="43137"/>
                    </a:srgbClr>
                  </a:outerShdw>
                </a:effectLst>
              </a:rPr>
              <a:t>calc.m</a:t>
            </a:r>
            <a:r>
              <a:rPr lang="en-US" sz="1000" dirty="0" smtClean="0">
                <a:solidFill>
                  <a:srgbClr val="000099"/>
                </a:solidFill>
                <a:effectLst>
                  <a:outerShdw blurRad="38100" dist="38100" dir="2700000" algn="tl">
                    <a:srgbClr val="000000">
                      <a:alpha val="43137"/>
                    </a:srgbClr>
                  </a:outerShdw>
                </a:effectLst>
              </a:rPr>
              <a:t> script on the shared drive</a:t>
            </a:r>
            <a:endParaRPr lang="en-US" sz="1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6970</TotalTime>
  <Words>895</Words>
  <Application>Microsoft Office PowerPoint</Application>
  <PresentationFormat>On-screen Show (4:3)</PresentationFormat>
  <Paragraphs>213</Paragraphs>
  <Slides>27</Slides>
  <Notes>25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27</vt:i4>
      </vt:variant>
    </vt:vector>
  </HeadingPairs>
  <TitlesOfParts>
    <vt:vector size="31" baseType="lpstr">
      <vt:lpstr>Office Theme</vt:lpstr>
      <vt:lpstr>MathType 6.0 Equation</vt:lpstr>
      <vt:lpstr>Equation</vt:lpstr>
      <vt:lpstr>Photo Editor Photo</vt:lpstr>
      <vt:lpstr>Topic # 3 Rigid Body Dynamics</vt:lpstr>
      <vt:lpstr>Outline of the Chapter</vt:lpstr>
      <vt:lpstr>Momentum of a Particle</vt:lpstr>
      <vt:lpstr>Linear Momentum in a Moving Frame</vt:lpstr>
      <vt:lpstr>Linear Momentum in a Moving Frame</vt:lpstr>
      <vt:lpstr>Linear Momentum in a Moving Frame</vt:lpstr>
      <vt:lpstr>Example: Rotating Mass on a String</vt:lpstr>
      <vt:lpstr>Angular Momentum in a Moving Frame</vt:lpstr>
      <vt:lpstr>Angular Momentum in a Moving Frame</vt:lpstr>
      <vt:lpstr>Angular Momentum in a Moving Frame</vt:lpstr>
      <vt:lpstr>Angular Momentum in a Moving Frame</vt:lpstr>
      <vt:lpstr>Angular Momentum in a Moving Frame</vt:lpstr>
      <vt:lpstr>Complete System on 6DOF EOM of a Rigid Body</vt:lpstr>
      <vt:lpstr>Symbolic Manipulations in Support of Lin/Ang Momentum</vt:lpstr>
      <vt:lpstr>Example of Static Stability</vt:lpstr>
      <vt:lpstr>Example of Static Stability</vt:lpstr>
      <vt:lpstr>Introduction to 6DOF Modeling of EOM of a Rigid Body</vt:lpstr>
      <vt:lpstr>6DOF Model of EOM of a Rigid Body</vt:lpstr>
      <vt:lpstr>Linear Momentum</vt:lpstr>
      <vt:lpstr>6DOF Model of EOM of a Rigid Body</vt:lpstr>
      <vt:lpstr>Dead Reckoning</vt:lpstr>
      <vt:lpstr>6DOF Model of EOM of a Rigid Body</vt:lpstr>
      <vt:lpstr>Angular Momentum of a Rigid Body</vt:lpstr>
      <vt:lpstr>6DOF Model of EOM of a Rigid Body</vt:lpstr>
      <vt:lpstr>Kinematics of a Rigid Body (Euler Angles)</vt:lpstr>
      <vt:lpstr>Kinematics of a Rigid Body (Quaternions)</vt:lpstr>
      <vt:lpstr>Closing Notes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vldobr</dc:creator>
  <cp:lastModifiedBy>Vlad</cp:lastModifiedBy>
  <cp:revision>547</cp:revision>
  <cp:lastPrinted>2002-06-06T22:40:57Z</cp:lastPrinted>
  <dcterms:created xsi:type="dcterms:W3CDTF">1601-01-01T00:00:00Z</dcterms:created>
  <dcterms:modified xsi:type="dcterms:W3CDTF">2012-04-07T22:01:44Z</dcterms:modified>
</cp:coreProperties>
</file>