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handoutMasterIdLst>
    <p:handoutMasterId r:id="rId15"/>
  </p:handoutMasterIdLst>
  <p:sldIdLst>
    <p:sldId id="327" r:id="rId2"/>
    <p:sldId id="339" r:id="rId3"/>
    <p:sldId id="340" r:id="rId4"/>
    <p:sldId id="341" r:id="rId5"/>
    <p:sldId id="342" r:id="rId6"/>
    <p:sldId id="343" r:id="rId7"/>
    <p:sldId id="349" r:id="rId8"/>
    <p:sldId id="337" r:id="rId9"/>
    <p:sldId id="344" r:id="rId10"/>
    <p:sldId id="347" r:id="rId11"/>
    <p:sldId id="345" r:id="rId12"/>
    <p:sldId id="348" r:id="rId13"/>
  </p:sldIdLst>
  <p:sldSz cx="9144000" cy="6858000" type="screen4x3"/>
  <p:notesSz cx="6781800" cy="99187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009900"/>
    <a:srgbClr val="000099"/>
    <a:srgbClr val="0000FF"/>
    <a:srgbClr val="800000"/>
    <a:srgbClr val="FF3399"/>
    <a:srgbClr val="66FF33"/>
    <a:srgbClr val="FF0000"/>
    <a:srgbClr val="FF33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44248" autoAdjust="0"/>
    <p:restoredTop sz="90681" autoAdjust="0"/>
  </p:normalViewPr>
  <p:slideViewPr>
    <p:cSldViewPr snapToGrid="0" showGuides="1">
      <p:cViewPr varScale="1">
        <p:scale>
          <a:sx n="94" d="100"/>
          <a:sy n="94" d="100"/>
        </p:scale>
        <p:origin x="-156" y="-108"/>
      </p:cViewPr>
      <p:guideLst>
        <p:guide orient="horz" pos="2723"/>
        <p:guide pos="2887"/>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p:scale>
          <a:sx n="100" d="100"/>
          <a:sy n="100" d="100"/>
        </p:scale>
        <p:origin x="-888" y="2808"/>
      </p:cViewPr>
      <p:guideLst>
        <p:guide orient="horz" pos="3124"/>
        <p:guide pos="2136"/>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3.xml"/><Relationship Id="rId1" Type="http://schemas.openxmlformats.org/officeDocument/2006/relationships/slide" Target="slides/slide1.xml"/><Relationship Id="rId6" Type="http://schemas.openxmlformats.org/officeDocument/2006/relationships/slide" Target="slides/slide7.xml"/><Relationship Id="rId5" Type="http://schemas.openxmlformats.org/officeDocument/2006/relationships/slide" Target="slides/slide6.xml"/><Relationship Id="rId4"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384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a:p>
        </p:txBody>
      </p:sp>
      <p:sp>
        <p:nvSpPr>
          <p:cNvPr id="17411" name="Rectangle 3"/>
          <p:cNvSpPr>
            <a:spLocks noGrp="1" noChangeArrowheads="1"/>
          </p:cNvSpPr>
          <p:nvPr>
            <p:ph type="dt" sz="quarter" idx="1"/>
          </p:nvPr>
        </p:nvSpPr>
        <p:spPr bwMode="auto">
          <a:xfrm>
            <a:off x="3843338" y="0"/>
            <a:ext cx="2938462"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endParaRPr lang="en-US"/>
          </a:p>
        </p:txBody>
      </p:sp>
      <p:sp>
        <p:nvSpPr>
          <p:cNvPr id="17412" name="Rectangle 4"/>
          <p:cNvSpPr>
            <a:spLocks noGrp="1" noChangeArrowheads="1"/>
          </p:cNvSpPr>
          <p:nvPr>
            <p:ph type="ftr" sz="quarter" idx="2"/>
          </p:nvPr>
        </p:nvSpPr>
        <p:spPr bwMode="auto">
          <a:xfrm>
            <a:off x="0" y="9421813"/>
            <a:ext cx="29384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900" b="1">
                <a:effectLst>
                  <a:outerShdw blurRad="38100" dist="38100" dir="2700000" algn="tl">
                    <a:srgbClr val="C0C0C0"/>
                  </a:outerShdw>
                </a:effectLst>
              </a:defRPr>
            </a:lvl1pPr>
          </a:lstStyle>
          <a:p>
            <a:r>
              <a:rPr lang="en-US"/>
              <a:t>Naval Postgraduate School / Course AA3276</a:t>
            </a:r>
          </a:p>
          <a:p>
            <a:r>
              <a:rPr lang="en-US"/>
              <a:t>Theme #2: </a:t>
            </a:r>
            <a:r>
              <a:rPr lang="en-US" i="1"/>
              <a:t>CF Transformations</a:t>
            </a:r>
          </a:p>
          <a:p>
            <a:r>
              <a:rPr lang="en-US"/>
              <a:t>Instructor: Oleg Yakimenko</a:t>
            </a:r>
          </a:p>
        </p:txBody>
      </p:sp>
      <p:sp>
        <p:nvSpPr>
          <p:cNvPr id="17413" name="Rectangle 5"/>
          <p:cNvSpPr>
            <a:spLocks noGrp="1" noChangeArrowheads="1"/>
          </p:cNvSpPr>
          <p:nvPr>
            <p:ph type="sldNum" sz="quarter" idx="3"/>
          </p:nvPr>
        </p:nvSpPr>
        <p:spPr bwMode="auto">
          <a:xfrm>
            <a:off x="3843338" y="9421813"/>
            <a:ext cx="2938462"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900"/>
            </a:lvl1pPr>
          </a:lstStyle>
          <a:p>
            <a:fld id="{0F322DDE-7E6C-47A0-A716-DDF26BFF6B35}"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384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a:p>
        </p:txBody>
      </p:sp>
      <p:sp>
        <p:nvSpPr>
          <p:cNvPr id="15363" name="Rectangle 3"/>
          <p:cNvSpPr>
            <a:spLocks noGrp="1" noChangeArrowheads="1"/>
          </p:cNvSpPr>
          <p:nvPr>
            <p:ph type="dt" idx="1"/>
          </p:nvPr>
        </p:nvSpPr>
        <p:spPr bwMode="auto">
          <a:xfrm>
            <a:off x="3843338" y="0"/>
            <a:ext cx="2938462"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endParaRPr lang="en-US"/>
          </a:p>
        </p:txBody>
      </p:sp>
      <p:sp>
        <p:nvSpPr>
          <p:cNvPr id="15364" name="Rectangle 4"/>
          <p:cNvSpPr>
            <a:spLocks noGrp="1" noRot="1" noChangeAspect="1" noChangeArrowheads="1" noTextEdit="1"/>
          </p:cNvSpPr>
          <p:nvPr>
            <p:ph type="sldImg" idx="2"/>
          </p:nvPr>
        </p:nvSpPr>
        <p:spPr bwMode="auto">
          <a:xfrm>
            <a:off x="912813" y="744538"/>
            <a:ext cx="4959350" cy="3719512"/>
          </a:xfrm>
          <a:prstGeom prst="rect">
            <a:avLst/>
          </a:prstGeom>
          <a:noFill/>
          <a:ln w="9525">
            <a:solidFill>
              <a:srgbClr val="000000"/>
            </a:solidFill>
            <a:miter lim="800000"/>
            <a:headEnd/>
            <a:tailEnd/>
          </a:ln>
          <a:effectLst/>
        </p:spPr>
      </p:sp>
      <p:sp>
        <p:nvSpPr>
          <p:cNvPr id="15365" name="Rectangle 5"/>
          <p:cNvSpPr>
            <a:spLocks noGrp="1" noChangeArrowheads="1"/>
          </p:cNvSpPr>
          <p:nvPr>
            <p:ph type="body" sz="quarter" idx="3"/>
          </p:nvPr>
        </p:nvSpPr>
        <p:spPr bwMode="auto">
          <a:xfrm>
            <a:off x="904875" y="4711700"/>
            <a:ext cx="4972050"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366" name="Rectangle 6"/>
          <p:cNvSpPr>
            <a:spLocks noGrp="1" noChangeArrowheads="1"/>
          </p:cNvSpPr>
          <p:nvPr>
            <p:ph type="ftr" sz="quarter" idx="4"/>
          </p:nvPr>
        </p:nvSpPr>
        <p:spPr bwMode="auto">
          <a:xfrm>
            <a:off x="0" y="9421813"/>
            <a:ext cx="29384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15367" name="Rectangle 7"/>
          <p:cNvSpPr>
            <a:spLocks noGrp="1" noChangeArrowheads="1"/>
          </p:cNvSpPr>
          <p:nvPr>
            <p:ph type="sldNum" sz="quarter" idx="5"/>
          </p:nvPr>
        </p:nvSpPr>
        <p:spPr bwMode="auto">
          <a:xfrm>
            <a:off x="3843338" y="9421813"/>
            <a:ext cx="2938462"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152AD926-AE11-4DF8-A3D9-3F8019E6E346}"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ADBE7C-28A6-4D79-884D-7733C1F6A121}" type="slidenum">
              <a:rPr lang="en-US"/>
              <a:pPr/>
              <a:t>1</a:t>
            </a:fld>
            <a:endParaRPr 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05570F91-2601-497F-9BAB-916D75A862BB}" type="slidenum">
              <a:rPr lang="en-US" smtClean="0"/>
              <a:pPr/>
              <a:t>9</a:t>
            </a:fld>
            <a:endParaRPr lang="en-US"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538D206-456C-4F34-B5C7-32F2210F403A}" type="slidenum">
              <a:rPr lang="en-US" smtClean="0"/>
              <a:pPr/>
              <a:t>10</a:t>
            </a:fld>
            <a:endParaRPr 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538D206-456C-4F34-B5C7-32F2210F403A}" type="slidenum">
              <a:rPr lang="en-US" smtClean="0"/>
              <a:pPr/>
              <a:t>11</a:t>
            </a:fld>
            <a:endParaRPr 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F2DA524-366A-43BA-9EEA-91C2EAB8AA83}" type="slidenum">
              <a:rPr lang="en-US" smtClean="0"/>
              <a:pPr/>
              <a:t>12</a:t>
            </a:fld>
            <a:endParaRPr lang="en-US"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469DF9-B587-4E0C-A6BC-CC9E93D019D2}" type="datetime1">
              <a:rPr lang="en-US" smtClean="0"/>
              <a:pPr/>
              <a:t>7/29/2011</a:t>
            </a:fld>
            <a:endParaRPr lang="en-US"/>
          </a:p>
        </p:txBody>
      </p:sp>
      <p:sp>
        <p:nvSpPr>
          <p:cNvPr id="5" name="Footer Placeholder 4"/>
          <p:cNvSpPr>
            <a:spLocks noGrp="1"/>
          </p:cNvSpPr>
          <p:nvPr>
            <p:ph type="ftr" sz="quarter" idx="11"/>
          </p:nvPr>
        </p:nvSpPr>
        <p:spPr/>
        <p:txBody>
          <a:bodyPr/>
          <a:lstStyle/>
          <a:p>
            <a:r>
              <a:rPr lang="en-US" smtClean="0"/>
              <a:t>ME3801</a:t>
            </a:r>
            <a:endParaRPr lang="en-US"/>
          </a:p>
        </p:txBody>
      </p:sp>
      <p:sp>
        <p:nvSpPr>
          <p:cNvPr id="6" name="Slide Number Placeholder 5"/>
          <p:cNvSpPr>
            <a:spLocks noGrp="1"/>
          </p:cNvSpPr>
          <p:nvPr>
            <p:ph type="sldNum" sz="quarter" idx="12"/>
          </p:nvPr>
        </p:nvSpPr>
        <p:spPr/>
        <p:txBody>
          <a:bodyPr/>
          <a:lstStyle/>
          <a:p>
            <a:fld id="{F3BEA9FE-3FA5-4533-9C13-D98CA368C29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5E16BB-7BC9-4951-B51E-43FAA39E5E5E}" type="datetime1">
              <a:rPr lang="en-US" smtClean="0"/>
              <a:pPr/>
              <a:t>7/29/2011</a:t>
            </a:fld>
            <a:endParaRPr lang="en-US"/>
          </a:p>
        </p:txBody>
      </p:sp>
      <p:sp>
        <p:nvSpPr>
          <p:cNvPr id="5" name="Footer Placeholder 4"/>
          <p:cNvSpPr>
            <a:spLocks noGrp="1"/>
          </p:cNvSpPr>
          <p:nvPr>
            <p:ph type="ftr" sz="quarter" idx="11"/>
          </p:nvPr>
        </p:nvSpPr>
        <p:spPr/>
        <p:txBody>
          <a:bodyPr/>
          <a:lstStyle/>
          <a:p>
            <a:r>
              <a:rPr lang="en-US" smtClean="0"/>
              <a:t>ME3801</a:t>
            </a:r>
            <a:endParaRPr lang="en-US"/>
          </a:p>
        </p:txBody>
      </p:sp>
      <p:sp>
        <p:nvSpPr>
          <p:cNvPr id="6" name="Slide Number Placeholder 5"/>
          <p:cNvSpPr>
            <a:spLocks noGrp="1"/>
          </p:cNvSpPr>
          <p:nvPr>
            <p:ph type="sldNum" sz="quarter" idx="12"/>
          </p:nvPr>
        </p:nvSpPr>
        <p:spPr/>
        <p:txBody>
          <a:bodyPr/>
          <a:lstStyle/>
          <a:p>
            <a:fld id="{29063CBE-1E11-4404-8A03-87D76C93F4F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41272C-5769-4EE9-B728-8B1262F00752}" type="datetime1">
              <a:rPr lang="en-US" smtClean="0"/>
              <a:pPr/>
              <a:t>7/29/2011</a:t>
            </a:fld>
            <a:endParaRPr lang="en-US"/>
          </a:p>
        </p:txBody>
      </p:sp>
      <p:sp>
        <p:nvSpPr>
          <p:cNvPr id="5" name="Footer Placeholder 4"/>
          <p:cNvSpPr>
            <a:spLocks noGrp="1"/>
          </p:cNvSpPr>
          <p:nvPr>
            <p:ph type="ftr" sz="quarter" idx="11"/>
          </p:nvPr>
        </p:nvSpPr>
        <p:spPr/>
        <p:txBody>
          <a:bodyPr/>
          <a:lstStyle/>
          <a:p>
            <a:r>
              <a:rPr lang="en-US" smtClean="0"/>
              <a:t>ME3801</a:t>
            </a:r>
            <a:endParaRPr lang="en-US"/>
          </a:p>
        </p:txBody>
      </p:sp>
      <p:sp>
        <p:nvSpPr>
          <p:cNvPr id="6" name="Slide Number Placeholder 5"/>
          <p:cNvSpPr>
            <a:spLocks noGrp="1"/>
          </p:cNvSpPr>
          <p:nvPr>
            <p:ph type="sldNum" sz="quarter" idx="12"/>
          </p:nvPr>
        </p:nvSpPr>
        <p:spPr/>
        <p:txBody>
          <a:bodyPr/>
          <a:lstStyle/>
          <a:p>
            <a:fld id="{BEDD6374-FA80-4F27-898D-23679711EC8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267439-D557-46A0-9F99-CB06C19B067F}" type="datetime1">
              <a:rPr lang="en-US" smtClean="0"/>
              <a:pPr/>
              <a:t>7/29/2011</a:t>
            </a:fld>
            <a:endParaRPr lang="en-US"/>
          </a:p>
        </p:txBody>
      </p:sp>
      <p:sp>
        <p:nvSpPr>
          <p:cNvPr id="5" name="Footer Placeholder 4"/>
          <p:cNvSpPr>
            <a:spLocks noGrp="1"/>
          </p:cNvSpPr>
          <p:nvPr>
            <p:ph type="ftr" sz="quarter" idx="11"/>
          </p:nvPr>
        </p:nvSpPr>
        <p:spPr/>
        <p:txBody>
          <a:bodyPr/>
          <a:lstStyle/>
          <a:p>
            <a:r>
              <a:rPr lang="en-US" smtClean="0"/>
              <a:t>ME3801</a:t>
            </a:r>
            <a:endParaRPr lang="en-US"/>
          </a:p>
        </p:txBody>
      </p:sp>
      <p:sp>
        <p:nvSpPr>
          <p:cNvPr id="6" name="Slide Number Placeholder 5"/>
          <p:cNvSpPr>
            <a:spLocks noGrp="1"/>
          </p:cNvSpPr>
          <p:nvPr>
            <p:ph type="sldNum" sz="quarter" idx="12"/>
          </p:nvPr>
        </p:nvSpPr>
        <p:spPr/>
        <p:txBody>
          <a:bodyPr/>
          <a:lstStyle/>
          <a:p>
            <a:fld id="{68844356-AB08-4378-A104-C8F6131D5AC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52A61A-7259-43A4-8DC2-39F6285BB83D}" type="datetime1">
              <a:rPr lang="en-US" smtClean="0"/>
              <a:pPr/>
              <a:t>7/29/2011</a:t>
            </a:fld>
            <a:endParaRPr lang="en-US"/>
          </a:p>
        </p:txBody>
      </p:sp>
      <p:sp>
        <p:nvSpPr>
          <p:cNvPr id="5" name="Footer Placeholder 4"/>
          <p:cNvSpPr>
            <a:spLocks noGrp="1"/>
          </p:cNvSpPr>
          <p:nvPr>
            <p:ph type="ftr" sz="quarter" idx="11"/>
          </p:nvPr>
        </p:nvSpPr>
        <p:spPr/>
        <p:txBody>
          <a:bodyPr/>
          <a:lstStyle/>
          <a:p>
            <a:r>
              <a:rPr lang="en-US" smtClean="0"/>
              <a:t>ME3801</a:t>
            </a:r>
            <a:endParaRPr lang="en-US"/>
          </a:p>
        </p:txBody>
      </p:sp>
      <p:sp>
        <p:nvSpPr>
          <p:cNvPr id="6" name="Slide Number Placeholder 5"/>
          <p:cNvSpPr>
            <a:spLocks noGrp="1"/>
          </p:cNvSpPr>
          <p:nvPr>
            <p:ph type="sldNum" sz="quarter" idx="12"/>
          </p:nvPr>
        </p:nvSpPr>
        <p:spPr/>
        <p:txBody>
          <a:bodyPr/>
          <a:lstStyle/>
          <a:p>
            <a:fld id="{790FCABE-F3D3-4609-9B1C-96C85E4F6E5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165DDA-8594-4F6E-A59F-FF844A08A211}" type="datetime1">
              <a:rPr lang="en-US" smtClean="0"/>
              <a:pPr/>
              <a:t>7/29/2011</a:t>
            </a:fld>
            <a:endParaRPr lang="en-US"/>
          </a:p>
        </p:txBody>
      </p:sp>
      <p:sp>
        <p:nvSpPr>
          <p:cNvPr id="6" name="Footer Placeholder 5"/>
          <p:cNvSpPr>
            <a:spLocks noGrp="1"/>
          </p:cNvSpPr>
          <p:nvPr>
            <p:ph type="ftr" sz="quarter" idx="11"/>
          </p:nvPr>
        </p:nvSpPr>
        <p:spPr/>
        <p:txBody>
          <a:bodyPr/>
          <a:lstStyle/>
          <a:p>
            <a:r>
              <a:rPr lang="en-US" smtClean="0"/>
              <a:t>ME3801</a:t>
            </a:r>
            <a:endParaRPr lang="en-US"/>
          </a:p>
        </p:txBody>
      </p:sp>
      <p:sp>
        <p:nvSpPr>
          <p:cNvPr id="7" name="Slide Number Placeholder 6"/>
          <p:cNvSpPr>
            <a:spLocks noGrp="1"/>
          </p:cNvSpPr>
          <p:nvPr>
            <p:ph type="sldNum" sz="quarter" idx="12"/>
          </p:nvPr>
        </p:nvSpPr>
        <p:spPr/>
        <p:txBody>
          <a:bodyPr/>
          <a:lstStyle/>
          <a:p>
            <a:fld id="{3754716C-53CD-4E7B-97F9-0F02205C7C1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2B8F11-B5E2-412C-9A7F-4F24F4857C6C}" type="datetime1">
              <a:rPr lang="en-US" smtClean="0"/>
              <a:pPr/>
              <a:t>7/29/2011</a:t>
            </a:fld>
            <a:endParaRPr lang="en-US"/>
          </a:p>
        </p:txBody>
      </p:sp>
      <p:sp>
        <p:nvSpPr>
          <p:cNvPr id="8" name="Footer Placeholder 7"/>
          <p:cNvSpPr>
            <a:spLocks noGrp="1"/>
          </p:cNvSpPr>
          <p:nvPr>
            <p:ph type="ftr" sz="quarter" idx="11"/>
          </p:nvPr>
        </p:nvSpPr>
        <p:spPr/>
        <p:txBody>
          <a:bodyPr/>
          <a:lstStyle/>
          <a:p>
            <a:r>
              <a:rPr lang="en-US" smtClean="0"/>
              <a:t>ME3801</a:t>
            </a:r>
            <a:endParaRPr lang="en-US"/>
          </a:p>
        </p:txBody>
      </p:sp>
      <p:sp>
        <p:nvSpPr>
          <p:cNvPr id="9" name="Slide Number Placeholder 8"/>
          <p:cNvSpPr>
            <a:spLocks noGrp="1"/>
          </p:cNvSpPr>
          <p:nvPr>
            <p:ph type="sldNum" sz="quarter" idx="12"/>
          </p:nvPr>
        </p:nvSpPr>
        <p:spPr/>
        <p:txBody>
          <a:bodyPr/>
          <a:lstStyle/>
          <a:p>
            <a:fld id="{6762082C-CD65-4542-A86F-68969FB8AD3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10810E-568D-4812-910F-DCEAC471FF5A}" type="datetime1">
              <a:rPr lang="en-US" smtClean="0"/>
              <a:pPr/>
              <a:t>7/29/2011</a:t>
            </a:fld>
            <a:endParaRPr lang="en-US"/>
          </a:p>
        </p:txBody>
      </p:sp>
      <p:sp>
        <p:nvSpPr>
          <p:cNvPr id="4" name="Footer Placeholder 3"/>
          <p:cNvSpPr>
            <a:spLocks noGrp="1"/>
          </p:cNvSpPr>
          <p:nvPr>
            <p:ph type="ftr" sz="quarter" idx="11"/>
          </p:nvPr>
        </p:nvSpPr>
        <p:spPr/>
        <p:txBody>
          <a:bodyPr/>
          <a:lstStyle/>
          <a:p>
            <a:r>
              <a:rPr lang="en-US" smtClean="0"/>
              <a:t>ME3801</a:t>
            </a:r>
            <a:endParaRPr lang="en-US"/>
          </a:p>
        </p:txBody>
      </p:sp>
      <p:sp>
        <p:nvSpPr>
          <p:cNvPr id="5" name="Slide Number Placeholder 4"/>
          <p:cNvSpPr>
            <a:spLocks noGrp="1"/>
          </p:cNvSpPr>
          <p:nvPr>
            <p:ph type="sldNum" sz="quarter" idx="12"/>
          </p:nvPr>
        </p:nvSpPr>
        <p:spPr/>
        <p:txBody>
          <a:bodyPr/>
          <a:lstStyle/>
          <a:p>
            <a:fld id="{4825BF99-BFA4-4AE0-81E5-376788894FE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DA9A2B-1376-4A59-A216-CC550199B938}" type="datetime1">
              <a:rPr lang="en-US" smtClean="0"/>
              <a:pPr/>
              <a:t>7/29/2011</a:t>
            </a:fld>
            <a:endParaRPr lang="en-US"/>
          </a:p>
        </p:txBody>
      </p:sp>
      <p:sp>
        <p:nvSpPr>
          <p:cNvPr id="3" name="Footer Placeholder 2"/>
          <p:cNvSpPr>
            <a:spLocks noGrp="1"/>
          </p:cNvSpPr>
          <p:nvPr>
            <p:ph type="ftr" sz="quarter" idx="11"/>
          </p:nvPr>
        </p:nvSpPr>
        <p:spPr/>
        <p:txBody>
          <a:bodyPr/>
          <a:lstStyle/>
          <a:p>
            <a:r>
              <a:rPr lang="en-US" smtClean="0"/>
              <a:t>ME3801</a:t>
            </a:r>
            <a:endParaRPr lang="en-US"/>
          </a:p>
        </p:txBody>
      </p:sp>
      <p:sp>
        <p:nvSpPr>
          <p:cNvPr id="4" name="Slide Number Placeholder 3"/>
          <p:cNvSpPr>
            <a:spLocks noGrp="1"/>
          </p:cNvSpPr>
          <p:nvPr>
            <p:ph type="sldNum" sz="quarter" idx="12"/>
          </p:nvPr>
        </p:nvSpPr>
        <p:spPr/>
        <p:txBody>
          <a:bodyPr/>
          <a:lstStyle/>
          <a:p>
            <a:fld id="{9D42A04D-A1D1-4313-92CF-C664805380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D79F9D-19F0-48B3-8F01-6DD177C1811D}" type="datetime1">
              <a:rPr lang="en-US" smtClean="0"/>
              <a:pPr/>
              <a:t>7/29/2011</a:t>
            </a:fld>
            <a:endParaRPr lang="en-US"/>
          </a:p>
        </p:txBody>
      </p:sp>
      <p:sp>
        <p:nvSpPr>
          <p:cNvPr id="6" name="Footer Placeholder 5"/>
          <p:cNvSpPr>
            <a:spLocks noGrp="1"/>
          </p:cNvSpPr>
          <p:nvPr>
            <p:ph type="ftr" sz="quarter" idx="11"/>
          </p:nvPr>
        </p:nvSpPr>
        <p:spPr/>
        <p:txBody>
          <a:bodyPr/>
          <a:lstStyle/>
          <a:p>
            <a:r>
              <a:rPr lang="en-US" smtClean="0"/>
              <a:t>ME3801</a:t>
            </a:r>
            <a:endParaRPr lang="en-US"/>
          </a:p>
        </p:txBody>
      </p:sp>
      <p:sp>
        <p:nvSpPr>
          <p:cNvPr id="7" name="Slide Number Placeholder 6"/>
          <p:cNvSpPr>
            <a:spLocks noGrp="1"/>
          </p:cNvSpPr>
          <p:nvPr>
            <p:ph type="sldNum" sz="quarter" idx="12"/>
          </p:nvPr>
        </p:nvSpPr>
        <p:spPr/>
        <p:txBody>
          <a:bodyPr/>
          <a:lstStyle/>
          <a:p>
            <a:fld id="{B2E4D194-E722-4A3E-96F5-4AFB121386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CCF016-0EC1-4AEE-8C81-62A4055B3697}" type="datetime1">
              <a:rPr lang="en-US" smtClean="0"/>
              <a:pPr/>
              <a:t>7/29/2011</a:t>
            </a:fld>
            <a:endParaRPr lang="en-US"/>
          </a:p>
        </p:txBody>
      </p:sp>
      <p:sp>
        <p:nvSpPr>
          <p:cNvPr id="6" name="Footer Placeholder 5"/>
          <p:cNvSpPr>
            <a:spLocks noGrp="1"/>
          </p:cNvSpPr>
          <p:nvPr>
            <p:ph type="ftr" sz="quarter" idx="11"/>
          </p:nvPr>
        </p:nvSpPr>
        <p:spPr/>
        <p:txBody>
          <a:bodyPr/>
          <a:lstStyle/>
          <a:p>
            <a:r>
              <a:rPr lang="en-US" smtClean="0"/>
              <a:t>ME3801</a:t>
            </a:r>
            <a:endParaRPr lang="en-US"/>
          </a:p>
        </p:txBody>
      </p:sp>
      <p:sp>
        <p:nvSpPr>
          <p:cNvPr id="7" name="Slide Number Placeholder 6"/>
          <p:cNvSpPr>
            <a:spLocks noGrp="1"/>
          </p:cNvSpPr>
          <p:nvPr>
            <p:ph type="sldNum" sz="quarter" idx="12"/>
          </p:nvPr>
        </p:nvSpPr>
        <p:spPr/>
        <p:txBody>
          <a:bodyPr/>
          <a:lstStyle/>
          <a:p>
            <a:fld id="{32AEF375-E46C-42B9-BCA6-6DE11BB1892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99E309-20BF-4D22-9F04-F17A80BB49F9}" type="datetime1">
              <a:rPr lang="en-US" smtClean="0"/>
              <a:pPr/>
              <a:t>7/29/2011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ME3801</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9FEB9B-58BE-4A9C-84AC-3C373031877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www.mathworks.com/academia/student_center/tutorials/controls-tutorial-launchpad.html"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hyperlink" Target="http://www.mathworks.com/company/events/webinars/index.html" TargetMode="External"/><Relationship Id="rId5" Type="http://schemas.openxmlformats.org/officeDocument/2006/relationships/hyperlink" Target="http://www.mathworks.com/" TargetMode="External"/><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dt" sz="quarter" idx="4294967295"/>
          </p:nvPr>
        </p:nvSpPr>
        <p:spPr>
          <a:xfrm>
            <a:off x="304800" y="6248400"/>
            <a:ext cx="1905000" cy="457200"/>
          </a:xfrm>
          <a:prstGeom prst="rect">
            <a:avLst/>
          </a:prstGeom>
        </p:spPr>
        <p:txBody>
          <a:bodyPr vert="horz" lIns="91440" tIns="45720" rIns="91440" bIns="45720" rtlCol="0" anchor="ctr"/>
          <a:lstStyle/>
          <a:p>
            <a:fld id="{8A9A2B60-EA02-4976-9F1B-C09DB5C9C7A0}" type="datetime1">
              <a:rPr lang="en-US" sz="1200" smtClean="0">
                <a:solidFill>
                  <a:schemeClr val="tx1">
                    <a:tint val="75000"/>
                  </a:schemeClr>
                </a:solidFill>
              </a:rPr>
              <a:pPr/>
              <a:t>7/29/2011</a:t>
            </a:fld>
            <a:endParaRPr lang="en-US" sz="1200">
              <a:solidFill>
                <a:schemeClr val="tx1">
                  <a:tint val="75000"/>
                </a:schemeClr>
              </a:solidFill>
            </a:endParaRPr>
          </a:p>
        </p:txBody>
      </p:sp>
      <p:sp>
        <p:nvSpPr>
          <p:cNvPr id="5" name="Rectangle 8"/>
          <p:cNvSpPr>
            <a:spLocks noGrp="1" noChangeArrowheads="1"/>
          </p:cNvSpPr>
          <p:nvPr>
            <p:ph type="sldNum" sz="quarter" idx="4294967295"/>
          </p:nvPr>
        </p:nvSpPr>
        <p:spPr>
          <a:xfrm>
            <a:off x="8659368" y="6222492"/>
            <a:ext cx="457200" cy="457200"/>
          </a:xfrm>
          <a:prstGeom prst="rect">
            <a:avLst/>
          </a:prstGeom>
        </p:spPr>
        <p:txBody>
          <a:bodyPr vert="horz" lIns="91440" tIns="45720" rIns="91440" bIns="45720" rtlCol="0" anchor="ctr"/>
          <a:lstStyle/>
          <a:p>
            <a:fld id="{8938D152-88A4-4742-98D9-76D3078A14EE}" type="slidenum">
              <a:rPr lang="en-US" sz="1200">
                <a:solidFill>
                  <a:schemeClr val="tx1">
                    <a:tint val="75000"/>
                  </a:schemeClr>
                </a:solidFill>
              </a:rPr>
              <a:pPr/>
              <a:t>1</a:t>
            </a:fld>
            <a:endParaRPr lang="en-US" sz="1200" dirty="0">
              <a:solidFill>
                <a:schemeClr val="tx1">
                  <a:tint val="75000"/>
                </a:schemeClr>
              </a:solidFill>
            </a:endParaRPr>
          </a:p>
        </p:txBody>
      </p:sp>
      <p:sp>
        <p:nvSpPr>
          <p:cNvPr id="4102" name="Rectangle 6"/>
          <p:cNvSpPr>
            <a:spLocks noGrp="1" noChangeArrowheads="1"/>
          </p:cNvSpPr>
          <p:nvPr>
            <p:ph type="ctrTitle"/>
          </p:nvPr>
        </p:nvSpPr>
        <p:spPr>
          <a:xfrm>
            <a:off x="0" y="91758"/>
            <a:ext cx="9142413" cy="1869122"/>
          </a:xfrm>
        </p:spPr>
        <p:txBody>
          <a:bodyPr>
            <a:normAutofit fontScale="90000"/>
          </a:bodyPr>
          <a:lstStyle/>
          <a:p>
            <a:pPr algn="r"/>
            <a:r>
              <a:rPr lang="en-US" sz="2800" dirty="0" smtClean="0"/>
              <a:t>Chapter# 1</a:t>
            </a:r>
            <a:br>
              <a:rPr lang="en-US" sz="2800" dirty="0" smtClean="0"/>
            </a:br>
            <a:r>
              <a:rPr lang="en-US" dirty="0" smtClean="0">
                <a:solidFill>
                  <a:srgbClr val="003399"/>
                </a:solidFill>
                <a:effectLst>
                  <a:outerShdw blurRad="38100" dist="38100" dir="2700000" algn="tl">
                    <a:srgbClr val="C0C0C0"/>
                  </a:outerShdw>
                </a:effectLst>
              </a:rPr>
              <a:t>6DoF Modeling of Marine Vehicles</a:t>
            </a:r>
            <a:r>
              <a:rPr lang="en-US" sz="2800" dirty="0" smtClean="0"/>
              <a:t/>
            </a:r>
            <a:br>
              <a:rPr lang="en-US" sz="2800" dirty="0" smtClean="0"/>
            </a:br>
            <a:r>
              <a:rPr lang="en-US" sz="2800" dirty="0" smtClean="0"/>
              <a:t>Topic </a:t>
            </a:r>
            <a:r>
              <a:rPr lang="en-US" sz="2800" dirty="0" smtClean="0"/>
              <a:t>#1</a:t>
            </a:r>
            <a:r>
              <a:rPr lang="en-US" dirty="0"/>
              <a:t/>
            </a:r>
            <a:br>
              <a:rPr lang="en-US" dirty="0"/>
            </a:br>
            <a:r>
              <a:rPr lang="en-US" dirty="0" smtClean="0">
                <a:solidFill>
                  <a:srgbClr val="003399"/>
                </a:solidFill>
                <a:effectLst>
                  <a:outerShdw blurRad="38100" dist="38100" dir="2700000" algn="tl">
                    <a:srgbClr val="C0C0C0"/>
                  </a:outerShdw>
                </a:effectLst>
              </a:rPr>
              <a:t>Introduction</a:t>
            </a:r>
            <a:endParaRPr lang="en-US" dirty="0">
              <a:solidFill>
                <a:srgbClr val="003399"/>
              </a:solidFill>
              <a:effectLst>
                <a:outerShdw blurRad="38100" dist="38100" dir="2700000" algn="tl">
                  <a:srgbClr val="C0C0C0"/>
                </a:outerShdw>
              </a:effectLst>
            </a:endParaRPr>
          </a:p>
        </p:txBody>
      </p:sp>
      <p:sp>
        <p:nvSpPr>
          <p:cNvPr id="6" name="Footer Placeholder 4"/>
          <p:cNvSpPr>
            <a:spLocks noGrp="1"/>
          </p:cNvSpPr>
          <p:nvPr>
            <p:ph type="ftr" sz="quarter" idx="11"/>
          </p:nvPr>
        </p:nvSpPr>
        <p:spPr>
          <a:xfrm>
            <a:off x="3135313" y="6332537"/>
            <a:ext cx="2895600" cy="365125"/>
          </a:xfrm>
        </p:spPr>
        <p:txBody>
          <a:bodyPr/>
          <a:lstStyle/>
          <a:p>
            <a:r>
              <a:rPr lang="en-US" smtClean="0"/>
              <a:t>ME3801</a:t>
            </a:r>
            <a:endParaRPr lang="en-US" dirty="0"/>
          </a:p>
        </p:txBody>
      </p:sp>
      <p:pic>
        <p:nvPicPr>
          <p:cNvPr id="9" name="Picture 2"/>
          <p:cNvPicPr>
            <a:picLocks noChangeAspect="1" noChangeArrowheads="1"/>
          </p:cNvPicPr>
          <p:nvPr/>
        </p:nvPicPr>
        <p:blipFill>
          <a:blip r:embed="rId4" cstate="print"/>
          <a:srcRect/>
          <a:stretch>
            <a:fillRect/>
          </a:stretch>
        </p:blipFill>
        <p:spPr bwMode="auto">
          <a:xfrm>
            <a:off x="5397310" y="1989931"/>
            <a:ext cx="3157537" cy="2255837"/>
          </a:xfrm>
          <a:prstGeom prst="rect">
            <a:avLst/>
          </a:prstGeom>
          <a:noFill/>
          <a:ln w="9525">
            <a:noFill/>
            <a:miter lim="800000"/>
            <a:headEnd/>
            <a:tailEnd/>
          </a:ln>
        </p:spPr>
      </p:pic>
      <p:pic>
        <p:nvPicPr>
          <p:cNvPr id="10" name="Picture 3"/>
          <p:cNvPicPr>
            <a:picLocks noChangeAspect="1" noChangeArrowheads="1"/>
          </p:cNvPicPr>
          <p:nvPr/>
        </p:nvPicPr>
        <p:blipFill>
          <a:blip r:embed="rId5" cstate="print"/>
          <a:srcRect/>
          <a:stretch>
            <a:fillRect/>
          </a:stretch>
        </p:blipFill>
        <p:spPr bwMode="auto">
          <a:xfrm>
            <a:off x="5508241" y="4594829"/>
            <a:ext cx="3151127" cy="1580038"/>
          </a:xfrm>
          <a:prstGeom prst="rect">
            <a:avLst/>
          </a:prstGeom>
          <a:noFill/>
          <a:ln w="9525">
            <a:noFill/>
            <a:miter lim="800000"/>
            <a:headEnd/>
            <a:tailEnd/>
          </a:ln>
        </p:spPr>
      </p:pic>
      <p:graphicFrame>
        <p:nvGraphicFramePr>
          <p:cNvPr id="11" name="Object 7"/>
          <p:cNvGraphicFramePr>
            <a:graphicFrameLocks noChangeAspect="1"/>
          </p:cNvGraphicFramePr>
          <p:nvPr/>
        </p:nvGraphicFramePr>
        <p:xfrm>
          <a:off x="530352" y="3392816"/>
          <a:ext cx="2863226" cy="2923270"/>
        </p:xfrm>
        <a:graphic>
          <a:graphicData uri="http://schemas.openxmlformats.org/presentationml/2006/ole">
            <p:oleObj spid="_x0000_s247810" name="Photo Editor Photo" r:id="rId6" imgW="5904762" imgH="6028571" progId="">
              <p:embed/>
            </p:oleObj>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4"/>
          <p:cNvSpPr>
            <a:spLocks noGrp="1"/>
          </p:cNvSpPr>
          <p:nvPr>
            <p:ph type="dt" sz="quarter" idx="10"/>
          </p:nvPr>
        </p:nvSpPr>
        <p:spPr>
          <a:noFill/>
        </p:spPr>
        <p:txBody>
          <a:bodyPr/>
          <a:lstStyle/>
          <a:p>
            <a:fld id="{167A3DDA-213E-4CD6-AB7E-250413EC073B}" type="datetime1">
              <a:rPr lang="en-US" smtClean="0"/>
              <a:pPr/>
              <a:t>7/29/2011</a:t>
            </a:fld>
            <a:endParaRPr lang="en-US" smtClean="0"/>
          </a:p>
        </p:txBody>
      </p:sp>
      <p:sp>
        <p:nvSpPr>
          <p:cNvPr id="12291" name="Slide Number Placeholder 6"/>
          <p:cNvSpPr>
            <a:spLocks noGrp="1"/>
          </p:cNvSpPr>
          <p:nvPr>
            <p:ph type="sldNum" sz="quarter" idx="12"/>
          </p:nvPr>
        </p:nvSpPr>
        <p:spPr>
          <a:noFill/>
        </p:spPr>
        <p:txBody>
          <a:bodyPr/>
          <a:lstStyle/>
          <a:p>
            <a:fld id="{9F5932DC-9362-4678-B392-BCECB8EB16A9}" type="slidenum">
              <a:rPr lang="en-US" smtClean="0"/>
              <a:pPr/>
              <a:t>10</a:t>
            </a:fld>
            <a:endParaRPr lang="en-US" smtClean="0"/>
          </a:p>
        </p:txBody>
      </p:sp>
      <p:sp>
        <p:nvSpPr>
          <p:cNvPr id="32770" name="Rectangle 2"/>
          <p:cNvSpPr>
            <a:spLocks noGrp="1" noChangeArrowheads="1"/>
          </p:cNvSpPr>
          <p:nvPr>
            <p:ph type="title"/>
          </p:nvPr>
        </p:nvSpPr>
        <p:spPr>
          <a:xfrm>
            <a:off x="457200" y="31527"/>
            <a:ext cx="8229600" cy="538609"/>
          </a:xfrm>
        </p:spPr>
        <p:txBody>
          <a:bodyPr vert="horz" lIns="91440" tIns="45720" rIns="91440" bIns="45720" rtlCol="0" anchor="ctr">
            <a:normAutofit/>
          </a:bodyPr>
          <a:lstStyle/>
          <a:p>
            <a:pPr>
              <a:defRPr/>
            </a:pPr>
            <a:r>
              <a:rPr lang="en-US" sz="2900" b="1" dirty="0" smtClean="0">
                <a:solidFill>
                  <a:srgbClr val="003399"/>
                </a:solidFill>
                <a:effectLst>
                  <a:outerShdw blurRad="38100" dist="38100" dir="2700000" algn="tl">
                    <a:srgbClr val="C0C0C0"/>
                  </a:outerShdw>
                </a:effectLst>
              </a:rPr>
              <a:t>Getting Familiar with Simulink</a:t>
            </a:r>
          </a:p>
        </p:txBody>
      </p:sp>
      <p:sp>
        <p:nvSpPr>
          <p:cNvPr id="12293" name="Rectangle 3"/>
          <p:cNvSpPr>
            <a:spLocks noChangeArrowheads="1"/>
          </p:cNvSpPr>
          <p:nvPr/>
        </p:nvSpPr>
        <p:spPr bwMode="auto">
          <a:xfrm>
            <a:off x="155575" y="471488"/>
            <a:ext cx="8832850" cy="5989602"/>
          </a:xfrm>
          <a:prstGeom prst="rect">
            <a:avLst/>
          </a:prstGeom>
          <a:noFill/>
          <a:ln w="9525">
            <a:noFill/>
            <a:miter lim="800000"/>
            <a:headEnd/>
            <a:tailEnd/>
          </a:ln>
        </p:spPr>
        <p:txBody>
          <a:bodyPr/>
          <a:lstStyle/>
          <a:p>
            <a:pPr marL="609600" indent="-609600">
              <a:lnSpc>
                <a:spcPct val="110000"/>
              </a:lnSpc>
              <a:spcBef>
                <a:spcPct val="20000"/>
              </a:spcBef>
            </a:pPr>
            <a:r>
              <a:rPr lang="en-US" sz="1300" dirty="0">
                <a:latin typeface="+mn-lt"/>
              </a:rPr>
              <a:t>As a good starting point one can choose the following seminars (presented in the order of progressive </a:t>
            </a:r>
            <a:r>
              <a:rPr lang="en-US" sz="1300" dirty="0" smtClean="0">
                <a:latin typeface="+mn-lt"/>
              </a:rPr>
              <a:t>learning ):</a:t>
            </a:r>
            <a:endParaRPr lang="en-US" sz="1300" dirty="0">
              <a:latin typeface="+mn-lt"/>
            </a:endParaRPr>
          </a:p>
          <a:p>
            <a:pPr marL="609600" indent="-609600">
              <a:lnSpc>
                <a:spcPct val="110000"/>
              </a:lnSpc>
              <a:spcBef>
                <a:spcPct val="20000"/>
              </a:spcBef>
              <a:buFontTx/>
              <a:buAutoNum type="arabicPeriod"/>
            </a:pPr>
            <a:r>
              <a:rPr lang="en-US" sz="1400" dirty="0">
                <a:latin typeface="+mn-lt"/>
              </a:rPr>
              <a:t>Introduction to </a:t>
            </a:r>
            <a:r>
              <a:rPr lang="en-US" sz="1400" dirty="0" smtClean="0">
                <a:latin typeface="+mn-lt"/>
              </a:rPr>
              <a:t>Simulink (Optional if already familiar with Simulink)</a:t>
            </a:r>
          </a:p>
          <a:p>
            <a:pPr marL="1066800" lvl="1" indent="-609600">
              <a:lnSpc>
                <a:spcPct val="110000"/>
              </a:lnSpc>
              <a:spcBef>
                <a:spcPct val="20000"/>
              </a:spcBef>
              <a:buFont typeface="Arial" pitchFamily="34" charset="0"/>
              <a:buChar char="•"/>
            </a:pPr>
            <a:r>
              <a:rPr lang="en-US" sz="1300" dirty="0" smtClean="0">
                <a:latin typeface="+mn-lt"/>
              </a:rPr>
              <a:t>This </a:t>
            </a:r>
            <a:r>
              <a:rPr lang="en-US" sz="1300" dirty="0">
                <a:latin typeface="+mn-lt"/>
              </a:rPr>
              <a:t>webinar is an introduction to Simulink®, a platform for </a:t>
            </a:r>
            <a:r>
              <a:rPr lang="en-US" sz="1300" dirty="0" err="1">
                <a:latin typeface="+mn-lt"/>
              </a:rPr>
              <a:t>multidomain</a:t>
            </a:r>
            <a:r>
              <a:rPr lang="en-US" sz="1300" dirty="0">
                <a:latin typeface="+mn-lt"/>
              </a:rPr>
              <a:t> simulation and Model-Based Design for dynamic and embedded systems. Through product demonstrations, attendees will see a high-level overview of the major capabilities and how Simulink can be used to design, simulate, implement, test, control, signal processing, communications, and other time-varying systems. Highlights include major new features in Simulink for component–based modeling for large systems, Simulink and </a:t>
            </a:r>
            <a:r>
              <a:rPr lang="en-US" sz="1300" dirty="0" err="1">
                <a:latin typeface="+mn-lt"/>
              </a:rPr>
              <a:t>Stateflow</a:t>
            </a:r>
            <a:r>
              <a:rPr lang="en-US" sz="1300" dirty="0">
                <a:latin typeface="+mn-lt"/>
              </a:rPr>
              <a:t> user interface and integration, data management and visualization, and MATLAB language support. This webinar is for people unfamiliar with Simulink. </a:t>
            </a:r>
          </a:p>
          <a:p>
            <a:pPr marL="609600" indent="-609600">
              <a:lnSpc>
                <a:spcPct val="110000"/>
              </a:lnSpc>
              <a:spcBef>
                <a:spcPct val="20000"/>
              </a:spcBef>
              <a:buFontTx/>
              <a:buAutoNum type="arabicPeriod"/>
            </a:pPr>
            <a:r>
              <a:rPr lang="en-US" sz="1400" dirty="0">
                <a:latin typeface="+mn-lt"/>
              </a:rPr>
              <a:t>Introduction to Simulink for Control Design</a:t>
            </a:r>
          </a:p>
          <a:p>
            <a:pPr marL="990600" lvl="1" indent="-533400">
              <a:lnSpc>
                <a:spcPct val="110000"/>
              </a:lnSpc>
              <a:spcBef>
                <a:spcPct val="20000"/>
              </a:spcBef>
              <a:buFontTx/>
              <a:buChar char="•"/>
            </a:pPr>
            <a:r>
              <a:rPr lang="en-US" sz="1300" dirty="0">
                <a:latin typeface="+mn-lt"/>
              </a:rPr>
              <a:t>This webinar is an introduction to Simulink® for control design. It will introduce key features in Simulink and the Simulink product family that let you build sophisticated controllers in an integrated workflow. Through consumer electronics and automotive product demonstrations, attendees will see a high-level overview of the major capabilities and how to design, simulate, implement, and test control systems within the Simulink environment. This webinar will highlight how to easily design single and </a:t>
            </a:r>
            <a:r>
              <a:rPr lang="en-US" sz="1300" dirty="0" err="1">
                <a:latin typeface="+mn-lt"/>
              </a:rPr>
              <a:t>multiloop</a:t>
            </a:r>
            <a:r>
              <a:rPr lang="en-US" sz="1300" dirty="0">
                <a:latin typeface="+mn-lt"/>
              </a:rPr>
              <a:t> control systems including supervisory logic in Simulink. We will also demonstrate how to optimize control system performance to meet time and frequency-based requirements. This webinar is for people unfamiliar with using Simulink for control design and is the second in a series of Introduction to Simulink webinars.</a:t>
            </a:r>
          </a:p>
          <a:p>
            <a:pPr marL="609600" indent="-609600">
              <a:lnSpc>
                <a:spcPct val="110000"/>
              </a:lnSpc>
              <a:spcBef>
                <a:spcPct val="20000"/>
              </a:spcBef>
              <a:buFontTx/>
              <a:buAutoNum type="arabicPeriod"/>
            </a:pPr>
            <a:r>
              <a:rPr lang="en-US" sz="1400" dirty="0">
                <a:latin typeface="+mn-lt"/>
              </a:rPr>
              <a:t>Linear System Analysis in Simulink </a:t>
            </a:r>
          </a:p>
          <a:p>
            <a:pPr marL="990600" lvl="1" indent="-533400">
              <a:lnSpc>
                <a:spcPct val="110000"/>
              </a:lnSpc>
              <a:spcBef>
                <a:spcPct val="20000"/>
              </a:spcBef>
              <a:buFontTx/>
              <a:buChar char="•"/>
            </a:pPr>
            <a:r>
              <a:rPr lang="en-US" sz="1300" dirty="0">
                <a:latin typeface="+mn-lt"/>
              </a:rPr>
              <a:t>This webinar features techniques for performing trim (equilibrium point) analysis on models built in Simulink®. Viewers will see how to use these equilibrium points to </a:t>
            </a:r>
            <a:r>
              <a:rPr lang="en-US" sz="1300" dirty="0" err="1">
                <a:latin typeface="+mn-lt"/>
              </a:rPr>
              <a:t>linearize</a:t>
            </a:r>
            <a:r>
              <a:rPr lang="en-US" sz="1300" dirty="0">
                <a:latin typeface="+mn-lt"/>
              </a:rPr>
              <a:t> aircraft models and to analyze the results for control design. Highlights include analysis on aircraft flying in various flight conditions, using general techniques that can be applied to many nonlinear systems. This webinar will showcase the Simulink® Control Design GUI as well as automation using a command line interface. The third in a series, this webinar is intended for viewers who have used MATLAB or Simulink for control design or for linear analysis. Simulink users interested in the high-level capabilities available for control design in Simulink should view the recorded webinar “Introduction to Simulink for Control Design</a:t>
            </a:r>
            <a:r>
              <a:rPr lang="en-US" sz="1300" dirty="0" smtClean="0">
                <a:latin typeface="+mn-lt"/>
              </a:rPr>
              <a:t>.”</a:t>
            </a:r>
            <a:endParaRPr lang="en-US" sz="1300" dirty="0">
              <a:latin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4"/>
          <p:cNvSpPr>
            <a:spLocks noGrp="1"/>
          </p:cNvSpPr>
          <p:nvPr>
            <p:ph type="dt" sz="quarter" idx="10"/>
          </p:nvPr>
        </p:nvSpPr>
        <p:spPr>
          <a:noFill/>
        </p:spPr>
        <p:txBody>
          <a:bodyPr/>
          <a:lstStyle/>
          <a:p>
            <a:fld id="{167A3DDA-213E-4CD6-AB7E-250413EC073B}" type="datetime1">
              <a:rPr lang="en-US" smtClean="0"/>
              <a:pPr/>
              <a:t>7/29/2011</a:t>
            </a:fld>
            <a:endParaRPr lang="en-US" smtClean="0"/>
          </a:p>
        </p:txBody>
      </p:sp>
      <p:sp>
        <p:nvSpPr>
          <p:cNvPr id="12291" name="Slide Number Placeholder 6"/>
          <p:cNvSpPr>
            <a:spLocks noGrp="1"/>
          </p:cNvSpPr>
          <p:nvPr>
            <p:ph type="sldNum" sz="quarter" idx="12"/>
          </p:nvPr>
        </p:nvSpPr>
        <p:spPr>
          <a:noFill/>
        </p:spPr>
        <p:txBody>
          <a:bodyPr/>
          <a:lstStyle/>
          <a:p>
            <a:fld id="{9F5932DC-9362-4678-B392-BCECB8EB16A9}" type="slidenum">
              <a:rPr lang="en-US" smtClean="0"/>
              <a:pPr/>
              <a:t>11</a:t>
            </a:fld>
            <a:endParaRPr lang="en-US" smtClean="0"/>
          </a:p>
        </p:txBody>
      </p:sp>
      <p:sp>
        <p:nvSpPr>
          <p:cNvPr id="32770" name="Rectangle 2"/>
          <p:cNvSpPr>
            <a:spLocks noGrp="1" noChangeArrowheads="1"/>
          </p:cNvSpPr>
          <p:nvPr>
            <p:ph type="title"/>
          </p:nvPr>
        </p:nvSpPr>
        <p:spPr>
          <a:xfrm>
            <a:off x="457200" y="31527"/>
            <a:ext cx="8229600" cy="538609"/>
          </a:xfrm>
        </p:spPr>
        <p:txBody>
          <a:bodyPr vert="horz" lIns="91440" tIns="45720" rIns="91440" bIns="45720" rtlCol="0" anchor="ctr">
            <a:normAutofit/>
          </a:bodyPr>
          <a:lstStyle/>
          <a:p>
            <a:pPr>
              <a:defRPr/>
            </a:pPr>
            <a:r>
              <a:rPr lang="en-US" sz="2900" b="1" dirty="0" smtClean="0">
                <a:solidFill>
                  <a:srgbClr val="003399"/>
                </a:solidFill>
                <a:effectLst>
                  <a:outerShdw blurRad="38100" dist="38100" dir="2700000" algn="tl">
                    <a:srgbClr val="C0C0C0"/>
                  </a:outerShdw>
                </a:effectLst>
              </a:rPr>
              <a:t>Getting Familiar with Simulink</a:t>
            </a:r>
          </a:p>
        </p:txBody>
      </p:sp>
      <p:sp>
        <p:nvSpPr>
          <p:cNvPr id="6" name="TextBox 5"/>
          <p:cNvSpPr txBox="1"/>
          <p:nvPr/>
        </p:nvSpPr>
        <p:spPr>
          <a:xfrm>
            <a:off x="282418" y="532563"/>
            <a:ext cx="8601389" cy="5616922"/>
          </a:xfrm>
          <a:prstGeom prst="rect">
            <a:avLst/>
          </a:prstGeom>
          <a:noFill/>
          <a:ln>
            <a:noFill/>
          </a:ln>
        </p:spPr>
        <p:txBody>
          <a:bodyPr wrap="square" rtlCol="0">
            <a:spAutoFit/>
          </a:bodyPr>
          <a:lstStyle/>
          <a:p>
            <a:r>
              <a:rPr lang="en-US" sz="1400" dirty="0" smtClean="0"/>
              <a:t>4. Interactive Control Systems Tutorial ( </a:t>
            </a:r>
            <a:r>
              <a:rPr lang="en-US" sz="1400" dirty="0" smtClean="0">
                <a:hlinkClick r:id="rId3"/>
              </a:rPr>
              <a:t>http://www.mathworks.com/academia/student_center/tutorials/controls-tutorial-launchpad.html#</a:t>
            </a:r>
            <a:r>
              <a:rPr lang="en-US" sz="1400" dirty="0" smtClean="0"/>
              <a:t> .</a:t>
            </a:r>
          </a:p>
          <a:p>
            <a:r>
              <a:rPr lang="en-US" sz="1400" dirty="0" smtClean="0"/>
              <a:t>This more practical tutorial introduces you to the use of MathWorks tools for modeling dynamic systems. It includes a section on using Simulink Control Design™ for designing and analyzing control systems modeled in Simulink. Select sections based on your experience with control design. You can download files of the examples featured in this tutorial ( you can find them in a share drive).</a:t>
            </a:r>
          </a:p>
          <a:p>
            <a:endParaRPr lang="en-US" sz="1400" dirty="0" smtClean="0"/>
          </a:p>
          <a:p>
            <a:pPr marL="800100" lvl="1" indent="-342900">
              <a:buAutoNum type="alphaUcPeriod"/>
            </a:pPr>
            <a:r>
              <a:rPr lang="en-US" sz="1300" dirty="0" smtClean="0"/>
              <a:t>System Representation (25 minutes) - Learn the basics of representing dynamical systems in MATLAB and Simulink.</a:t>
            </a:r>
          </a:p>
          <a:p>
            <a:pPr marL="1257300" lvl="2" indent="-342900">
              <a:buFont typeface="Arial" pitchFamily="34" charset="0"/>
              <a:buChar char="•"/>
            </a:pPr>
            <a:r>
              <a:rPr lang="en-US" sz="1300" dirty="0" smtClean="0"/>
              <a:t>Introduction to System Representation 3:05 -Review how to model differential equations in Simulink.</a:t>
            </a:r>
          </a:p>
          <a:p>
            <a:pPr marL="1257300" lvl="2" indent="-342900">
              <a:buFont typeface="Arial" pitchFamily="34" charset="0"/>
              <a:buChar char="•"/>
            </a:pPr>
            <a:r>
              <a:rPr lang="en-US" sz="1300" dirty="0" smtClean="0"/>
              <a:t>Linear Time-Invariant Systems 12:15 - Learn the basics of representing LTI systems in MATLAB.</a:t>
            </a:r>
          </a:p>
          <a:p>
            <a:pPr marL="1257300" lvl="2" indent="-342900">
              <a:buFont typeface="Arial" pitchFamily="34" charset="0"/>
              <a:buChar char="•"/>
            </a:pPr>
            <a:r>
              <a:rPr lang="en-US" sz="1300" dirty="0" smtClean="0"/>
              <a:t>Simulink Block Diagrams 10:34 - Learn the basics of modeling and simulating LTI systems in Simulink.</a:t>
            </a:r>
          </a:p>
          <a:p>
            <a:pPr marL="800100" lvl="1" indent="-342900">
              <a:buFont typeface="+mj-lt"/>
              <a:buAutoNum type="alphaUcPeriod"/>
            </a:pPr>
            <a:r>
              <a:rPr lang="en-US" sz="1300" dirty="0" smtClean="0"/>
              <a:t>System Analysis (35 minutes) - Learn to analyze LTI systems using Control System Toolbox.</a:t>
            </a:r>
          </a:p>
          <a:p>
            <a:pPr marL="1257300" lvl="2" indent="-342900">
              <a:buFont typeface="Arial" pitchFamily="34" charset="0"/>
              <a:buChar char="•"/>
            </a:pPr>
            <a:r>
              <a:rPr lang="en-US" sz="1300" dirty="0" smtClean="0"/>
              <a:t>Introduction to System Analysis 2:19 - Review example systems and where to find help for Control System Toolbox.</a:t>
            </a:r>
          </a:p>
          <a:p>
            <a:pPr marL="1257300" lvl="2" indent="-342900">
              <a:buFont typeface="Arial" pitchFamily="34" charset="0"/>
              <a:buChar char="•"/>
            </a:pPr>
            <a:r>
              <a:rPr lang="en-US" sz="1300" dirty="0" smtClean="0"/>
              <a:t>Time Domain Analysis 19:15 - Obtain transient response characteristics of first-order and second-order systems and relate them to system parameters.</a:t>
            </a:r>
          </a:p>
          <a:p>
            <a:pPr marL="1257300" lvl="2" indent="-342900">
              <a:buFont typeface="Arial" pitchFamily="34" charset="0"/>
              <a:buChar char="•"/>
            </a:pPr>
            <a:r>
              <a:rPr lang="en-US" sz="1300" dirty="0" smtClean="0"/>
              <a:t>Frequency Domain Analysis 14:16 - Compute system responses to sinusoidal inputs and obtain Bode diagrams.</a:t>
            </a:r>
          </a:p>
          <a:p>
            <a:pPr marL="800100" lvl="1" indent="-342900">
              <a:buFont typeface="+mj-lt"/>
              <a:buAutoNum type="alphaUcPeriod"/>
            </a:pPr>
            <a:r>
              <a:rPr lang="en-US" sz="1300" dirty="0" smtClean="0"/>
              <a:t>Control Design (65 minutes) - Design and implement common compensator structures in MATLAB and Simulink.</a:t>
            </a:r>
          </a:p>
          <a:p>
            <a:pPr marL="1257300" lvl="2" indent="-342900">
              <a:buFont typeface="Arial" pitchFamily="34" charset="0"/>
              <a:buChar char="•"/>
            </a:pPr>
            <a:r>
              <a:rPr lang="en-US" sz="1300" dirty="0" smtClean="0"/>
              <a:t>Introduction to Control Design 3:01 - Explore why feedback controllers are used in real-world applications.</a:t>
            </a:r>
          </a:p>
          <a:p>
            <a:pPr marL="1257300" lvl="2" indent="-342900">
              <a:buFont typeface="Arial" pitchFamily="34" charset="0"/>
              <a:buChar char="•"/>
            </a:pPr>
            <a:r>
              <a:rPr lang="en-US" sz="1300" dirty="0" smtClean="0"/>
              <a:t>Analyzing Closed-Loop Systems 23:45 - Apply open-loop techniques such as root locus and understand how closed-loop systems respond to external disturbances.</a:t>
            </a:r>
          </a:p>
          <a:p>
            <a:pPr marL="1257300" lvl="2" indent="-342900">
              <a:buFont typeface="Arial" pitchFamily="34" charset="0"/>
              <a:buChar char="•"/>
            </a:pPr>
            <a:r>
              <a:rPr lang="en-US" sz="1300" dirty="0" smtClean="0"/>
              <a:t>Implementing Common Compensator Structures 20:03 - Model and tune common compensators to meet design requirements.</a:t>
            </a:r>
          </a:p>
          <a:p>
            <a:pPr marL="1257300" lvl="2" indent="-342900">
              <a:buFont typeface="Arial" pitchFamily="34" charset="0"/>
              <a:buChar char="•"/>
            </a:pPr>
            <a:r>
              <a:rPr lang="en-US" sz="1300" dirty="0" smtClean="0"/>
              <a:t>Designing Compensators in Simulink 21:10 - Apply a control design workflow to model, tune, and verify controllers in Simulink.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4"/>
          <p:cNvSpPr>
            <a:spLocks noGrp="1"/>
          </p:cNvSpPr>
          <p:nvPr>
            <p:ph type="dt" sz="quarter" idx="10"/>
          </p:nvPr>
        </p:nvSpPr>
        <p:spPr>
          <a:noFill/>
        </p:spPr>
        <p:txBody>
          <a:bodyPr/>
          <a:lstStyle/>
          <a:p>
            <a:fld id="{004C0D2A-A35F-424A-9519-C286B97B7424}" type="datetime1">
              <a:rPr lang="en-US" smtClean="0"/>
              <a:pPr/>
              <a:t>7/29/2011</a:t>
            </a:fld>
            <a:endParaRPr lang="en-US" smtClean="0"/>
          </a:p>
        </p:txBody>
      </p:sp>
      <p:sp>
        <p:nvSpPr>
          <p:cNvPr id="13315" name="Slide Number Placeholder 6"/>
          <p:cNvSpPr>
            <a:spLocks noGrp="1"/>
          </p:cNvSpPr>
          <p:nvPr>
            <p:ph type="sldNum" sz="quarter" idx="12"/>
          </p:nvPr>
        </p:nvSpPr>
        <p:spPr>
          <a:noFill/>
        </p:spPr>
        <p:txBody>
          <a:bodyPr/>
          <a:lstStyle/>
          <a:p>
            <a:fld id="{E84167CC-AE99-46F9-9BC1-208135BF2901}" type="slidenum">
              <a:rPr lang="en-US" smtClean="0"/>
              <a:pPr/>
              <a:t>12</a:t>
            </a:fld>
            <a:endParaRPr lang="en-US" smtClean="0"/>
          </a:p>
        </p:txBody>
      </p:sp>
      <p:sp>
        <p:nvSpPr>
          <p:cNvPr id="27650" name="Rectangle 2"/>
          <p:cNvSpPr>
            <a:spLocks noGrp="1" noChangeArrowheads="1"/>
          </p:cNvSpPr>
          <p:nvPr>
            <p:ph type="title"/>
          </p:nvPr>
        </p:nvSpPr>
        <p:spPr>
          <a:xfrm>
            <a:off x="457200" y="31527"/>
            <a:ext cx="8229600" cy="538609"/>
          </a:xfrm>
        </p:spPr>
        <p:txBody>
          <a:bodyPr vert="horz" lIns="91440" tIns="45720" rIns="91440" bIns="45720" rtlCol="0" anchor="ctr">
            <a:normAutofit/>
          </a:bodyPr>
          <a:lstStyle/>
          <a:p>
            <a:pPr>
              <a:defRPr/>
            </a:pPr>
            <a:r>
              <a:rPr lang="en-US" sz="2900" b="1" dirty="0" smtClean="0">
                <a:solidFill>
                  <a:srgbClr val="003399"/>
                </a:solidFill>
                <a:effectLst>
                  <a:outerShdw blurRad="38100" dist="38100" dir="2700000" algn="tl">
                    <a:srgbClr val="C0C0C0"/>
                  </a:outerShdw>
                </a:effectLst>
              </a:rPr>
              <a:t>Getting Familiar with Simulink</a:t>
            </a:r>
          </a:p>
        </p:txBody>
      </p:sp>
      <p:sp>
        <p:nvSpPr>
          <p:cNvPr id="13317" name="Rectangle 12"/>
          <p:cNvSpPr>
            <a:spLocks noChangeArrowheads="1"/>
          </p:cNvSpPr>
          <p:nvPr/>
        </p:nvSpPr>
        <p:spPr bwMode="auto">
          <a:xfrm>
            <a:off x="155575" y="509588"/>
            <a:ext cx="8794750" cy="5991225"/>
          </a:xfrm>
          <a:prstGeom prst="rect">
            <a:avLst/>
          </a:prstGeom>
          <a:noFill/>
          <a:ln w="9525">
            <a:noFill/>
            <a:miter lim="800000"/>
            <a:headEnd/>
            <a:tailEnd/>
          </a:ln>
        </p:spPr>
        <p:txBody>
          <a:bodyPr/>
          <a:lstStyle/>
          <a:p>
            <a:pPr marL="609600" indent="-609600">
              <a:lnSpc>
                <a:spcPct val="110000"/>
              </a:lnSpc>
              <a:spcBef>
                <a:spcPct val="20000"/>
              </a:spcBef>
              <a:buFont typeface="+mj-lt"/>
              <a:buAutoNum type="arabicPeriod" startAt="5"/>
            </a:pPr>
            <a:r>
              <a:rPr lang="en-US" sz="1400" dirty="0" smtClean="0">
                <a:latin typeface="+mn-lt"/>
              </a:rPr>
              <a:t>Multi-Loop </a:t>
            </a:r>
            <a:r>
              <a:rPr lang="en-US" sz="1400" dirty="0">
                <a:latin typeface="+mn-lt"/>
              </a:rPr>
              <a:t>Control Design in Simulink® - Made Easy </a:t>
            </a:r>
          </a:p>
          <a:p>
            <a:pPr marL="990600" lvl="1" indent="-533400">
              <a:lnSpc>
                <a:spcPct val="110000"/>
              </a:lnSpc>
              <a:spcBef>
                <a:spcPct val="20000"/>
              </a:spcBef>
              <a:buFontTx/>
              <a:buChar char="•"/>
            </a:pPr>
            <a:r>
              <a:rPr lang="en-US" sz="1400" dirty="0">
                <a:latin typeface="+mn-lt"/>
              </a:rPr>
              <a:t>This webinar is a hands-on case study of new tools for Simulink® that facilitate a simplified workflow for designing multi-loop control systems. The case study looks at an aircraft landing system that will follow a predefined trajectory, subject to turbulent and gust-type wind disturbances. This is a true multi-loop design that would typically require many iterations. We will demonstrate how you can analyze and design all loops simultaneously. Attendees will get a detailed demonstration of the tools available to simplify the design of control systems with loop interactions</a:t>
            </a:r>
            <a:r>
              <a:rPr lang="en-US" sz="1400" dirty="0" smtClean="0">
                <a:latin typeface="+mn-lt"/>
              </a:rPr>
              <a:t>. The </a:t>
            </a:r>
            <a:r>
              <a:rPr lang="en-US" sz="1400" dirty="0">
                <a:latin typeface="+mn-lt"/>
              </a:rPr>
              <a:t>webinar will use an integrated user environment that incorporates classical design techniques such as root-locus, bode-design, and Nichols-based design, combined with optimization to achieve time- and frequency-based performance requirements.</a:t>
            </a:r>
          </a:p>
          <a:p>
            <a:pPr marL="609600" indent="-609600">
              <a:lnSpc>
                <a:spcPct val="110000"/>
              </a:lnSpc>
              <a:spcBef>
                <a:spcPct val="20000"/>
              </a:spcBef>
              <a:buFontTx/>
              <a:buAutoNum type="arabicPeriod" startAt="5"/>
            </a:pPr>
            <a:r>
              <a:rPr lang="en-US" sz="1400" dirty="0">
                <a:latin typeface="+mn-lt"/>
              </a:rPr>
              <a:t>Advanced Aerospace Analysis with Aerospace Toolbox and Aerospace </a:t>
            </a:r>
            <a:r>
              <a:rPr lang="en-US" sz="1400" dirty="0" err="1">
                <a:latin typeface="+mn-lt"/>
              </a:rPr>
              <a:t>Blockset</a:t>
            </a:r>
            <a:endParaRPr lang="en-US" sz="1400" dirty="0">
              <a:latin typeface="+mn-lt"/>
            </a:endParaRPr>
          </a:p>
          <a:p>
            <a:pPr marL="990600" lvl="1" indent="-533400">
              <a:lnSpc>
                <a:spcPct val="110000"/>
              </a:lnSpc>
              <a:spcBef>
                <a:spcPct val="20000"/>
              </a:spcBef>
              <a:buFontTx/>
              <a:buChar char="•"/>
            </a:pPr>
            <a:r>
              <a:rPr lang="en-US" sz="1400" dirty="0">
                <a:latin typeface="+mn-lt"/>
              </a:rPr>
              <a:t>This webinar provides an overview of Aerospace </a:t>
            </a:r>
            <a:r>
              <a:rPr lang="en-US" sz="1400" dirty="0" smtClean="0">
                <a:latin typeface="+mn-lt"/>
              </a:rPr>
              <a:t>Toolbox. </a:t>
            </a:r>
            <a:r>
              <a:rPr lang="en-US" sz="1400" dirty="0">
                <a:latin typeface="+mn-lt"/>
              </a:rPr>
              <a:t>The webinar explains what Aerospace Toolbox is, why MathWorks developed this product, who can use this product, and how they can use it. By using product demos this webinar shows the key capabilities of Aerospace Toolbox and explains how you can use these capabilities for advances aerospace data analysis. The webinar shows how Aerospace Toolbox can be used for:</a:t>
            </a:r>
          </a:p>
          <a:p>
            <a:pPr marL="1371600" lvl="2" indent="-457200">
              <a:lnSpc>
                <a:spcPct val="110000"/>
              </a:lnSpc>
              <a:spcBef>
                <a:spcPct val="20000"/>
              </a:spcBef>
              <a:buFontTx/>
              <a:buChar char="•"/>
            </a:pPr>
            <a:r>
              <a:rPr lang="en-US" sz="1400" dirty="0">
                <a:latin typeface="+mn-lt"/>
              </a:rPr>
              <a:t>Working  with aerospace reference standards, such as International Standard Atmosphere model, MIL-HDBK-310 Atmosphere model, WGS84 gravity model. Importing aerodynamic coefficient from Digital </a:t>
            </a:r>
            <a:r>
              <a:rPr lang="en-US" sz="1400" dirty="0" err="1">
                <a:latin typeface="+mn-lt"/>
              </a:rPr>
              <a:t>Datcom</a:t>
            </a:r>
            <a:r>
              <a:rPr lang="en-US" sz="1400" dirty="0">
                <a:latin typeface="+mn-lt"/>
              </a:rPr>
              <a:t>.</a:t>
            </a:r>
          </a:p>
          <a:p>
            <a:pPr marL="1371600" lvl="2" indent="-457200">
              <a:lnSpc>
                <a:spcPct val="110000"/>
              </a:lnSpc>
              <a:spcBef>
                <a:spcPct val="20000"/>
              </a:spcBef>
              <a:buFontTx/>
              <a:buChar char="•"/>
            </a:pPr>
            <a:r>
              <a:rPr lang="en-US" sz="1400" dirty="0">
                <a:latin typeface="+mn-lt"/>
              </a:rPr>
              <a:t>Visualizing flight data through an interface to </a:t>
            </a:r>
            <a:r>
              <a:rPr lang="en-US" sz="1400" dirty="0" err="1">
                <a:latin typeface="+mn-lt"/>
              </a:rPr>
              <a:t>FlightGear</a:t>
            </a:r>
            <a:r>
              <a:rPr lang="en-US" sz="1400" dirty="0">
                <a:latin typeface="+mn-lt"/>
              </a:rPr>
              <a:t> flight simulator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2D4411-4861-4BE2-9FD7-FB66D4EE3ACC}" type="datetime1">
              <a:rPr lang="en-US" smtClean="0"/>
              <a:pPr/>
              <a:t>7/29/2011</a:t>
            </a:fld>
            <a:endParaRPr lang="en-US"/>
          </a:p>
        </p:txBody>
      </p:sp>
      <p:sp>
        <p:nvSpPr>
          <p:cNvPr id="5" name="Footer Placeholder 4"/>
          <p:cNvSpPr>
            <a:spLocks noGrp="1"/>
          </p:cNvSpPr>
          <p:nvPr>
            <p:ph type="ftr" sz="quarter" idx="11"/>
          </p:nvPr>
        </p:nvSpPr>
        <p:spPr/>
        <p:txBody>
          <a:bodyPr/>
          <a:lstStyle/>
          <a:p>
            <a:r>
              <a:rPr lang="en-US" smtClean="0"/>
              <a:t>ME3801</a:t>
            </a:r>
            <a:endParaRPr lang="en-US" dirty="0"/>
          </a:p>
        </p:txBody>
      </p:sp>
      <p:sp>
        <p:nvSpPr>
          <p:cNvPr id="6" name="Slide Number Placeholder 5"/>
          <p:cNvSpPr>
            <a:spLocks noGrp="1"/>
          </p:cNvSpPr>
          <p:nvPr>
            <p:ph type="sldNum" sz="quarter" idx="12"/>
          </p:nvPr>
        </p:nvSpPr>
        <p:spPr/>
        <p:txBody>
          <a:bodyPr/>
          <a:lstStyle/>
          <a:p>
            <a:fld id="{D0490752-FBB8-4220-BA65-83633CD53B8E}" type="slidenum">
              <a:rPr lang="en-US"/>
              <a:pPr/>
              <a:t>2</a:t>
            </a:fld>
            <a:endParaRPr lang="en-US" dirty="0"/>
          </a:p>
        </p:txBody>
      </p:sp>
      <p:sp>
        <p:nvSpPr>
          <p:cNvPr id="30722" name="Rectangle 2"/>
          <p:cNvSpPr>
            <a:spLocks noGrp="1" noChangeArrowheads="1"/>
          </p:cNvSpPr>
          <p:nvPr>
            <p:ph type="title"/>
          </p:nvPr>
        </p:nvSpPr>
        <p:spPr>
          <a:xfrm>
            <a:off x="0" y="52388"/>
            <a:ext cx="9140825" cy="914400"/>
          </a:xfrm>
        </p:spPr>
        <p:txBody>
          <a:bodyPr vert="horz" lIns="91440" tIns="45720" rIns="91440" bIns="45720" rtlCol="0" anchor="ctr">
            <a:normAutofit/>
          </a:bodyPr>
          <a:lstStyle/>
          <a:p>
            <a:r>
              <a:rPr lang="en-US" sz="2900" b="1" dirty="0" smtClean="0">
                <a:solidFill>
                  <a:srgbClr val="003399"/>
                </a:solidFill>
                <a:effectLst>
                  <a:outerShdw blurRad="38100" dist="38100" dir="2700000" algn="tl">
                    <a:srgbClr val="C0C0C0"/>
                  </a:outerShdw>
                </a:effectLst>
              </a:rPr>
              <a:t>Outline of the Chapter</a:t>
            </a:r>
            <a:endParaRPr lang="en-US" sz="2900" b="1" dirty="0">
              <a:solidFill>
                <a:srgbClr val="003399"/>
              </a:solidFill>
              <a:effectLst>
                <a:outerShdw blurRad="38100" dist="38100" dir="2700000" algn="tl">
                  <a:srgbClr val="C0C0C0"/>
                </a:outerShdw>
              </a:effectLst>
            </a:endParaRPr>
          </a:p>
        </p:txBody>
      </p:sp>
      <p:sp>
        <p:nvSpPr>
          <p:cNvPr id="30723" name="Rectangle 3"/>
          <p:cNvSpPr>
            <a:spLocks noGrp="1" noChangeArrowheads="1"/>
          </p:cNvSpPr>
          <p:nvPr>
            <p:ph type="body" idx="1"/>
          </p:nvPr>
        </p:nvSpPr>
        <p:spPr>
          <a:xfrm>
            <a:off x="894303" y="974690"/>
            <a:ext cx="7053943" cy="3225521"/>
          </a:xfrm>
        </p:spPr>
        <p:txBody>
          <a:bodyPr>
            <a:normAutofit/>
          </a:bodyPr>
          <a:lstStyle/>
          <a:p>
            <a:pPr marL="457200" indent="-457200">
              <a:lnSpc>
                <a:spcPct val="90000"/>
              </a:lnSpc>
              <a:buFont typeface="+mj-lt"/>
              <a:buAutoNum type="arabicPeriod"/>
            </a:pPr>
            <a:r>
              <a:rPr lang="en-US" sz="2400" b="1" dirty="0" smtClean="0">
                <a:solidFill>
                  <a:schemeClr val="tx2"/>
                </a:solidFill>
                <a:cs typeface="Times New Roman" pitchFamily="18" charset="0"/>
              </a:rPr>
              <a:t>Introduction</a:t>
            </a:r>
          </a:p>
          <a:p>
            <a:pPr marL="457200" indent="-457200">
              <a:lnSpc>
                <a:spcPct val="90000"/>
              </a:lnSpc>
              <a:buFont typeface="+mj-lt"/>
              <a:buAutoNum type="arabicPeriod"/>
            </a:pPr>
            <a:r>
              <a:rPr lang="en-US" sz="2400" b="1" dirty="0" smtClean="0">
                <a:solidFill>
                  <a:schemeClr val="tx2"/>
                </a:solidFill>
                <a:cs typeface="Times New Roman" pitchFamily="18" charset="0"/>
              </a:rPr>
              <a:t>Kinematics</a:t>
            </a:r>
          </a:p>
          <a:p>
            <a:pPr marL="457200" indent="-457200">
              <a:lnSpc>
                <a:spcPct val="90000"/>
              </a:lnSpc>
              <a:buFont typeface="+mj-lt"/>
              <a:buAutoNum type="arabicPeriod"/>
            </a:pPr>
            <a:r>
              <a:rPr lang="en-US" sz="2400" b="1" dirty="0" smtClean="0">
                <a:solidFill>
                  <a:schemeClr val="tx2"/>
                </a:solidFill>
                <a:cs typeface="Times New Roman" pitchFamily="18" charset="0"/>
              </a:rPr>
              <a:t>Mechanics</a:t>
            </a:r>
          </a:p>
          <a:p>
            <a:pPr marL="457200" indent="-457200">
              <a:lnSpc>
                <a:spcPct val="90000"/>
              </a:lnSpc>
              <a:buFont typeface="+mj-lt"/>
              <a:buAutoNum type="arabicPeriod"/>
            </a:pPr>
            <a:r>
              <a:rPr lang="en-US" sz="2400" b="1" dirty="0" smtClean="0">
                <a:solidFill>
                  <a:schemeClr val="tx2"/>
                </a:solidFill>
                <a:cs typeface="Times New Roman" pitchFamily="18" charset="0"/>
              </a:rPr>
              <a:t>Rigid body dynamics</a:t>
            </a:r>
          </a:p>
          <a:p>
            <a:pPr marL="457200" indent="-457200">
              <a:lnSpc>
                <a:spcPct val="90000"/>
              </a:lnSpc>
              <a:buFont typeface="+mj-lt"/>
              <a:buAutoNum type="arabicPeriod"/>
            </a:pPr>
            <a:r>
              <a:rPr lang="en-US" sz="2400" b="1" dirty="0" smtClean="0">
                <a:solidFill>
                  <a:schemeClr val="tx2"/>
                </a:solidFill>
                <a:cs typeface="Times New Roman" pitchFamily="18" charset="0"/>
              </a:rPr>
              <a:t>6DoF equations of motion</a:t>
            </a:r>
          </a:p>
          <a:p>
            <a:pPr marL="457200" indent="-457200">
              <a:lnSpc>
                <a:spcPct val="90000"/>
              </a:lnSpc>
              <a:buFont typeface="+mj-lt"/>
              <a:buAutoNum type="arabicPeriod"/>
            </a:pPr>
            <a:r>
              <a:rPr lang="en-US" sz="2400" b="1" dirty="0" smtClean="0">
                <a:solidFill>
                  <a:schemeClr val="tx2"/>
                </a:solidFill>
                <a:cs typeface="Times New Roman" pitchFamily="18" charset="0"/>
              </a:rPr>
              <a:t>Hydrodynamic forces and moments</a:t>
            </a:r>
          </a:p>
          <a:p>
            <a:pPr marL="457200" indent="-457200">
              <a:lnSpc>
                <a:spcPct val="90000"/>
              </a:lnSpc>
              <a:buFont typeface="+mj-lt"/>
              <a:buAutoNum type="arabicPeriod"/>
            </a:pPr>
            <a:r>
              <a:rPr lang="en-US" sz="2400" b="1" dirty="0" smtClean="0">
                <a:solidFill>
                  <a:schemeClr val="tx2"/>
                </a:solidFill>
                <a:cs typeface="Times New Roman" pitchFamily="18" charset="0"/>
              </a:rPr>
              <a:t>Introduction to environmental disturbances</a:t>
            </a:r>
            <a:endParaRPr lang="en-US" sz="2500" b="1" dirty="0">
              <a:solidFill>
                <a:schemeClr val="tx2"/>
              </a:solidFill>
              <a:cs typeface="Times New Roman" pitchFamily="18" charset="0"/>
            </a:endParaRPr>
          </a:p>
        </p:txBody>
      </p:sp>
      <p:sp>
        <p:nvSpPr>
          <p:cNvPr id="7" name="TextBox 6"/>
          <p:cNvSpPr txBox="1"/>
          <p:nvPr/>
        </p:nvSpPr>
        <p:spPr>
          <a:xfrm>
            <a:off x="900392" y="4358818"/>
            <a:ext cx="7365441" cy="830997"/>
          </a:xfrm>
          <a:prstGeom prst="rect">
            <a:avLst/>
          </a:prstGeom>
          <a:noFill/>
        </p:spPr>
        <p:txBody>
          <a:bodyPr wrap="square" rtlCol="0">
            <a:spAutoFit/>
          </a:bodyPr>
          <a:lstStyle/>
          <a:p>
            <a:pPr algn="ctr"/>
            <a:r>
              <a:rPr lang="en-US" dirty="0" smtClean="0">
                <a:solidFill>
                  <a:schemeClr val="tx2"/>
                </a:solidFill>
                <a:effectLst>
                  <a:outerShdw blurRad="38100" dist="38100" dir="2700000" algn="tl">
                    <a:srgbClr val="000000">
                      <a:alpha val="43137"/>
                    </a:srgbClr>
                  </a:outerShdw>
                </a:effectLst>
                <a:latin typeface="+mn-lt"/>
              </a:rPr>
              <a:t>Objective</a:t>
            </a:r>
            <a:r>
              <a:rPr lang="en-US" dirty="0" smtClean="0">
                <a:solidFill>
                  <a:schemeClr val="tx2"/>
                </a:solidFill>
                <a:latin typeface="+mn-lt"/>
              </a:rPr>
              <a:t> of the chapter  is to </a:t>
            </a:r>
            <a:r>
              <a:rPr lang="en-US" dirty="0" smtClean="0">
                <a:solidFill>
                  <a:schemeClr val="tx2"/>
                </a:solidFill>
                <a:effectLst>
                  <a:outerShdw blurRad="38100" dist="38100" dir="2700000" algn="tl">
                    <a:srgbClr val="000000">
                      <a:alpha val="43137"/>
                    </a:srgbClr>
                  </a:outerShdw>
                </a:effectLst>
                <a:latin typeface="+mn-lt"/>
              </a:rPr>
              <a:t>develop generalized </a:t>
            </a:r>
            <a:r>
              <a:rPr lang="en-US" smtClean="0">
                <a:solidFill>
                  <a:schemeClr val="tx2"/>
                </a:solidFill>
                <a:effectLst>
                  <a:outerShdw blurRad="38100" dist="38100" dir="2700000" algn="tl">
                    <a:srgbClr val="000000">
                      <a:alpha val="43137"/>
                    </a:srgbClr>
                  </a:outerShdw>
                </a:effectLst>
                <a:latin typeface="+mn-lt"/>
              </a:rPr>
              <a:t>6DoF equations </a:t>
            </a:r>
            <a:r>
              <a:rPr lang="en-US" dirty="0" smtClean="0">
                <a:solidFill>
                  <a:schemeClr val="tx2"/>
                </a:solidFill>
                <a:effectLst>
                  <a:outerShdw blurRad="38100" dist="38100" dir="2700000" algn="tl">
                    <a:srgbClr val="000000">
                      <a:alpha val="43137"/>
                    </a:srgbClr>
                  </a:outerShdw>
                </a:effectLst>
                <a:latin typeface="+mn-lt"/>
              </a:rPr>
              <a:t>of motion of a marine vehicle</a:t>
            </a:r>
            <a:r>
              <a:rPr lang="en-US" dirty="0" smtClean="0">
                <a:solidFill>
                  <a:schemeClr val="tx2"/>
                </a:solidFill>
                <a:latin typeface="+mn-lt"/>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3"/>
          <p:cNvSpPr>
            <a:spLocks noGrp="1"/>
          </p:cNvSpPr>
          <p:nvPr>
            <p:ph type="dt" sz="half" idx="10"/>
          </p:nvPr>
        </p:nvSpPr>
        <p:spPr/>
        <p:txBody>
          <a:bodyPr/>
          <a:lstStyle/>
          <a:p>
            <a:fld id="{145DAD2C-41A5-49DC-97E5-9825FF6AE16E}" type="datetime1">
              <a:rPr lang="en-US" smtClean="0"/>
              <a:pPr/>
              <a:t>7/29/2011</a:t>
            </a:fld>
            <a:endParaRPr lang="en-US"/>
          </a:p>
        </p:txBody>
      </p:sp>
      <p:sp>
        <p:nvSpPr>
          <p:cNvPr id="20" name="Footer Placeholder 4"/>
          <p:cNvSpPr>
            <a:spLocks noGrp="1"/>
          </p:cNvSpPr>
          <p:nvPr>
            <p:ph type="ftr" sz="quarter" idx="11"/>
          </p:nvPr>
        </p:nvSpPr>
        <p:spPr/>
        <p:txBody>
          <a:bodyPr/>
          <a:lstStyle/>
          <a:p>
            <a:r>
              <a:rPr lang="en-US" smtClean="0"/>
              <a:t>ME3801</a:t>
            </a:r>
            <a:endParaRPr lang="en-US" dirty="0"/>
          </a:p>
        </p:txBody>
      </p:sp>
      <p:sp>
        <p:nvSpPr>
          <p:cNvPr id="21" name="Slide Number Placeholder 5"/>
          <p:cNvSpPr>
            <a:spLocks noGrp="1"/>
          </p:cNvSpPr>
          <p:nvPr>
            <p:ph type="sldNum" sz="quarter" idx="12"/>
          </p:nvPr>
        </p:nvSpPr>
        <p:spPr/>
        <p:txBody>
          <a:bodyPr/>
          <a:lstStyle/>
          <a:p>
            <a:fld id="{6785354A-8B67-4940-B432-170229D57D62}" type="slidenum">
              <a:rPr lang="en-US"/>
              <a:pPr/>
              <a:t>3</a:t>
            </a:fld>
            <a:endParaRPr lang="en-US"/>
          </a:p>
        </p:txBody>
      </p:sp>
      <p:sp>
        <p:nvSpPr>
          <p:cNvPr id="22530" name="Rectangle 2"/>
          <p:cNvSpPr>
            <a:spLocks noGrp="1" noChangeArrowheads="1"/>
          </p:cNvSpPr>
          <p:nvPr>
            <p:ph type="title"/>
          </p:nvPr>
        </p:nvSpPr>
        <p:spPr>
          <a:xfrm>
            <a:off x="0" y="0"/>
            <a:ext cx="9144000" cy="914400"/>
          </a:xfrm>
        </p:spPr>
        <p:txBody>
          <a:bodyPr vert="horz" lIns="91440" tIns="45720" rIns="91440" bIns="45720" rtlCol="0" anchor="ctr">
            <a:normAutofit/>
          </a:bodyPr>
          <a:lstStyle/>
          <a:p>
            <a:r>
              <a:rPr lang="en-US" sz="2900" b="1" dirty="0" smtClean="0">
                <a:solidFill>
                  <a:srgbClr val="003399"/>
                </a:solidFill>
                <a:effectLst>
                  <a:outerShdw blurRad="38100" dist="38100" dir="2700000" algn="tl">
                    <a:srgbClr val="C0C0C0"/>
                  </a:outerShdw>
                </a:effectLst>
              </a:rPr>
              <a:t>Topic#1: Introduction</a:t>
            </a:r>
            <a:endParaRPr lang="en-US" sz="2900" b="1" dirty="0">
              <a:solidFill>
                <a:srgbClr val="003399"/>
              </a:solidFill>
              <a:effectLst>
                <a:outerShdw blurRad="38100" dist="38100" dir="2700000" algn="tl">
                  <a:srgbClr val="C0C0C0"/>
                </a:outerShdw>
              </a:effectLst>
            </a:endParaRPr>
          </a:p>
        </p:txBody>
      </p:sp>
      <p:sp>
        <p:nvSpPr>
          <p:cNvPr id="23" name="TextBox 22"/>
          <p:cNvSpPr txBox="1"/>
          <p:nvPr/>
        </p:nvSpPr>
        <p:spPr>
          <a:xfrm>
            <a:off x="458265" y="831846"/>
            <a:ext cx="8293849" cy="461665"/>
          </a:xfrm>
          <a:prstGeom prst="rect">
            <a:avLst/>
          </a:prstGeom>
          <a:noFill/>
        </p:spPr>
        <p:txBody>
          <a:bodyPr wrap="square" rtlCol="0">
            <a:spAutoFit/>
          </a:bodyPr>
          <a:lstStyle/>
          <a:p>
            <a:pPr algn="ctr"/>
            <a:r>
              <a:rPr lang="en-US" dirty="0" smtClean="0">
                <a:solidFill>
                  <a:schemeClr val="tx2"/>
                </a:solidFill>
                <a:effectLst>
                  <a:outerShdw blurRad="38100" dist="38100" dir="2700000" algn="tl">
                    <a:srgbClr val="000000">
                      <a:alpha val="43137"/>
                    </a:srgbClr>
                  </a:outerShdw>
                </a:effectLst>
                <a:latin typeface="+mn-lt"/>
              </a:rPr>
              <a:t>Subject of the course </a:t>
            </a:r>
            <a:r>
              <a:rPr lang="en-US" dirty="0" smtClean="0">
                <a:solidFill>
                  <a:schemeClr val="tx2"/>
                </a:solidFill>
                <a:latin typeface="+mn-lt"/>
              </a:rPr>
              <a:t>is </a:t>
            </a:r>
            <a:r>
              <a:rPr lang="en-US" u="sng" dirty="0" smtClean="0">
                <a:solidFill>
                  <a:schemeClr val="tx2"/>
                </a:solidFill>
                <a:latin typeface="+mn-lt"/>
              </a:rPr>
              <a:t>Control</a:t>
            </a:r>
            <a:r>
              <a:rPr lang="en-US" dirty="0" smtClean="0">
                <a:solidFill>
                  <a:schemeClr val="tx2"/>
                </a:solidFill>
                <a:latin typeface="+mn-lt"/>
              </a:rPr>
              <a:t> of a marine vehicle.</a:t>
            </a:r>
          </a:p>
        </p:txBody>
      </p:sp>
      <p:sp>
        <p:nvSpPr>
          <p:cNvPr id="24" name="TextBox 23"/>
          <p:cNvSpPr txBox="1"/>
          <p:nvPr/>
        </p:nvSpPr>
        <p:spPr>
          <a:xfrm>
            <a:off x="436188" y="1594356"/>
            <a:ext cx="8293849" cy="3877985"/>
          </a:xfrm>
          <a:prstGeom prst="rect">
            <a:avLst/>
          </a:prstGeom>
          <a:noFill/>
        </p:spPr>
        <p:txBody>
          <a:bodyPr wrap="square" rtlCol="0">
            <a:spAutoFit/>
          </a:bodyPr>
          <a:lstStyle/>
          <a:p>
            <a:r>
              <a:rPr lang="en-US" sz="1800" u="sng" dirty="0" smtClean="0">
                <a:solidFill>
                  <a:schemeClr val="tx2"/>
                </a:solidFill>
                <a:latin typeface="+mn-lt"/>
              </a:rPr>
              <a:t>Guidance</a:t>
            </a:r>
            <a:r>
              <a:rPr lang="en-US" sz="1800" dirty="0" smtClean="0">
                <a:solidFill>
                  <a:schemeClr val="tx2"/>
                </a:solidFill>
                <a:latin typeface="+mn-lt"/>
              </a:rPr>
              <a:t> is the action of determining the course, attitude and speed of the vehicle relative to some reference frame to be followed by the vehicle. In simple terms, guidance defines trajectory (Path + Velocity profile) to be followed by the vehicle.</a:t>
            </a:r>
          </a:p>
          <a:p>
            <a:endParaRPr lang="en-US" sz="1800" dirty="0" smtClean="0">
              <a:solidFill>
                <a:schemeClr val="tx2"/>
              </a:solidFill>
              <a:latin typeface="+mn-lt"/>
            </a:endParaRPr>
          </a:p>
          <a:p>
            <a:r>
              <a:rPr lang="en-US" sz="1800" u="sng" dirty="0" smtClean="0">
                <a:solidFill>
                  <a:schemeClr val="tx2"/>
                </a:solidFill>
                <a:latin typeface="+mn-lt"/>
              </a:rPr>
              <a:t>Navigation</a:t>
            </a:r>
            <a:r>
              <a:rPr lang="en-US" sz="1800" dirty="0" smtClean="0">
                <a:solidFill>
                  <a:schemeClr val="tx2"/>
                </a:solidFill>
                <a:latin typeface="+mn-lt"/>
              </a:rPr>
              <a:t> is the action of determining the vehicle states with respect to either reference frame of the reference trajectory. In simple terms, navigation defines errors to be “eliminated” at the control stage.</a:t>
            </a:r>
          </a:p>
          <a:p>
            <a:endParaRPr lang="en-US" dirty="0" smtClean="0">
              <a:solidFill>
                <a:schemeClr val="tx2"/>
              </a:solidFill>
              <a:latin typeface="+mn-lt"/>
            </a:endParaRPr>
          </a:p>
          <a:p>
            <a:r>
              <a:rPr lang="en-US" u="sng" dirty="0" smtClean="0">
                <a:solidFill>
                  <a:schemeClr val="tx2"/>
                </a:solidFill>
                <a:latin typeface="+mn-lt"/>
              </a:rPr>
              <a:t>Control</a:t>
            </a:r>
            <a:r>
              <a:rPr lang="en-US" dirty="0" smtClean="0">
                <a:solidFill>
                  <a:schemeClr val="tx2"/>
                </a:solidFill>
                <a:latin typeface="+mn-lt"/>
              </a:rPr>
              <a:t> is the development and application to a vehicle of appropriate forces and moments for operating point, tracking and stabilization. This usually involves designing the appropriate control laws.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3"/>
          <p:cNvSpPr>
            <a:spLocks noGrp="1"/>
          </p:cNvSpPr>
          <p:nvPr>
            <p:ph type="dt" sz="half" idx="10"/>
          </p:nvPr>
        </p:nvSpPr>
        <p:spPr/>
        <p:txBody>
          <a:bodyPr/>
          <a:lstStyle/>
          <a:p>
            <a:fld id="{145DAD2C-41A5-49DC-97E5-9825FF6AE16E}" type="datetime1">
              <a:rPr lang="en-US" smtClean="0"/>
              <a:pPr/>
              <a:t>7/29/2011</a:t>
            </a:fld>
            <a:endParaRPr lang="en-US"/>
          </a:p>
        </p:txBody>
      </p:sp>
      <p:sp>
        <p:nvSpPr>
          <p:cNvPr id="20" name="Footer Placeholder 4"/>
          <p:cNvSpPr>
            <a:spLocks noGrp="1"/>
          </p:cNvSpPr>
          <p:nvPr>
            <p:ph type="ftr" sz="quarter" idx="11"/>
          </p:nvPr>
        </p:nvSpPr>
        <p:spPr/>
        <p:txBody>
          <a:bodyPr/>
          <a:lstStyle/>
          <a:p>
            <a:r>
              <a:rPr lang="en-US" smtClean="0"/>
              <a:t>ME3801</a:t>
            </a:r>
            <a:endParaRPr lang="en-US" dirty="0"/>
          </a:p>
        </p:txBody>
      </p:sp>
      <p:sp>
        <p:nvSpPr>
          <p:cNvPr id="21" name="Slide Number Placeholder 5"/>
          <p:cNvSpPr>
            <a:spLocks noGrp="1"/>
          </p:cNvSpPr>
          <p:nvPr>
            <p:ph type="sldNum" sz="quarter" idx="12"/>
          </p:nvPr>
        </p:nvSpPr>
        <p:spPr/>
        <p:txBody>
          <a:bodyPr/>
          <a:lstStyle/>
          <a:p>
            <a:fld id="{6785354A-8B67-4940-B432-170229D57D62}" type="slidenum">
              <a:rPr lang="en-US"/>
              <a:pPr/>
              <a:t>4</a:t>
            </a:fld>
            <a:endParaRPr lang="en-US" dirty="0"/>
          </a:p>
        </p:txBody>
      </p:sp>
      <p:sp>
        <p:nvSpPr>
          <p:cNvPr id="22530" name="Rectangle 2"/>
          <p:cNvSpPr>
            <a:spLocks noGrp="1" noChangeArrowheads="1"/>
          </p:cNvSpPr>
          <p:nvPr>
            <p:ph type="title"/>
          </p:nvPr>
        </p:nvSpPr>
        <p:spPr>
          <a:xfrm>
            <a:off x="0" y="0"/>
            <a:ext cx="9144000" cy="914400"/>
          </a:xfrm>
        </p:spPr>
        <p:txBody>
          <a:bodyPr vert="horz" lIns="91440" tIns="45720" rIns="91440" bIns="45720" rtlCol="0" anchor="ctr">
            <a:normAutofit/>
          </a:bodyPr>
          <a:lstStyle/>
          <a:p>
            <a:r>
              <a:rPr lang="en-US" sz="2900" b="1" dirty="0" smtClean="0">
                <a:solidFill>
                  <a:srgbClr val="003399"/>
                </a:solidFill>
                <a:effectLst>
                  <a:outerShdw blurRad="38100" dist="38100" dir="2700000" algn="tl">
                    <a:srgbClr val="C0C0C0"/>
                  </a:outerShdw>
                </a:effectLst>
              </a:rPr>
              <a:t>GNC Example: Weather Routing CLS</a:t>
            </a:r>
            <a:endParaRPr lang="en-US" sz="2900" b="1" dirty="0">
              <a:solidFill>
                <a:srgbClr val="003399"/>
              </a:solidFill>
              <a:effectLst>
                <a:outerShdw blurRad="38100" dist="38100" dir="2700000" algn="tl">
                  <a:srgbClr val="C0C0C0"/>
                </a:outerShdw>
              </a:effectLst>
            </a:endParaRPr>
          </a:p>
        </p:txBody>
      </p:sp>
      <p:sp>
        <p:nvSpPr>
          <p:cNvPr id="8" name="Rounded Rectangle 7"/>
          <p:cNvSpPr/>
          <p:nvPr/>
        </p:nvSpPr>
        <p:spPr>
          <a:xfrm>
            <a:off x="4583113" y="1459837"/>
            <a:ext cx="1497204" cy="683288"/>
          </a:xfrm>
          <a:prstGeom prst="roundRect">
            <a:avLst>
              <a:gd name="adj" fmla="val 8334"/>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Dynamics</a:t>
            </a:r>
            <a:endParaRPr lang="en-US" dirty="0">
              <a:solidFill>
                <a:schemeClr val="tx2"/>
              </a:solidFill>
            </a:endParaRPr>
          </a:p>
        </p:txBody>
      </p:sp>
      <p:sp>
        <p:nvSpPr>
          <p:cNvPr id="9" name="Rounded Rectangle 8"/>
          <p:cNvSpPr/>
          <p:nvPr/>
        </p:nvSpPr>
        <p:spPr>
          <a:xfrm>
            <a:off x="6631907" y="1459837"/>
            <a:ext cx="1617784" cy="683288"/>
          </a:xfrm>
          <a:prstGeom prst="roundRect">
            <a:avLst>
              <a:gd name="adj" fmla="val 8334"/>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Kinematics</a:t>
            </a:r>
            <a:endParaRPr lang="en-US" dirty="0">
              <a:solidFill>
                <a:schemeClr val="tx2"/>
              </a:solidFill>
            </a:endParaRPr>
          </a:p>
        </p:txBody>
      </p:sp>
      <p:sp>
        <p:nvSpPr>
          <p:cNvPr id="10" name="Rounded Rectangle 9"/>
          <p:cNvSpPr/>
          <p:nvPr/>
        </p:nvSpPr>
        <p:spPr>
          <a:xfrm>
            <a:off x="2532185" y="1459837"/>
            <a:ext cx="1497204" cy="683288"/>
          </a:xfrm>
          <a:prstGeom prst="roundRect">
            <a:avLst>
              <a:gd name="adj" fmla="val 8334"/>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Actuators</a:t>
            </a:r>
            <a:endParaRPr lang="en-US" dirty="0">
              <a:solidFill>
                <a:schemeClr val="tx2"/>
              </a:solidFill>
            </a:endParaRPr>
          </a:p>
        </p:txBody>
      </p:sp>
      <p:sp>
        <p:nvSpPr>
          <p:cNvPr id="11" name="Rounded Rectangle 10"/>
          <p:cNvSpPr/>
          <p:nvPr/>
        </p:nvSpPr>
        <p:spPr>
          <a:xfrm>
            <a:off x="2461847" y="2534575"/>
            <a:ext cx="1617784" cy="683288"/>
          </a:xfrm>
          <a:prstGeom prst="roundRect">
            <a:avLst>
              <a:gd name="adj" fmla="val 8334"/>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Feedback ctrl</a:t>
            </a:r>
            <a:endParaRPr lang="en-US" dirty="0">
              <a:solidFill>
                <a:schemeClr val="tx2"/>
              </a:solidFill>
            </a:endParaRPr>
          </a:p>
        </p:txBody>
      </p:sp>
      <p:sp>
        <p:nvSpPr>
          <p:cNvPr id="12" name="Rounded Rectangle 11"/>
          <p:cNvSpPr/>
          <p:nvPr/>
        </p:nvSpPr>
        <p:spPr>
          <a:xfrm>
            <a:off x="4583113" y="2534575"/>
            <a:ext cx="1617784" cy="683288"/>
          </a:xfrm>
          <a:prstGeom prst="roundRect">
            <a:avLst>
              <a:gd name="adj" fmla="val 8334"/>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Motion Sensors</a:t>
            </a:r>
            <a:endParaRPr lang="en-US" dirty="0">
              <a:solidFill>
                <a:schemeClr val="tx2"/>
              </a:solidFill>
            </a:endParaRPr>
          </a:p>
        </p:txBody>
      </p:sp>
      <p:sp>
        <p:nvSpPr>
          <p:cNvPr id="13" name="Rounded Rectangle 12"/>
          <p:cNvSpPr/>
          <p:nvPr/>
        </p:nvSpPr>
        <p:spPr>
          <a:xfrm>
            <a:off x="512467" y="1459837"/>
            <a:ext cx="1497204" cy="683288"/>
          </a:xfrm>
          <a:prstGeom prst="roundRect">
            <a:avLst>
              <a:gd name="adj" fmla="val 8334"/>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2"/>
                </a:solidFill>
              </a:rPr>
              <a:t>FForward</a:t>
            </a:r>
            <a:r>
              <a:rPr lang="en-US" dirty="0" smtClean="0">
                <a:solidFill>
                  <a:schemeClr val="tx2"/>
                </a:solidFill>
              </a:rPr>
              <a:t> ctrl</a:t>
            </a:r>
            <a:endParaRPr lang="en-US" dirty="0">
              <a:solidFill>
                <a:schemeClr val="tx2"/>
              </a:solidFill>
            </a:endParaRPr>
          </a:p>
        </p:txBody>
      </p:sp>
      <p:sp>
        <p:nvSpPr>
          <p:cNvPr id="14" name="Rounded Rectangle 13"/>
          <p:cNvSpPr/>
          <p:nvPr/>
        </p:nvSpPr>
        <p:spPr>
          <a:xfrm>
            <a:off x="532563" y="3639475"/>
            <a:ext cx="1547445" cy="683288"/>
          </a:xfrm>
          <a:prstGeom prst="roundRect">
            <a:avLst>
              <a:gd name="adj" fmla="val 8334"/>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Reference</a:t>
            </a:r>
            <a:endParaRPr lang="en-US" dirty="0">
              <a:solidFill>
                <a:schemeClr val="tx2"/>
              </a:solidFill>
            </a:endParaRPr>
          </a:p>
        </p:txBody>
      </p:sp>
      <p:sp>
        <p:nvSpPr>
          <p:cNvPr id="15" name="Rounded Rectangle 14"/>
          <p:cNvSpPr/>
          <p:nvPr/>
        </p:nvSpPr>
        <p:spPr>
          <a:xfrm>
            <a:off x="2522137" y="3639475"/>
            <a:ext cx="1547445" cy="683288"/>
          </a:xfrm>
          <a:prstGeom prst="roundRect">
            <a:avLst>
              <a:gd name="adj" fmla="val 8334"/>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Guidance</a:t>
            </a:r>
            <a:endParaRPr lang="en-US" dirty="0">
              <a:solidFill>
                <a:schemeClr val="tx2"/>
              </a:solidFill>
            </a:endParaRPr>
          </a:p>
        </p:txBody>
      </p:sp>
      <p:sp>
        <p:nvSpPr>
          <p:cNvPr id="16" name="Rounded Rectangle 15"/>
          <p:cNvSpPr/>
          <p:nvPr/>
        </p:nvSpPr>
        <p:spPr>
          <a:xfrm>
            <a:off x="4583113" y="3639475"/>
            <a:ext cx="1547445" cy="683288"/>
          </a:xfrm>
          <a:prstGeom prst="roundRect">
            <a:avLst>
              <a:gd name="adj" fmla="val 8334"/>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2"/>
                </a:solidFill>
              </a:rPr>
              <a:t>Coord</a:t>
            </a:r>
            <a:r>
              <a:rPr lang="en-US" dirty="0" smtClean="0">
                <a:solidFill>
                  <a:schemeClr val="tx2"/>
                </a:solidFill>
              </a:rPr>
              <a:t>. Transform.</a:t>
            </a:r>
            <a:endParaRPr lang="en-US" dirty="0">
              <a:solidFill>
                <a:schemeClr val="tx2"/>
              </a:solidFill>
            </a:endParaRPr>
          </a:p>
        </p:txBody>
      </p:sp>
      <p:cxnSp>
        <p:nvCxnSpPr>
          <p:cNvPr id="18" name="Straight Arrow Connector 17"/>
          <p:cNvCxnSpPr>
            <a:stCxn id="10" idx="3"/>
            <a:endCxn id="8" idx="1"/>
          </p:cNvCxnSpPr>
          <p:nvPr/>
        </p:nvCxnSpPr>
        <p:spPr>
          <a:xfrm>
            <a:off x="4029389" y="1801481"/>
            <a:ext cx="553724" cy="1588"/>
          </a:xfrm>
          <a:prstGeom prst="straightConnector1">
            <a:avLst/>
          </a:prstGeom>
          <a:ln w="15875">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090366" y="1630659"/>
            <a:ext cx="551590" cy="1588"/>
          </a:xfrm>
          <a:prstGeom prst="straightConnector1">
            <a:avLst/>
          </a:prstGeom>
          <a:ln w="15875">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9" idx="3"/>
          </p:cNvCxnSpPr>
          <p:nvPr/>
        </p:nvCxnSpPr>
        <p:spPr>
          <a:xfrm flipH="1">
            <a:off x="6130559" y="1801481"/>
            <a:ext cx="2119132" cy="2320315"/>
          </a:xfrm>
          <a:prstGeom prst="bentConnector4">
            <a:avLst>
              <a:gd name="adj1" fmla="val -10787"/>
              <a:gd name="adj2" fmla="val 100235"/>
            </a:avLst>
          </a:prstGeom>
          <a:ln w="15875">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2" idx="1"/>
            <a:endCxn id="11" idx="3"/>
          </p:cNvCxnSpPr>
          <p:nvPr/>
        </p:nvCxnSpPr>
        <p:spPr>
          <a:xfrm rot="10800000">
            <a:off x="4079631" y="2876219"/>
            <a:ext cx="503482" cy="1588"/>
          </a:xfrm>
          <a:prstGeom prst="bentConnector3">
            <a:avLst>
              <a:gd name="adj1" fmla="val 50000"/>
            </a:avLst>
          </a:prstGeom>
          <a:ln w="15875">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9" idx="2"/>
          </p:cNvCxnSpPr>
          <p:nvPr/>
        </p:nvCxnSpPr>
        <p:spPr>
          <a:xfrm rot="5400000">
            <a:off x="6374576" y="1978430"/>
            <a:ext cx="901529" cy="1230918"/>
          </a:xfrm>
          <a:prstGeom prst="bentConnector2">
            <a:avLst/>
          </a:prstGeom>
          <a:ln w="15875">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41" name="Elbow Connector 40"/>
          <p:cNvCxnSpPr>
            <a:endCxn id="16" idx="3"/>
          </p:cNvCxnSpPr>
          <p:nvPr/>
        </p:nvCxnSpPr>
        <p:spPr>
          <a:xfrm rot="16200000" flipH="1">
            <a:off x="5021851" y="2872412"/>
            <a:ext cx="2177222" cy="40192"/>
          </a:xfrm>
          <a:prstGeom prst="bentConnector4">
            <a:avLst>
              <a:gd name="adj1" fmla="val -306"/>
              <a:gd name="adj2" fmla="val 1118785"/>
            </a:avLst>
          </a:prstGeom>
          <a:ln w="15875">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50" name="Elbow Connector 40"/>
          <p:cNvCxnSpPr>
            <a:stCxn id="14" idx="1"/>
            <a:endCxn id="13" idx="1"/>
          </p:cNvCxnSpPr>
          <p:nvPr/>
        </p:nvCxnSpPr>
        <p:spPr>
          <a:xfrm rot="10800000">
            <a:off x="512467" y="1801481"/>
            <a:ext cx="20096" cy="2179638"/>
          </a:xfrm>
          <a:prstGeom prst="bentConnector3">
            <a:avLst>
              <a:gd name="adj1" fmla="val 1237540"/>
            </a:avLst>
          </a:prstGeom>
          <a:ln w="15875">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53" name="Elbow Connector 40"/>
          <p:cNvCxnSpPr>
            <a:endCxn id="12" idx="3"/>
          </p:cNvCxnSpPr>
          <p:nvPr/>
        </p:nvCxnSpPr>
        <p:spPr>
          <a:xfrm rot="16200000" flipH="1">
            <a:off x="5689857" y="2365179"/>
            <a:ext cx="911548" cy="110532"/>
          </a:xfrm>
          <a:prstGeom prst="bentConnector4">
            <a:avLst>
              <a:gd name="adj1" fmla="val -708"/>
              <a:gd name="adj2" fmla="val 306818"/>
            </a:avLst>
          </a:prstGeom>
          <a:ln w="15875">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8260810" y="1630659"/>
            <a:ext cx="551590" cy="1588"/>
          </a:xfrm>
          <a:prstGeom prst="straightConnector1">
            <a:avLst/>
          </a:prstGeom>
          <a:ln w="15875">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58" name="Elbow Connector 57"/>
          <p:cNvCxnSpPr>
            <a:endCxn id="15" idx="2"/>
          </p:cNvCxnSpPr>
          <p:nvPr/>
        </p:nvCxnSpPr>
        <p:spPr>
          <a:xfrm rot="5400000" flipH="1" flipV="1">
            <a:off x="3156168" y="4462454"/>
            <a:ext cx="279382" cy="1"/>
          </a:xfrm>
          <a:prstGeom prst="bentConnector3">
            <a:avLst>
              <a:gd name="adj1" fmla="val 50000"/>
            </a:avLst>
          </a:prstGeom>
          <a:ln w="25400" cmpd="dbl">
            <a:solidFill>
              <a:srgbClr val="00B050"/>
            </a:solidFill>
            <a:tailEnd type="stealth"/>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16" idx="1"/>
            <a:endCxn id="15" idx="3"/>
          </p:cNvCxnSpPr>
          <p:nvPr/>
        </p:nvCxnSpPr>
        <p:spPr>
          <a:xfrm rot="10800000">
            <a:off x="4069583" y="3981119"/>
            <a:ext cx="513531" cy="1588"/>
          </a:xfrm>
          <a:prstGeom prst="bentConnector3">
            <a:avLst>
              <a:gd name="adj1" fmla="val 50000"/>
            </a:avLst>
          </a:prstGeom>
          <a:ln w="15875">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15" idx="1"/>
            <a:endCxn id="14" idx="3"/>
          </p:cNvCxnSpPr>
          <p:nvPr/>
        </p:nvCxnSpPr>
        <p:spPr>
          <a:xfrm rot="10800000">
            <a:off x="2080009" y="3981119"/>
            <a:ext cx="442129" cy="1588"/>
          </a:xfrm>
          <a:prstGeom prst="bentConnector3">
            <a:avLst>
              <a:gd name="adj1" fmla="val 50000"/>
            </a:avLst>
          </a:prstGeom>
          <a:ln w="15875">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69" name="Flowchart: Summing Junction 68"/>
          <p:cNvSpPr/>
          <p:nvPr/>
        </p:nvSpPr>
        <p:spPr>
          <a:xfrm>
            <a:off x="2170444" y="1708220"/>
            <a:ext cx="180870" cy="180870"/>
          </a:xfrm>
          <a:prstGeom prst="flowChartSummingJuncti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Arrow Connector 69"/>
          <p:cNvCxnSpPr>
            <a:stCxn id="13" idx="3"/>
            <a:endCxn id="69" idx="2"/>
          </p:cNvCxnSpPr>
          <p:nvPr/>
        </p:nvCxnSpPr>
        <p:spPr>
          <a:xfrm flipV="1">
            <a:off x="2009671" y="1798655"/>
            <a:ext cx="160773" cy="2826"/>
          </a:xfrm>
          <a:prstGeom prst="straightConnector1">
            <a:avLst/>
          </a:prstGeom>
          <a:ln w="15875">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9" idx="6"/>
            <a:endCxn id="10" idx="1"/>
          </p:cNvCxnSpPr>
          <p:nvPr/>
        </p:nvCxnSpPr>
        <p:spPr>
          <a:xfrm>
            <a:off x="2351314" y="1798655"/>
            <a:ext cx="180871" cy="2826"/>
          </a:xfrm>
          <a:prstGeom prst="straightConnector1">
            <a:avLst/>
          </a:prstGeom>
          <a:ln w="15875">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76" name="Elbow Connector 40"/>
          <p:cNvCxnSpPr>
            <a:stCxn id="11" idx="1"/>
            <a:endCxn id="69" idx="4"/>
          </p:cNvCxnSpPr>
          <p:nvPr/>
        </p:nvCxnSpPr>
        <p:spPr>
          <a:xfrm rot="10800000">
            <a:off x="2260879" y="1889091"/>
            <a:ext cx="200968" cy="987129"/>
          </a:xfrm>
          <a:prstGeom prst="bentConnector2">
            <a:avLst/>
          </a:prstGeom>
          <a:ln w="15875">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8" idx="0"/>
          </p:cNvCxnSpPr>
          <p:nvPr/>
        </p:nvCxnSpPr>
        <p:spPr>
          <a:xfrm rot="5400000">
            <a:off x="5117037" y="1240405"/>
            <a:ext cx="434110" cy="4754"/>
          </a:xfrm>
          <a:prstGeom prst="straightConnector1">
            <a:avLst/>
          </a:prstGeom>
          <a:ln w="25400" cmpd="dbl">
            <a:solidFill>
              <a:srgbClr val="00B050"/>
            </a:solidFill>
            <a:tailEnd type="stealth"/>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025425" y="874206"/>
            <a:ext cx="1376624" cy="584775"/>
          </a:xfrm>
          <a:prstGeom prst="rect">
            <a:avLst/>
          </a:prstGeom>
          <a:noFill/>
        </p:spPr>
        <p:txBody>
          <a:bodyPr wrap="square" rtlCol="0">
            <a:spAutoFit/>
          </a:bodyPr>
          <a:lstStyle/>
          <a:p>
            <a:r>
              <a:rPr lang="en-US" sz="1600" b="1" dirty="0" smtClean="0">
                <a:solidFill>
                  <a:srgbClr val="00B050"/>
                </a:solidFill>
                <a:latin typeface="+mn-lt"/>
              </a:rPr>
              <a:t>Winds, waves and currents</a:t>
            </a:r>
          </a:p>
        </p:txBody>
      </p:sp>
      <p:sp>
        <p:nvSpPr>
          <p:cNvPr id="92" name="Rounded Rectangle 91"/>
          <p:cNvSpPr/>
          <p:nvPr/>
        </p:nvSpPr>
        <p:spPr>
          <a:xfrm>
            <a:off x="2080009" y="846886"/>
            <a:ext cx="4240404" cy="2569553"/>
          </a:xfrm>
          <a:prstGeom prst="roundRect">
            <a:avLst>
              <a:gd name="adj" fmla="val 8334"/>
            </a:avLst>
          </a:prstGeom>
          <a:no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93" name="Rectangle 92"/>
          <p:cNvSpPr/>
          <p:nvPr/>
        </p:nvSpPr>
        <p:spPr>
          <a:xfrm>
            <a:off x="194495" y="4558268"/>
            <a:ext cx="8777235" cy="1569660"/>
          </a:xfrm>
          <a:prstGeom prst="rect">
            <a:avLst/>
          </a:prstGeom>
        </p:spPr>
        <p:txBody>
          <a:bodyPr wrap="square">
            <a:spAutoFit/>
          </a:bodyPr>
          <a:lstStyle/>
          <a:p>
            <a:r>
              <a:rPr lang="en-US" u="sng" dirty="0" smtClean="0">
                <a:solidFill>
                  <a:schemeClr val="tx2"/>
                </a:solidFill>
                <a:latin typeface="+mn-lt"/>
              </a:rPr>
              <a:t>Automatic Weather Routing</a:t>
            </a:r>
            <a:r>
              <a:rPr lang="en-US" dirty="0" smtClean="0">
                <a:solidFill>
                  <a:schemeClr val="tx2"/>
                </a:solidFill>
                <a:latin typeface="+mn-lt"/>
              </a:rPr>
              <a:t> control system solves </a:t>
            </a:r>
            <a:r>
              <a:rPr lang="en-US" u="sng" dirty="0" smtClean="0">
                <a:solidFill>
                  <a:schemeClr val="tx2"/>
                </a:solidFill>
                <a:latin typeface="+mn-lt"/>
              </a:rPr>
              <a:t>two</a:t>
            </a:r>
            <a:r>
              <a:rPr lang="en-US" dirty="0" smtClean="0">
                <a:solidFill>
                  <a:schemeClr val="tx2"/>
                </a:solidFill>
                <a:latin typeface="+mn-lt"/>
              </a:rPr>
              <a:t> principal </a:t>
            </a:r>
            <a:r>
              <a:rPr lang="en-US" u="sng" dirty="0" smtClean="0">
                <a:solidFill>
                  <a:schemeClr val="tx2"/>
                </a:solidFill>
                <a:latin typeface="+mn-lt"/>
              </a:rPr>
              <a:t>tasks</a:t>
            </a:r>
            <a:r>
              <a:rPr lang="en-US" dirty="0" smtClean="0">
                <a:solidFill>
                  <a:schemeClr val="tx2"/>
                </a:solidFill>
                <a:latin typeface="+mn-lt"/>
              </a:rPr>
              <a:t>: (</a:t>
            </a:r>
            <a:r>
              <a:rPr lang="en-US" b="1" i="1" dirty="0" err="1" smtClean="0">
                <a:solidFill>
                  <a:schemeClr val="tx2"/>
                </a:solidFill>
                <a:latin typeface="+mn-lt"/>
              </a:rPr>
              <a:t>i</a:t>
            </a:r>
            <a:r>
              <a:rPr lang="en-US" dirty="0" smtClean="0">
                <a:solidFill>
                  <a:schemeClr val="tx2"/>
                </a:solidFill>
                <a:latin typeface="+mn-lt"/>
              </a:rPr>
              <a:t>) based on the weather prediction data it provides an optimal (for example min fuel) path and (</a:t>
            </a:r>
            <a:r>
              <a:rPr lang="en-US" b="1" i="1" dirty="0" smtClean="0">
                <a:solidFill>
                  <a:schemeClr val="tx2"/>
                </a:solidFill>
                <a:latin typeface="+mn-lt"/>
              </a:rPr>
              <a:t>ii</a:t>
            </a:r>
            <a:r>
              <a:rPr lang="en-US" dirty="0" smtClean="0">
                <a:solidFill>
                  <a:schemeClr val="tx2"/>
                </a:solidFill>
                <a:latin typeface="+mn-lt"/>
              </a:rPr>
              <a:t>)performs path tracking to ensure that the optimal route is followed by the vehicle.</a:t>
            </a:r>
          </a:p>
        </p:txBody>
      </p:sp>
      <p:sp>
        <p:nvSpPr>
          <p:cNvPr id="94" name="TextBox 93"/>
          <p:cNvSpPr txBox="1"/>
          <p:nvPr/>
        </p:nvSpPr>
        <p:spPr>
          <a:xfrm>
            <a:off x="2000681" y="4322763"/>
            <a:ext cx="1376624" cy="338554"/>
          </a:xfrm>
          <a:prstGeom prst="rect">
            <a:avLst/>
          </a:prstGeom>
          <a:noFill/>
        </p:spPr>
        <p:txBody>
          <a:bodyPr wrap="square" rtlCol="0">
            <a:spAutoFit/>
          </a:bodyPr>
          <a:lstStyle/>
          <a:p>
            <a:r>
              <a:rPr lang="en-US" sz="1600" b="1" dirty="0" smtClean="0">
                <a:solidFill>
                  <a:srgbClr val="00B050"/>
                </a:solidFill>
                <a:latin typeface="+mn-lt"/>
              </a:rPr>
              <a:t>Weather data</a:t>
            </a:r>
          </a:p>
        </p:txBody>
      </p:sp>
      <p:sp>
        <p:nvSpPr>
          <p:cNvPr id="97" name="TextBox 96"/>
          <p:cNvSpPr txBox="1"/>
          <p:nvPr/>
        </p:nvSpPr>
        <p:spPr>
          <a:xfrm>
            <a:off x="200967" y="6189785"/>
            <a:ext cx="8601389" cy="461665"/>
          </a:xfrm>
          <a:prstGeom prst="rect">
            <a:avLst/>
          </a:prstGeom>
          <a:noFill/>
        </p:spPr>
        <p:txBody>
          <a:bodyPr wrap="square" rtlCol="0">
            <a:spAutoFit/>
          </a:bodyPr>
          <a:lstStyle/>
          <a:p>
            <a:r>
              <a:rPr lang="en-US" sz="1200" b="1" dirty="0" smtClean="0"/>
              <a:t>“Guidance and Control of Ocean Vehicles,” by Thor I. </a:t>
            </a:r>
            <a:r>
              <a:rPr lang="en-US" sz="1200" b="1" dirty="0" err="1" smtClean="0"/>
              <a:t>Fossen</a:t>
            </a:r>
            <a:r>
              <a:rPr lang="en-US" sz="1200" b="1" dirty="0" smtClean="0"/>
              <a:t>, 1994.</a:t>
            </a:r>
          </a:p>
          <a:p>
            <a:endParaRPr lang="en-US"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3"/>
          <p:cNvSpPr>
            <a:spLocks noGrp="1"/>
          </p:cNvSpPr>
          <p:nvPr>
            <p:ph type="dt" sz="half" idx="10"/>
          </p:nvPr>
        </p:nvSpPr>
        <p:spPr/>
        <p:txBody>
          <a:bodyPr/>
          <a:lstStyle/>
          <a:p>
            <a:fld id="{145DAD2C-41A5-49DC-97E5-9825FF6AE16E}" type="datetime1">
              <a:rPr lang="en-US" smtClean="0"/>
              <a:pPr/>
              <a:t>7/29/2011</a:t>
            </a:fld>
            <a:endParaRPr lang="en-US"/>
          </a:p>
        </p:txBody>
      </p:sp>
      <p:sp>
        <p:nvSpPr>
          <p:cNvPr id="20" name="Footer Placeholder 4"/>
          <p:cNvSpPr>
            <a:spLocks noGrp="1"/>
          </p:cNvSpPr>
          <p:nvPr>
            <p:ph type="ftr" sz="quarter" idx="11"/>
          </p:nvPr>
        </p:nvSpPr>
        <p:spPr/>
        <p:txBody>
          <a:bodyPr/>
          <a:lstStyle/>
          <a:p>
            <a:r>
              <a:rPr lang="en-US" smtClean="0"/>
              <a:t>ME3801</a:t>
            </a:r>
            <a:endParaRPr lang="en-US" dirty="0"/>
          </a:p>
        </p:txBody>
      </p:sp>
      <p:sp>
        <p:nvSpPr>
          <p:cNvPr id="21" name="Slide Number Placeholder 5"/>
          <p:cNvSpPr>
            <a:spLocks noGrp="1"/>
          </p:cNvSpPr>
          <p:nvPr>
            <p:ph type="sldNum" sz="quarter" idx="12"/>
          </p:nvPr>
        </p:nvSpPr>
        <p:spPr/>
        <p:txBody>
          <a:bodyPr/>
          <a:lstStyle/>
          <a:p>
            <a:fld id="{6785354A-8B67-4940-B432-170229D57D62}" type="slidenum">
              <a:rPr lang="en-US"/>
              <a:pPr/>
              <a:t>5</a:t>
            </a:fld>
            <a:endParaRPr lang="en-US"/>
          </a:p>
        </p:txBody>
      </p:sp>
      <p:sp>
        <p:nvSpPr>
          <p:cNvPr id="22530" name="Rectangle 2"/>
          <p:cNvSpPr>
            <a:spLocks noGrp="1" noChangeArrowheads="1"/>
          </p:cNvSpPr>
          <p:nvPr>
            <p:ph type="title"/>
          </p:nvPr>
        </p:nvSpPr>
        <p:spPr>
          <a:xfrm>
            <a:off x="0" y="0"/>
            <a:ext cx="9144000" cy="914400"/>
          </a:xfrm>
        </p:spPr>
        <p:txBody>
          <a:bodyPr vert="horz" lIns="91440" tIns="45720" rIns="91440" bIns="45720" rtlCol="0" anchor="ctr">
            <a:normAutofit/>
          </a:bodyPr>
          <a:lstStyle/>
          <a:p>
            <a:r>
              <a:rPr lang="en-US" sz="2900" b="1" dirty="0" smtClean="0">
                <a:solidFill>
                  <a:srgbClr val="003399"/>
                </a:solidFill>
                <a:effectLst>
                  <a:outerShdw blurRad="38100" dist="38100" dir="2700000" algn="tl">
                    <a:srgbClr val="C0C0C0"/>
                  </a:outerShdw>
                </a:effectLst>
              </a:rPr>
              <a:t>GNC Example: Weather Routing CLS</a:t>
            </a:r>
            <a:endParaRPr lang="en-US" sz="2900" b="1" dirty="0">
              <a:solidFill>
                <a:srgbClr val="003399"/>
              </a:solidFill>
              <a:effectLst>
                <a:outerShdw blurRad="38100" dist="38100" dir="2700000" algn="tl">
                  <a:srgbClr val="C0C0C0"/>
                </a:outerShdw>
              </a:effectLst>
            </a:endParaRPr>
          </a:p>
        </p:txBody>
      </p:sp>
      <p:sp>
        <p:nvSpPr>
          <p:cNvPr id="8" name="Rounded Rectangle 7"/>
          <p:cNvSpPr/>
          <p:nvPr/>
        </p:nvSpPr>
        <p:spPr>
          <a:xfrm>
            <a:off x="4583113" y="1459837"/>
            <a:ext cx="1497204" cy="683288"/>
          </a:xfrm>
          <a:prstGeom prst="roundRect">
            <a:avLst>
              <a:gd name="adj" fmla="val 8334"/>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Dynamics</a:t>
            </a:r>
            <a:endParaRPr lang="en-US" dirty="0">
              <a:solidFill>
                <a:schemeClr val="tx2"/>
              </a:solidFill>
            </a:endParaRPr>
          </a:p>
        </p:txBody>
      </p:sp>
      <p:sp>
        <p:nvSpPr>
          <p:cNvPr id="9" name="Rounded Rectangle 8"/>
          <p:cNvSpPr/>
          <p:nvPr/>
        </p:nvSpPr>
        <p:spPr>
          <a:xfrm>
            <a:off x="6631907" y="1459837"/>
            <a:ext cx="1617784" cy="683288"/>
          </a:xfrm>
          <a:prstGeom prst="roundRect">
            <a:avLst>
              <a:gd name="adj" fmla="val 8334"/>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Kinematics</a:t>
            </a:r>
            <a:endParaRPr lang="en-US" dirty="0">
              <a:solidFill>
                <a:schemeClr val="tx2"/>
              </a:solidFill>
            </a:endParaRPr>
          </a:p>
        </p:txBody>
      </p:sp>
      <p:sp>
        <p:nvSpPr>
          <p:cNvPr id="10" name="Rounded Rectangle 9"/>
          <p:cNvSpPr/>
          <p:nvPr/>
        </p:nvSpPr>
        <p:spPr>
          <a:xfrm>
            <a:off x="2532185" y="1459837"/>
            <a:ext cx="1497204" cy="683288"/>
          </a:xfrm>
          <a:prstGeom prst="roundRect">
            <a:avLst>
              <a:gd name="adj" fmla="val 8334"/>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Actuators</a:t>
            </a:r>
            <a:endParaRPr lang="en-US" dirty="0">
              <a:solidFill>
                <a:schemeClr val="tx2"/>
              </a:solidFill>
            </a:endParaRPr>
          </a:p>
        </p:txBody>
      </p:sp>
      <p:sp>
        <p:nvSpPr>
          <p:cNvPr id="11" name="Rounded Rectangle 10"/>
          <p:cNvSpPr/>
          <p:nvPr/>
        </p:nvSpPr>
        <p:spPr>
          <a:xfrm>
            <a:off x="2461847" y="2534575"/>
            <a:ext cx="1617784" cy="683288"/>
          </a:xfrm>
          <a:prstGeom prst="roundRect">
            <a:avLst>
              <a:gd name="adj" fmla="val 8334"/>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Feedback ctrl</a:t>
            </a:r>
            <a:endParaRPr lang="en-US" dirty="0">
              <a:solidFill>
                <a:schemeClr val="tx2"/>
              </a:solidFill>
            </a:endParaRPr>
          </a:p>
        </p:txBody>
      </p:sp>
      <p:sp>
        <p:nvSpPr>
          <p:cNvPr id="12" name="Rounded Rectangle 11"/>
          <p:cNvSpPr/>
          <p:nvPr/>
        </p:nvSpPr>
        <p:spPr>
          <a:xfrm>
            <a:off x="4583113" y="2534575"/>
            <a:ext cx="1617784" cy="683288"/>
          </a:xfrm>
          <a:prstGeom prst="roundRect">
            <a:avLst>
              <a:gd name="adj" fmla="val 8334"/>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Motion Sensors</a:t>
            </a:r>
            <a:endParaRPr lang="en-US" dirty="0">
              <a:solidFill>
                <a:schemeClr val="tx2"/>
              </a:solidFill>
            </a:endParaRPr>
          </a:p>
        </p:txBody>
      </p:sp>
      <p:sp>
        <p:nvSpPr>
          <p:cNvPr id="13" name="Rounded Rectangle 12"/>
          <p:cNvSpPr/>
          <p:nvPr/>
        </p:nvSpPr>
        <p:spPr>
          <a:xfrm>
            <a:off x="512467" y="1459837"/>
            <a:ext cx="1497204" cy="683288"/>
          </a:xfrm>
          <a:prstGeom prst="roundRect">
            <a:avLst>
              <a:gd name="adj" fmla="val 8334"/>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2"/>
                </a:solidFill>
              </a:rPr>
              <a:t>FForward</a:t>
            </a:r>
            <a:r>
              <a:rPr lang="en-US" dirty="0" smtClean="0">
                <a:solidFill>
                  <a:schemeClr val="tx2"/>
                </a:solidFill>
              </a:rPr>
              <a:t> ctrl</a:t>
            </a:r>
            <a:endParaRPr lang="en-US" dirty="0">
              <a:solidFill>
                <a:schemeClr val="tx2"/>
              </a:solidFill>
            </a:endParaRPr>
          </a:p>
        </p:txBody>
      </p:sp>
      <p:sp>
        <p:nvSpPr>
          <p:cNvPr id="14" name="Rounded Rectangle 13"/>
          <p:cNvSpPr/>
          <p:nvPr/>
        </p:nvSpPr>
        <p:spPr>
          <a:xfrm>
            <a:off x="532563" y="3639475"/>
            <a:ext cx="1547445" cy="683288"/>
          </a:xfrm>
          <a:prstGeom prst="roundRect">
            <a:avLst>
              <a:gd name="adj" fmla="val 8334"/>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Reference</a:t>
            </a:r>
            <a:endParaRPr lang="en-US" dirty="0">
              <a:solidFill>
                <a:schemeClr val="tx2"/>
              </a:solidFill>
            </a:endParaRPr>
          </a:p>
        </p:txBody>
      </p:sp>
      <p:sp>
        <p:nvSpPr>
          <p:cNvPr id="15" name="Rounded Rectangle 14"/>
          <p:cNvSpPr/>
          <p:nvPr/>
        </p:nvSpPr>
        <p:spPr>
          <a:xfrm>
            <a:off x="2522137" y="3639475"/>
            <a:ext cx="1547445" cy="683288"/>
          </a:xfrm>
          <a:prstGeom prst="roundRect">
            <a:avLst>
              <a:gd name="adj" fmla="val 8334"/>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Guidance</a:t>
            </a:r>
            <a:endParaRPr lang="en-US" dirty="0">
              <a:solidFill>
                <a:schemeClr val="tx2"/>
              </a:solidFill>
            </a:endParaRPr>
          </a:p>
        </p:txBody>
      </p:sp>
      <p:sp>
        <p:nvSpPr>
          <p:cNvPr id="16" name="Rounded Rectangle 15"/>
          <p:cNvSpPr/>
          <p:nvPr/>
        </p:nvSpPr>
        <p:spPr>
          <a:xfrm>
            <a:off x="4583113" y="3639475"/>
            <a:ext cx="1547445" cy="683288"/>
          </a:xfrm>
          <a:prstGeom prst="roundRect">
            <a:avLst>
              <a:gd name="adj" fmla="val 8334"/>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2"/>
                </a:solidFill>
              </a:rPr>
              <a:t>Coord</a:t>
            </a:r>
            <a:r>
              <a:rPr lang="en-US" dirty="0" smtClean="0">
                <a:solidFill>
                  <a:schemeClr val="tx2"/>
                </a:solidFill>
              </a:rPr>
              <a:t>. Transform.</a:t>
            </a:r>
            <a:endParaRPr lang="en-US" dirty="0">
              <a:solidFill>
                <a:schemeClr val="tx2"/>
              </a:solidFill>
            </a:endParaRPr>
          </a:p>
        </p:txBody>
      </p:sp>
      <p:cxnSp>
        <p:nvCxnSpPr>
          <p:cNvPr id="18" name="Straight Arrow Connector 17"/>
          <p:cNvCxnSpPr>
            <a:stCxn id="10" idx="3"/>
            <a:endCxn id="8" idx="1"/>
          </p:cNvCxnSpPr>
          <p:nvPr/>
        </p:nvCxnSpPr>
        <p:spPr>
          <a:xfrm>
            <a:off x="4029389" y="1801481"/>
            <a:ext cx="553724" cy="1588"/>
          </a:xfrm>
          <a:prstGeom prst="straightConnector1">
            <a:avLst/>
          </a:prstGeom>
          <a:ln w="15875">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090366" y="1630659"/>
            <a:ext cx="551590" cy="1588"/>
          </a:xfrm>
          <a:prstGeom prst="straightConnector1">
            <a:avLst/>
          </a:prstGeom>
          <a:ln w="15875">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9" idx="3"/>
          </p:cNvCxnSpPr>
          <p:nvPr/>
        </p:nvCxnSpPr>
        <p:spPr>
          <a:xfrm flipH="1">
            <a:off x="6130559" y="1801481"/>
            <a:ext cx="2119132" cy="2320315"/>
          </a:xfrm>
          <a:prstGeom prst="bentConnector4">
            <a:avLst>
              <a:gd name="adj1" fmla="val -10787"/>
              <a:gd name="adj2" fmla="val 100235"/>
            </a:avLst>
          </a:prstGeom>
          <a:ln w="15875">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2" idx="1"/>
            <a:endCxn id="11" idx="3"/>
          </p:cNvCxnSpPr>
          <p:nvPr/>
        </p:nvCxnSpPr>
        <p:spPr>
          <a:xfrm rot="10800000">
            <a:off x="4079631" y="2876219"/>
            <a:ext cx="503482" cy="1588"/>
          </a:xfrm>
          <a:prstGeom prst="bentConnector3">
            <a:avLst>
              <a:gd name="adj1" fmla="val 50000"/>
            </a:avLst>
          </a:prstGeom>
          <a:ln w="15875">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9" idx="2"/>
          </p:cNvCxnSpPr>
          <p:nvPr/>
        </p:nvCxnSpPr>
        <p:spPr>
          <a:xfrm rot="5400000">
            <a:off x="6374576" y="1978430"/>
            <a:ext cx="901529" cy="1230918"/>
          </a:xfrm>
          <a:prstGeom prst="bentConnector2">
            <a:avLst/>
          </a:prstGeom>
          <a:ln w="15875">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41" name="Elbow Connector 40"/>
          <p:cNvCxnSpPr>
            <a:endCxn id="16" idx="3"/>
          </p:cNvCxnSpPr>
          <p:nvPr/>
        </p:nvCxnSpPr>
        <p:spPr>
          <a:xfrm rot="16200000" flipH="1">
            <a:off x="5021851" y="2872412"/>
            <a:ext cx="2177222" cy="40192"/>
          </a:xfrm>
          <a:prstGeom prst="bentConnector4">
            <a:avLst>
              <a:gd name="adj1" fmla="val -306"/>
              <a:gd name="adj2" fmla="val 1118785"/>
            </a:avLst>
          </a:prstGeom>
          <a:ln w="15875">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50" name="Elbow Connector 40"/>
          <p:cNvCxnSpPr>
            <a:stCxn id="14" idx="1"/>
            <a:endCxn id="13" idx="1"/>
          </p:cNvCxnSpPr>
          <p:nvPr/>
        </p:nvCxnSpPr>
        <p:spPr>
          <a:xfrm rot="10800000">
            <a:off x="512467" y="1801481"/>
            <a:ext cx="20096" cy="2179638"/>
          </a:xfrm>
          <a:prstGeom prst="bentConnector3">
            <a:avLst>
              <a:gd name="adj1" fmla="val 1237540"/>
            </a:avLst>
          </a:prstGeom>
          <a:ln w="15875">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53" name="Elbow Connector 40"/>
          <p:cNvCxnSpPr>
            <a:endCxn id="12" idx="3"/>
          </p:cNvCxnSpPr>
          <p:nvPr/>
        </p:nvCxnSpPr>
        <p:spPr>
          <a:xfrm rot="16200000" flipH="1">
            <a:off x="5689857" y="2365179"/>
            <a:ext cx="911548" cy="110532"/>
          </a:xfrm>
          <a:prstGeom prst="bentConnector4">
            <a:avLst>
              <a:gd name="adj1" fmla="val -708"/>
              <a:gd name="adj2" fmla="val 306818"/>
            </a:avLst>
          </a:prstGeom>
          <a:ln w="15875">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8260810" y="1630659"/>
            <a:ext cx="551590" cy="1588"/>
          </a:xfrm>
          <a:prstGeom prst="straightConnector1">
            <a:avLst/>
          </a:prstGeom>
          <a:ln w="15875">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58" name="Elbow Connector 57"/>
          <p:cNvCxnSpPr>
            <a:endCxn id="15" idx="2"/>
          </p:cNvCxnSpPr>
          <p:nvPr/>
        </p:nvCxnSpPr>
        <p:spPr>
          <a:xfrm rot="16200000" flipV="1">
            <a:off x="3166219" y="4452405"/>
            <a:ext cx="259285" cy="1"/>
          </a:xfrm>
          <a:prstGeom prst="bentConnector3">
            <a:avLst>
              <a:gd name="adj1" fmla="val 50000"/>
            </a:avLst>
          </a:prstGeom>
          <a:ln w="25400" cmpd="dbl">
            <a:solidFill>
              <a:srgbClr val="00B050"/>
            </a:solidFill>
            <a:tailEnd type="stealth"/>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16" idx="1"/>
            <a:endCxn id="15" idx="3"/>
          </p:cNvCxnSpPr>
          <p:nvPr/>
        </p:nvCxnSpPr>
        <p:spPr>
          <a:xfrm rot="10800000">
            <a:off x="4069583" y="3981119"/>
            <a:ext cx="513531" cy="1588"/>
          </a:xfrm>
          <a:prstGeom prst="bentConnector3">
            <a:avLst>
              <a:gd name="adj1" fmla="val 50000"/>
            </a:avLst>
          </a:prstGeom>
          <a:ln w="15875">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15" idx="1"/>
            <a:endCxn id="14" idx="3"/>
          </p:cNvCxnSpPr>
          <p:nvPr/>
        </p:nvCxnSpPr>
        <p:spPr>
          <a:xfrm rot="10800000">
            <a:off x="2080009" y="3981119"/>
            <a:ext cx="442129" cy="1588"/>
          </a:xfrm>
          <a:prstGeom prst="bentConnector3">
            <a:avLst>
              <a:gd name="adj1" fmla="val 50000"/>
            </a:avLst>
          </a:prstGeom>
          <a:ln w="15875">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69" name="Flowchart: Summing Junction 68"/>
          <p:cNvSpPr/>
          <p:nvPr/>
        </p:nvSpPr>
        <p:spPr>
          <a:xfrm>
            <a:off x="2170444" y="1708220"/>
            <a:ext cx="180870" cy="180870"/>
          </a:xfrm>
          <a:prstGeom prst="flowChartSummingJuncti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Arrow Connector 69"/>
          <p:cNvCxnSpPr>
            <a:stCxn id="13" idx="3"/>
            <a:endCxn id="69" idx="2"/>
          </p:cNvCxnSpPr>
          <p:nvPr/>
        </p:nvCxnSpPr>
        <p:spPr>
          <a:xfrm flipV="1">
            <a:off x="2009671" y="1798655"/>
            <a:ext cx="160773" cy="2826"/>
          </a:xfrm>
          <a:prstGeom prst="straightConnector1">
            <a:avLst/>
          </a:prstGeom>
          <a:ln w="15875">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9" idx="6"/>
            <a:endCxn id="10" idx="1"/>
          </p:cNvCxnSpPr>
          <p:nvPr/>
        </p:nvCxnSpPr>
        <p:spPr>
          <a:xfrm>
            <a:off x="2351314" y="1798655"/>
            <a:ext cx="180871" cy="2826"/>
          </a:xfrm>
          <a:prstGeom prst="straightConnector1">
            <a:avLst/>
          </a:prstGeom>
          <a:ln w="15875">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76" name="Elbow Connector 40"/>
          <p:cNvCxnSpPr>
            <a:stCxn id="11" idx="1"/>
            <a:endCxn id="69" idx="4"/>
          </p:cNvCxnSpPr>
          <p:nvPr/>
        </p:nvCxnSpPr>
        <p:spPr>
          <a:xfrm rot="10800000">
            <a:off x="2260879" y="1889091"/>
            <a:ext cx="200968" cy="987129"/>
          </a:xfrm>
          <a:prstGeom prst="bentConnector2">
            <a:avLst/>
          </a:prstGeom>
          <a:ln w="15875">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8" idx="0"/>
          </p:cNvCxnSpPr>
          <p:nvPr/>
        </p:nvCxnSpPr>
        <p:spPr>
          <a:xfrm rot="5400000">
            <a:off x="5117037" y="1240405"/>
            <a:ext cx="434110" cy="4754"/>
          </a:xfrm>
          <a:prstGeom prst="straightConnector1">
            <a:avLst/>
          </a:prstGeom>
          <a:ln w="25400" cmpd="dbl">
            <a:solidFill>
              <a:srgbClr val="00B050"/>
            </a:solidFill>
            <a:tailEnd type="stealth"/>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025425" y="874206"/>
            <a:ext cx="1376624" cy="584775"/>
          </a:xfrm>
          <a:prstGeom prst="rect">
            <a:avLst/>
          </a:prstGeom>
          <a:noFill/>
        </p:spPr>
        <p:txBody>
          <a:bodyPr wrap="square" rtlCol="0">
            <a:spAutoFit/>
          </a:bodyPr>
          <a:lstStyle/>
          <a:p>
            <a:r>
              <a:rPr lang="en-US" sz="1600" b="1" dirty="0" smtClean="0">
                <a:solidFill>
                  <a:srgbClr val="00B050"/>
                </a:solidFill>
                <a:latin typeface="+mn-lt"/>
              </a:rPr>
              <a:t>Winds, waves and currents</a:t>
            </a:r>
          </a:p>
        </p:txBody>
      </p:sp>
      <p:sp>
        <p:nvSpPr>
          <p:cNvPr id="90" name="TextBox 89"/>
          <p:cNvSpPr txBox="1"/>
          <p:nvPr/>
        </p:nvSpPr>
        <p:spPr>
          <a:xfrm>
            <a:off x="2000681" y="4322763"/>
            <a:ext cx="1376624" cy="338554"/>
          </a:xfrm>
          <a:prstGeom prst="rect">
            <a:avLst/>
          </a:prstGeom>
          <a:noFill/>
        </p:spPr>
        <p:txBody>
          <a:bodyPr wrap="square" rtlCol="0">
            <a:spAutoFit/>
          </a:bodyPr>
          <a:lstStyle/>
          <a:p>
            <a:r>
              <a:rPr lang="en-US" sz="1600" b="1" dirty="0" smtClean="0">
                <a:solidFill>
                  <a:srgbClr val="00B050"/>
                </a:solidFill>
                <a:latin typeface="+mn-lt"/>
              </a:rPr>
              <a:t>Weather data</a:t>
            </a:r>
          </a:p>
        </p:txBody>
      </p:sp>
      <p:sp>
        <p:nvSpPr>
          <p:cNvPr id="92" name="Rounded Rectangle 91"/>
          <p:cNvSpPr/>
          <p:nvPr/>
        </p:nvSpPr>
        <p:spPr>
          <a:xfrm>
            <a:off x="2080009" y="846886"/>
            <a:ext cx="4240404" cy="2569553"/>
          </a:xfrm>
          <a:prstGeom prst="roundRect">
            <a:avLst>
              <a:gd name="adj" fmla="val 8334"/>
            </a:avLst>
          </a:prstGeom>
          <a:no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aphicFrame>
        <p:nvGraphicFramePr>
          <p:cNvPr id="37" name="Table 36"/>
          <p:cNvGraphicFramePr>
            <a:graphicFrameLocks noGrp="1"/>
          </p:cNvGraphicFramePr>
          <p:nvPr/>
        </p:nvGraphicFramePr>
        <p:xfrm>
          <a:off x="2048110" y="4627936"/>
          <a:ext cx="5070005" cy="1981200"/>
        </p:xfrm>
        <a:graphic>
          <a:graphicData uri="http://schemas.openxmlformats.org/drawingml/2006/table">
            <a:tbl>
              <a:tblPr firstRow="1" bandRow="1">
                <a:tableStyleId>{69012ECD-51FC-41F1-AA8D-1B2483CD663E}</a:tableStyleId>
              </a:tblPr>
              <a:tblGrid>
                <a:gridCol w="529850"/>
                <a:gridCol w="743530"/>
                <a:gridCol w="1163956"/>
                <a:gridCol w="1276141"/>
                <a:gridCol w="1356528"/>
              </a:tblGrid>
              <a:tr h="238816">
                <a:tc>
                  <a:txBody>
                    <a:bodyPr/>
                    <a:lstStyle/>
                    <a:p>
                      <a:pPr algn="ctr"/>
                      <a:r>
                        <a:rPr lang="en-US" sz="1100" dirty="0" smtClean="0">
                          <a:solidFill>
                            <a:schemeClr val="tx1"/>
                          </a:solidFill>
                        </a:rPr>
                        <a:t>DOF</a:t>
                      </a:r>
                      <a:endParaRPr lang="en-US" sz="1100" dirty="0">
                        <a:solidFill>
                          <a:schemeClr val="tx1"/>
                        </a:solidFill>
                      </a:endParaRPr>
                    </a:p>
                  </a:txBody>
                  <a:tcPr/>
                </a:tc>
                <a:tc>
                  <a:txBody>
                    <a:bodyPr/>
                    <a:lstStyle/>
                    <a:p>
                      <a:pPr algn="ctr"/>
                      <a:endParaRPr lang="en-US" sz="1100">
                        <a:solidFill>
                          <a:schemeClr val="tx1"/>
                        </a:solidFill>
                      </a:endParaRPr>
                    </a:p>
                  </a:txBody>
                  <a:tcPr/>
                </a:tc>
                <a:tc>
                  <a:txBody>
                    <a:bodyPr/>
                    <a:lstStyle/>
                    <a:p>
                      <a:pPr algn="ctr"/>
                      <a:r>
                        <a:rPr lang="en-US" sz="1100" dirty="0" smtClean="0">
                          <a:solidFill>
                            <a:schemeClr val="tx1"/>
                          </a:solidFill>
                        </a:rPr>
                        <a:t>Forces &amp;</a:t>
                      </a:r>
                      <a:r>
                        <a:rPr lang="en-US" sz="1100" baseline="0" dirty="0" smtClean="0">
                          <a:solidFill>
                            <a:schemeClr val="tx1"/>
                          </a:solidFill>
                        </a:rPr>
                        <a:t> </a:t>
                      </a:r>
                      <a:r>
                        <a:rPr lang="en-US" sz="1100" dirty="0" smtClean="0">
                          <a:solidFill>
                            <a:schemeClr val="tx1"/>
                          </a:solidFill>
                        </a:rPr>
                        <a:t>Moments</a:t>
                      </a:r>
                      <a:endParaRPr lang="en-US" sz="1100" dirty="0">
                        <a:solidFill>
                          <a:schemeClr val="tx1"/>
                        </a:solidFill>
                      </a:endParaRPr>
                    </a:p>
                  </a:txBody>
                  <a:tcPr/>
                </a:tc>
                <a:tc>
                  <a:txBody>
                    <a:bodyPr/>
                    <a:lstStyle/>
                    <a:p>
                      <a:pPr algn="ctr"/>
                      <a:r>
                        <a:rPr lang="en-US" sz="1100" dirty="0" smtClean="0">
                          <a:solidFill>
                            <a:schemeClr val="tx1"/>
                          </a:solidFill>
                        </a:rPr>
                        <a:t>Linear and angular velocities</a:t>
                      </a:r>
                      <a:endParaRPr lang="en-US" sz="1100" dirty="0">
                        <a:solidFill>
                          <a:schemeClr val="tx1"/>
                        </a:solidFill>
                      </a:endParaRPr>
                    </a:p>
                  </a:txBody>
                  <a:tcPr/>
                </a:tc>
                <a:tc>
                  <a:txBody>
                    <a:bodyPr/>
                    <a:lstStyle/>
                    <a:p>
                      <a:pPr algn="ctr"/>
                      <a:r>
                        <a:rPr lang="en-US" sz="1100" dirty="0" smtClean="0">
                          <a:solidFill>
                            <a:schemeClr val="tx1"/>
                          </a:solidFill>
                        </a:rPr>
                        <a:t>Position and</a:t>
                      </a:r>
                    </a:p>
                    <a:p>
                      <a:pPr algn="ctr"/>
                      <a:r>
                        <a:rPr lang="en-US" sz="1100" dirty="0" smtClean="0">
                          <a:solidFill>
                            <a:schemeClr val="tx1"/>
                          </a:solidFill>
                        </a:rPr>
                        <a:t>Euler angles</a:t>
                      </a:r>
                      <a:endParaRPr lang="en-US" sz="1100" dirty="0">
                        <a:solidFill>
                          <a:schemeClr val="tx1"/>
                        </a:solidFill>
                      </a:endParaRPr>
                    </a:p>
                  </a:txBody>
                  <a:tcPr/>
                </a:tc>
              </a:tr>
              <a:tr h="238816">
                <a:tc>
                  <a:txBody>
                    <a:bodyPr/>
                    <a:lstStyle/>
                    <a:p>
                      <a:pPr algn="ctr"/>
                      <a:r>
                        <a:rPr lang="en-US" sz="1100" dirty="0" smtClean="0"/>
                        <a:t>1</a:t>
                      </a:r>
                      <a:endParaRPr lang="en-US" sz="1100" dirty="0">
                        <a:solidFill>
                          <a:srgbClr val="FF0000"/>
                        </a:solidFill>
                      </a:endParaRPr>
                    </a:p>
                  </a:txBody>
                  <a:tcPr/>
                </a:tc>
                <a:tc>
                  <a:txBody>
                    <a:bodyPr/>
                    <a:lstStyle/>
                    <a:p>
                      <a:pPr algn="ctr"/>
                      <a:r>
                        <a:rPr lang="en-US" sz="1100" dirty="0" smtClean="0">
                          <a:effectLst>
                            <a:outerShdw blurRad="38100" dist="38100" dir="2700000" algn="tl">
                              <a:srgbClr val="000000">
                                <a:alpha val="43137"/>
                              </a:srgbClr>
                            </a:outerShdw>
                          </a:effectLst>
                        </a:rPr>
                        <a:t>Surge</a:t>
                      </a:r>
                      <a:endParaRPr lang="en-US" sz="1100" dirty="0">
                        <a:solidFill>
                          <a:srgbClr val="FF0000"/>
                        </a:solidFill>
                        <a:effectLst>
                          <a:outerShdw blurRad="38100" dist="38100" dir="2700000" algn="tl">
                            <a:srgbClr val="000000">
                              <a:alpha val="43137"/>
                            </a:srgbClr>
                          </a:outerShdw>
                        </a:effectLst>
                      </a:endParaRPr>
                    </a:p>
                  </a:txBody>
                  <a:tcPr/>
                </a:tc>
                <a:tc>
                  <a:txBody>
                    <a:bodyPr/>
                    <a:lstStyle/>
                    <a:p>
                      <a:pPr algn="ctr"/>
                      <a:r>
                        <a:rPr lang="en-US" sz="1100" b="1" i="1" dirty="0" smtClean="0"/>
                        <a:t>X</a:t>
                      </a:r>
                      <a:endParaRPr lang="en-US" sz="1100" b="1" i="1" dirty="0">
                        <a:solidFill>
                          <a:srgbClr val="FF0000"/>
                        </a:solidFill>
                        <a:latin typeface="Tahoma" pitchFamily="34" charset="0"/>
                        <a:ea typeface="Tahoma" pitchFamily="34" charset="0"/>
                        <a:cs typeface="Tahoma" pitchFamily="34" charset="0"/>
                      </a:endParaRPr>
                    </a:p>
                  </a:txBody>
                  <a:tcPr/>
                </a:tc>
                <a:tc>
                  <a:txBody>
                    <a:bodyPr/>
                    <a:lstStyle/>
                    <a:p>
                      <a:pPr marL="0" algn="ctr" defTabSz="914400" rtl="0" eaLnBrk="1" latinLnBrk="0" hangingPunct="1"/>
                      <a:r>
                        <a:rPr lang="en-US" sz="1100" i="1" kern="1200" dirty="0" smtClean="0"/>
                        <a:t>u</a:t>
                      </a:r>
                      <a:endParaRPr lang="en-US" sz="1100" i="1" kern="1200" dirty="0" smtClean="0">
                        <a:solidFill>
                          <a:srgbClr val="FF0000"/>
                        </a:solidFill>
                        <a:latin typeface="Arial" pitchFamily="34" charset="0"/>
                        <a:ea typeface="Tahoma" pitchFamily="34" charset="0"/>
                        <a:cs typeface="Arial" pitchFamily="34" charset="0"/>
                      </a:endParaRPr>
                    </a:p>
                  </a:txBody>
                  <a:tcPr/>
                </a:tc>
                <a:tc>
                  <a:txBody>
                    <a:bodyPr/>
                    <a:lstStyle/>
                    <a:p>
                      <a:pPr algn="ctr"/>
                      <a:r>
                        <a:rPr lang="en-US" sz="1100" i="1" dirty="0" smtClean="0"/>
                        <a:t>x</a:t>
                      </a:r>
                      <a:endParaRPr lang="en-US" sz="1100" i="1" dirty="0">
                        <a:solidFill>
                          <a:srgbClr val="FF0000"/>
                        </a:solidFill>
                        <a:latin typeface="Tahoma" pitchFamily="34" charset="0"/>
                        <a:ea typeface="Tahoma" pitchFamily="34" charset="0"/>
                        <a:cs typeface="Tahoma" pitchFamily="34" charset="0"/>
                      </a:endParaRPr>
                    </a:p>
                  </a:txBody>
                  <a:tcPr/>
                </a:tc>
              </a:tr>
              <a:tr h="238816">
                <a:tc>
                  <a:txBody>
                    <a:bodyPr/>
                    <a:lstStyle/>
                    <a:p>
                      <a:pPr algn="ctr"/>
                      <a:r>
                        <a:rPr lang="en-US" sz="1100" dirty="0" smtClean="0"/>
                        <a:t>2</a:t>
                      </a:r>
                      <a:endParaRPr lang="en-US" sz="1100" dirty="0">
                        <a:solidFill>
                          <a:srgbClr val="FF0000"/>
                        </a:solidFill>
                      </a:endParaRPr>
                    </a:p>
                  </a:txBody>
                  <a:tcPr/>
                </a:tc>
                <a:tc>
                  <a:txBody>
                    <a:bodyPr/>
                    <a:lstStyle/>
                    <a:p>
                      <a:pPr algn="ctr"/>
                      <a:r>
                        <a:rPr lang="en-US" sz="1100" dirty="0" smtClean="0">
                          <a:effectLst>
                            <a:outerShdw blurRad="38100" dist="38100" dir="2700000" algn="tl">
                              <a:srgbClr val="000000">
                                <a:alpha val="43137"/>
                              </a:srgbClr>
                            </a:outerShdw>
                          </a:effectLst>
                        </a:rPr>
                        <a:t>Sway</a:t>
                      </a:r>
                      <a:endParaRPr lang="en-US" sz="1100" dirty="0">
                        <a:solidFill>
                          <a:srgbClr val="FF0000"/>
                        </a:solidFill>
                        <a:effectLst>
                          <a:outerShdw blurRad="38100" dist="38100" dir="2700000" algn="tl">
                            <a:srgbClr val="000000">
                              <a:alpha val="43137"/>
                            </a:srgbClr>
                          </a:outerShdw>
                        </a:effectLst>
                      </a:endParaRPr>
                    </a:p>
                  </a:txBody>
                  <a:tcPr/>
                </a:tc>
                <a:tc>
                  <a:txBody>
                    <a:bodyPr/>
                    <a:lstStyle/>
                    <a:p>
                      <a:pPr algn="ctr"/>
                      <a:r>
                        <a:rPr lang="en-US" sz="1100" b="1" i="1" dirty="0" smtClean="0"/>
                        <a:t>Y</a:t>
                      </a:r>
                      <a:endParaRPr lang="en-US" sz="1100" b="1" i="1" dirty="0">
                        <a:solidFill>
                          <a:srgbClr val="FF0000"/>
                        </a:solidFill>
                        <a:latin typeface="Tahoma" pitchFamily="34" charset="0"/>
                        <a:ea typeface="Tahoma" pitchFamily="34" charset="0"/>
                        <a:cs typeface="Tahoma" pitchFamily="34" charset="0"/>
                      </a:endParaRPr>
                    </a:p>
                  </a:txBody>
                  <a:tcPr/>
                </a:tc>
                <a:tc>
                  <a:txBody>
                    <a:bodyPr/>
                    <a:lstStyle/>
                    <a:p>
                      <a:pPr marL="0" algn="ctr" defTabSz="914400" rtl="0" eaLnBrk="1" latinLnBrk="0" hangingPunct="1"/>
                      <a:r>
                        <a:rPr lang="en-US" sz="1100" i="1" kern="1200" dirty="0" smtClean="0"/>
                        <a:t>v</a:t>
                      </a:r>
                      <a:endParaRPr lang="en-US" sz="1100" i="1" kern="1200" dirty="0" smtClean="0">
                        <a:solidFill>
                          <a:srgbClr val="FF0000"/>
                        </a:solidFill>
                        <a:latin typeface="Arial" pitchFamily="34" charset="0"/>
                        <a:ea typeface="Tahoma" pitchFamily="34" charset="0"/>
                        <a:cs typeface="Arial" pitchFamily="34" charset="0"/>
                      </a:endParaRPr>
                    </a:p>
                  </a:txBody>
                  <a:tcPr/>
                </a:tc>
                <a:tc>
                  <a:txBody>
                    <a:bodyPr/>
                    <a:lstStyle/>
                    <a:p>
                      <a:pPr algn="ctr"/>
                      <a:r>
                        <a:rPr lang="en-US" sz="1100" i="1" dirty="0" smtClean="0"/>
                        <a:t>y</a:t>
                      </a:r>
                      <a:endParaRPr lang="en-US" sz="1100" i="1" dirty="0">
                        <a:solidFill>
                          <a:srgbClr val="FF0000"/>
                        </a:solidFill>
                        <a:latin typeface="Tahoma" pitchFamily="34" charset="0"/>
                        <a:ea typeface="Tahoma" pitchFamily="34" charset="0"/>
                        <a:cs typeface="Tahoma" pitchFamily="34" charset="0"/>
                      </a:endParaRPr>
                    </a:p>
                  </a:txBody>
                  <a:tcPr/>
                </a:tc>
              </a:tr>
              <a:tr h="238816">
                <a:tc>
                  <a:txBody>
                    <a:bodyPr/>
                    <a:lstStyle/>
                    <a:p>
                      <a:pPr algn="ctr"/>
                      <a:r>
                        <a:rPr lang="en-US" sz="1100" dirty="0" smtClean="0"/>
                        <a:t>3</a:t>
                      </a:r>
                      <a:endParaRPr lang="en-US" sz="1100" dirty="0">
                        <a:solidFill>
                          <a:srgbClr val="FF0000"/>
                        </a:solidFill>
                      </a:endParaRPr>
                    </a:p>
                  </a:txBody>
                  <a:tcPr/>
                </a:tc>
                <a:tc>
                  <a:txBody>
                    <a:bodyPr/>
                    <a:lstStyle/>
                    <a:p>
                      <a:pPr algn="ctr"/>
                      <a:r>
                        <a:rPr lang="en-US" sz="1100" dirty="0" smtClean="0">
                          <a:effectLst>
                            <a:outerShdw blurRad="38100" dist="38100" dir="2700000" algn="tl">
                              <a:srgbClr val="000000">
                                <a:alpha val="43137"/>
                              </a:srgbClr>
                            </a:outerShdw>
                          </a:effectLst>
                        </a:rPr>
                        <a:t>Heave</a:t>
                      </a:r>
                      <a:endParaRPr lang="en-US" sz="1100" dirty="0">
                        <a:solidFill>
                          <a:srgbClr val="FF0000"/>
                        </a:solidFill>
                        <a:effectLst>
                          <a:outerShdw blurRad="38100" dist="38100" dir="2700000" algn="tl">
                            <a:srgbClr val="000000">
                              <a:alpha val="43137"/>
                            </a:srgbClr>
                          </a:outerShdw>
                        </a:effectLst>
                      </a:endParaRPr>
                    </a:p>
                  </a:txBody>
                  <a:tcPr/>
                </a:tc>
                <a:tc>
                  <a:txBody>
                    <a:bodyPr/>
                    <a:lstStyle/>
                    <a:p>
                      <a:pPr algn="ctr"/>
                      <a:r>
                        <a:rPr lang="en-US" sz="1100" b="1" i="1" dirty="0" smtClean="0"/>
                        <a:t>Z</a:t>
                      </a:r>
                      <a:endParaRPr lang="en-US" sz="1100" b="1" i="1" dirty="0">
                        <a:solidFill>
                          <a:srgbClr val="FF0000"/>
                        </a:solidFill>
                        <a:latin typeface="Tahoma" pitchFamily="34" charset="0"/>
                        <a:ea typeface="Tahoma" pitchFamily="34" charset="0"/>
                        <a:cs typeface="Tahoma" pitchFamily="34" charset="0"/>
                      </a:endParaRPr>
                    </a:p>
                  </a:txBody>
                  <a:tcPr/>
                </a:tc>
                <a:tc>
                  <a:txBody>
                    <a:bodyPr/>
                    <a:lstStyle/>
                    <a:p>
                      <a:pPr marL="0" algn="ctr" defTabSz="914400" rtl="0" eaLnBrk="1" latinLnBrk="0" hangingPunct="1"/>
                      <a:r>
                        <a:rPr lang="en-US" sz="1100" i="1" kern="1200" dirty="0" smtClean="0"/>
                        <a:t>w</a:t>
                      </a:r>
                      <a:endParaRPr lang="en-US" sz="1100" i="1" kern="1200" dirty="0" smtClean="0">
                        <a:solidFill>
                          <a:srgbClr val="FF0000"/>
                        </a:solidFill>
                        <a:latin typeface="Arial" pitchFamily="34" charset="0"/>
                        <a:ea typeface="Tahoma" pitchFamily="34" charset="0"/>
                        <a:cs typeface="Arial" pitchFamily="34" charset="0"/>
                      </a:endParaRPr>
                    </a:p>
                  </a:txBody>
                  <a:tcPr/>
                </a:tc>
                <a:tc>
                  <a:txBody>
                    <a:bodyPr/>
                    <a:lstStyle/>
                    <a:p>
                      <a:pPr algn="ctr"/>
                      <a:r>
                        <a:rPr lang="en-US" sz="1100" i="1" dirty="0" smtClean="0"/>
                        <a:t>z</a:t>
                      </a:r>
                      <a:endParaRPr lang="en-US" sz="1100" i="1" dirty="0">
                        <a:solidFill>
                          <a:srgbClr val="FF0000"/>
                        </a:solidFill>
                        <a:latin typeface="Tahoma" pitchFamily="34" charset="0"/>
                        <a:ea typeface="Tahoma" pitchFamily="34" charset="0"/>
                        <a:cs typeface="Tahoma" pitchFamily="34" charset="0"/>
                      </a:endParaRPr>
                    </a:p>
                  </a:txBody>
                  <a:tcPr/>
                </a:tc>
              </a:tr>
              <a:tr h="238816">
                <a:tc>
                  <a:txBody>
                    <a:bodyPr/>
                    <a:lstStyle/>
                    <a:p>
                      <a:pPr algn="ctr"/>
                      <a:r>
                        <a:rPr lang="en-US" sz="1100" dirty="0" smtClean="0"/>
                        <a:t>4</a:t>
                      </a:r>
                      <a:endParaRPr lang="en-US" sz="1100" dirty="0">
                        <a:solidFill>
                          <a:srgbClr val="FF0000"/>
                        </a:solidFill>
                      </a:endParaRPr>
                    </a:p>
                  </a:txBody>
                  <a:tcPr/>
                </a:tc>
                <a:tc>
                  <a:txBody>
                    <a:bodyPr/>
                    <a:lstStyle/>
                    <a:p>
                      <a:pPr algn="ctr"/>
                      <a:r>
                        <a:rPr lang="en-US" sz="1100" dirty="0" smtClean="0">
                          <a:effectLst>
                            <a:outerShdw blurRad="38100" dist="38100" dir="2700000" algn="tl">
                              <a:srgbClr val="000000">
                                <a:alpha val="43137"/>
                              </a:srgbClr>
                            </a:outerShdw>
                          </a:effectLst>
                        </a:rPr>
                        <a:t>Roll</a:t>
                      </a:r>
                      <a:endParaRPr lang="en-US" sz="1100" dirty="0">
                        <a:solidFill>
                          <a:srgbClr val="FF0000"/>
                        </a:solidFill>
                        <a:effectLst>
                          <a:outerShdw blurRad="38100" dist="38100" dir="2700000" algn="tl">
                            <a:srgbClr val="000000">
                              <a:alpha val="43137"/>
                            </a:srgbClr>
                          </a:outerShdw>
                        </a:effectLst>
                      </a:endParaRPr>
                    </a:p>
                  </a:txBody>
                  <a:tcPr/>
                </a:tc>
                <a:tc>
                  <a:txBody>
                    <a:bodyPr/>
                    <a:lstStyle/>
                    <a:p>
                      <a:pPr algn="ctr"/>
                      <a:r>
                        <a:rPr lang="en-US" sz="1100" b="1" i="1" dirty="0" smtClean="0"/>
                        <a:t>K</a:t>
                      </a:r>
                      <a:endParaRPr lang="en-US" sz="1100" b="1" i="1" dirty="0">
                        <a:solidFill>
                          <a:srgbClr val="FF0000"/>
                        </a:solidFill>
                        <a:latin typeface="Tahoma" pitchFamily="34" charset="0"/>
                        <a:ea typeface="Tahoma" pitchFamily="34" charset="0"/>
                        <a:cs typeface="Tahoma" pitchFamily="34" charset="0"/>
                      </a:endParaRPr>
                    </a:p>
                  </a:txBody>
                  <a:tcPr/>
                </a:tc>
                <a:tc>
                  <a:txBody>
                    <a:bodyPr/>
                    <a:lstStyle/>
                    <a:p>
                      <a:pPr marL="0" algn="ctr" defTabSz="914400" rtl="0" eaLnBrk="1" latinLnBrk="0" hangingPunct="1"/>
                      <a:r>
                        <a:rPr lang="en-US" sz="1100" i="1" kern="1200" dirty="0" smtClean="0"/>
                        <a:t>p</a:t>
                      </a:r>
                      <a:endParaRPr lang="en-US" sz="1100" i="1" kern="1200" dirty="0" smtClean="0">
                        <a:solidFill>
                          <a:srgbClr val="FF0000"/>
                        </a:solidFill>
                        <a:latin typeface="Arial" pitchFamily="34" charset="0"/>
                        <a:ea typeface="Tahoma" pitchFamily="34" charset="0"/>
                        <a:cs typeface="Arial" pitchFamily="34" charset="0"/>
                      </a:endParaRPr>
                    </a:p>
                  </a:txBody>
                  <a:tcPr/>
                </a:tc>
                <a:tc>
                  <a:txBody>
                    <a:bodyPr/>
                    <a:lstStyle/>
                    <a:p>
                      <a:pPr algn="ctr"/>
                      <a:r>
                        <a:rPr lang="el-GR" sz="1100" i="1" dirty="0" smtClean="0"/>
                        <a:t>φ</a:t>
                      </a:r>
                      <a:endParaRPr lang="en-US" sz="1100" i="1" dirty="0">
                        <a:solidFill>
                          <a:srgbClr val="FF0000"/>
                        </a:solidFill>
                        <a:latin typeface="Symbol" pitchFamily="18" charset="2"/>
                      </a:endParaRPr>
                    </a:p>
                  </a:txBody>
                  <a:tcPr/>
                </a:tc>
              </a:tr>
              <a:tr h="238816">
                <a:tc>
                  <a:txBody>
                    <a:bodyPr/>
                    <a:lstStyle/>
                    <a:p>
                      <a:pPr algn="ctr"/>
                      <a:r>
                        <a:rPr lang="en-US" sz="1100" dirty="0" smtClean="0"/>
                        <a:t>5</a:t>
                      </a:r>
                      <a:endParaRPr lang="en-US" sz="1100" dirty="0">
                        <a:solidFill>
                          <a:srgbClr val="FF0000"/>
                        </a:solidFill>
                      </a:endParaRPr>
                    </a:p>
                  </a:txBody>
                  <a:tcPr/>
                </a:tc>
                <a:tc>
                  <a:txBody>
                    <a:bodyPr/>
                    <a:lstStyle/>
                    <a:p>
                      <a:pPr algn="ctr"/>
                      <a:r>
                        <a:rPr lang="en-US" sz="1100" dirty="0" smtClean="0">
                          <a:effectLst>
                            <a:outerShdw blurRad="38100" dist="38100" dir="2700000" algn="tl">
                              <a:srgbClr val="000000">
                                <a:alpha val="43137"/>
                              </a:srgbClr>
                            </a:outerShdw>
                          </a:effectLst>
                        </a:rPr>
                        <a:t>Pitch</a:t>
                      </a:r>
                      <a:endParaRPr lang="en-US" sz="1100" dirty="0">
                        <a:solidFill>
                          <a:srgbClr val="FF0000"/>
                        </a:solidFill>
                        <a:effectLst>
                          <a:outerShdw blurRad="38100" dist="38100" dir="2700000" algn="tl">
                            <a:srgbClr val="000000">
                              <a:alpha val="43137"/>
                            </a:srgbClr>
                          </a:outerShdw>
                        </a:effectLst>
                      </a:endParaRPr>
                    </a:p>
                  </a:txBody>
                  <a:tcPr/>
                </a:tc>
                <a:tc>
                  <a:txBody>
                    <a:bodyPr/>
                    <a:lstStyle/>
                    <a:p>
                      <a:pPr algn="ctr"/>
                      <a:r>
                        <a:rPr lang="en-US" sz="1100" b="1" i="1" dirty="0" smtClean="0"/>
                        <a:t>M</a:t>
                      </a:r>
                      <a:endParaRPr lang="en-US" sz="1100" b="1" i="1" dirty="0">
                        <a:solidFill>
                          <a:srgbClr val="FF0000"/>
                        </a:solidFill>
                        <a:latin typeface="Tahoma" pitchFamily="34" charset="0"/>
                        <a:ea typeface="Tahoma" pitchFamily="34" charset="0"/>
                        <a:cs typeface="Tahoma" pitchFamily="34" charset="0"/>
                      </a:endParaRPr>
                    </a:p>
                  </a:txBody>
                  <a:tcPr/>
                </a:tc>
                <a:tc>
                  <a:txBody>
                    <a:bodyPr/>
                    <a:lstStyle/>
                    <a:p>
                      <a:pPr marL="0" algn="ctr" defTabSz="914400" rtl="0" eaLnBrk="1" latinLnBrk="0" hangingPunct="1"/>
                      <a:r>
                        <a:rPr lang="en-US" sz="1100" i="1" kern="1200" dirty="0" smtClean="0"/>
                        <a:t>q</a:t>
                      </a:r>
                      <a:endParaRPr lang="en-US" sz="1100" i="1" kern="1200" dirty="0" smtClean="0">
                        <a:solidFill>
                          <a:srgbClr val="FF0000"/>
                        </a:solidFill>
                        <a:latin typeface="Arial" pitchFamily="34" charset="0"/>
                        <a:ea typeface="Tahoma" pitchFamily="34" charset="0"/>
                        <a:cs typeface="Arial" pitchFamily="34" charset="0"/>
                      </a:endParaRPr>
                    </a:p>
                  </a:txBody>
                  <a:tcPr/>
                </a:tc>
                <a:tc>
                  <a:txBody>
                    <a:bodyPr/>
                    <a:lstStyle/>
                    <a:p>
                      <a:pPr algn="ctr"/>
                      <a:r>
                        <a:rPr lang="el-GR" sz="1100" i="1" dirty="0" smtClean="0"/>
                        <a:t>θ</a:t>
                      </a:r>
                      <a:endParaRPr lang="en-US" sz="1100" i="1" dirty="0">
                        <a:solidFill>
                          <a:srgbClr val="FF0000"/>
                        </a:solidFill>
                        <a:latin typeface="Symbol" pitchFamily="18" charset="2"/>
                      </a:endParaRPr>
                    </a:p>
                  </a:txBody>
                  <a:tcPr/>
                </a:tc>
              </a:tr>
              <a:tr h="238816">
                <a:tc>
                  <a:txBody>
                    <a:bodyPr/>
                    <a:lstStyle/>
                    <a:p>
                      <a:pPr algn="ctr"/>
                      <a:r>
                        <a:rPr lang="en-US" sz="1100" dirty="0" smtClean="0"/>
                        <a:t>6</a:t>
                      </a:r>
                      <a:endParaRPr lang="en-US" sz="1100" dirty="0">
                        <a:solidFill>
                          <a:srgbClr val="FF0000"/>
                        </a:solidFill>
                      </a:endParaRPr>
                    </a:p>
                  </a:txBody>
                  <a:tcPr/>
                </a:tc>
                <a:tc>
                  <a:txBody>
                    <a:bodyPr/>
                    <a:lstStyle/>
                    <a:p>
                      <a:pPr algn="ctr"/>
                      <a:r>
                        <a:rPr lang="en-US" sz="1100" dirty="0" smtClean="0">
                          <a:effectLst>
                            <a:outerShdw blurRad="38100" dist="38100" dir="2700000" algn="tl">
                              <a:srgbClr val="000000">
                                <a:alpha val="43137"/>
                              </a:srgbClr>
                            </a:outerShdw>
                          </a:effectLst>
                        </a:rPr>
                        <a:t>Yaw</a:t>
                      </a:r>
                      <a:endParaRPr lang="en-US" sz="1100" dirty="0">
                        <a:solidFill>
                          <a:srgbClr val="FF0000"/>
                        </a:solidFill>
                        <a:effectLst>
                          <a:outerShdw blurRad="38100" dist="38100" dir="2700000" algn="tl">
                            <a:srgbClr val="000000">
                              <a:alpha val="43137"/>
                            </a:srgbClr>
                          </a:outerShdw>
                        </a:effectLst>
                      </a:endParaRPr>
                    </a:p>
                  </a:txBody>
                  <a:tcPr/>
                </a:tc>
                <a:tc>
                  <a:txBody>
                    <a:bodyPr/>
                    <a:lstStyle/>
                    <a:p>
                      <a:pPr algn="ctr"/>
                      <a:r>
                        <a:rPr lang="en-US" sz="1100" b="1" i="1" dirty="0" smtClean="0"/>
                        <a:t>N</a:t>
                      </a:r>
                      <a:endParaRPr lang="en-US" sz="1100" b="1" i="1" dirty="0">
                        <a:solidFill>
                          <a:srgbClr val="FF0000"/>
                        </a:solidFill>
                        <a:latin typeface="Tahoma" pitchFamily="34" charset="0"/>
                        <a:ea typeface="Tahoma" pitchFamily="34" charset="0"/>
                        <a:cs typeface="Tahoma" pitchFamily="34" charset="0"/>
                      </a:endParaRPr>
                    </a:p>
                  </a:txBody>
                  <a:tcPr/>
                </a:tc>
                <a:tc>
                  <a:txBody>
                    <a:bodyPr/>
                    <a:lstStyle/>
                    <a:p>
                      <a:pPr marL="0" algn="ctr" defTabSz="914400" rtl="0" eaLnBrk="1" latinLnBrk="0" hangingPunct="1"/>
                      <a:r>
                        <a:rPr lang="en-US" sz="1100" i="1" kern="1200" dirty="0" smtClean="0"/>
                        <a:t>r</a:t>
                      </a:r>
                      <a:endParaRPr lang="en-US" sz="1100" i="1" kern="1200" dirty="0" smtClean="0">
                        <a:solidFill>
                          <a:srgbClr val="FF0000"/>
                        </a:solidFill>
                        <a:latin typeface="Arial" pitchFamily="34" charset="0"/>
                        <a:ea typeface="Tahoma" pitchFamily="34" charset="0"/>
                        <a:cs typeface="Arial" pitchFamily="34" charset="0"/>
                      </a:endParaRPr>
                    </a:p>
                  </a:txBody>
                  <a:tcPr/>
                </a:tc>
                <a:tc>
                  <a:txBody>
                    <a:bodyPr/>
                    <a:lstStyle/>
                    <a:p>
                      <a:pPr algn="ctr"/>
                      <a:r>
                        <a:rPr lang="el-GR" sz="1100" i="1" dirty="0" smtClean="0"/>
                        <a:t>ψ</a:t>
                      </a:r>
                      <a:endParaRPr lang="en-US" sz="1100" i="1" dirty="0">
                        <a:solidFill>
                          <a:srgbClr val="FF0000"/>
                        </a:solidFill>
                        <a:latin typeface="Symbol" pitchFamily="18" charset="2"/>
                      </a:endParaRPr>
                    </a:p>
                  </a:txBody>
                  <a:tcPr/>
                </a:tc>
              </a:tr>
            </a:tbl>
          </a:graphicData>
        </a:graphic>
      </p:graphicFrame>
      <p:sp>
        <p:nvSpPr>
          <p:cNvPr id="39" name="TextBox 38"/>
          <p:cNvSpPr txBox="1"/>
          <p:nvPr/>
        </p:nvSpPr>
        <p:spPr>
          <a:xfrm>
            <a:off x="351692" y="5235191"/>
            <a:ext cx="1678075" cy="584775"/>
          </a:xfrm>
          <a:prstGeom prst="rect">
            <a:avLst/>
          </a:prstGeom>
          <a:noFill/>
        </p:spPr>
        <p:txBody>
          <a:bodyPr wrap="square" rtlCol="0">
            <a:spAutoFit/>
          </a:bodyPr>
          <a:lstStyle/>
          <a:p>
            <a:pPr algn="ctr"/>
            <a:r>
              <a:rPr lang="en-US" sz="1600" b="1" dirty="0" smtClean="0">
                <a:solidFill>
                  <a:schemeClr val="tx2"/>
                </a:solidFill>
                <a:latin typeface="+mn-lt"/>
              </a:rPr>
              <a:t>SNAME notations [1950] </a:t>
            </a:r>
          </a:p>
        </p:txBody>
      </p:sp>
      <p:graphicFrame>
        <p:nvGraphicFramePr>
          <p:cNvPr id="40" name="Object 39"/>
          <p:cNvGraphicFramePr>
            <a:graphicFrameLocks noChangeAspect="1"/>
          </p:cNvGraphicFramePr>
          <p:nvPr/>
        </p:nvGraphicFramePr>
        <p:xfrm>
          <a:off x="4114800" y="2794000"/>
          <a:ext cx="914400" cy="198438"/>
        </p:xfrm>
        <a:graphic>
          <a:graphicData uri="http://schemas.openxmlformats.org/presentationml/2006/ole">
            <p:oleObj spid="_x0000_s269314" name="Equation" r:id="rId3" imgW="914400" imgH="198720" progId="Equation.DSMT4">
              <p:embed/>
            </p:oleObj>
          </a:graphicData>
        </a:graphic>
      </p:graphicFrame>
      <p:sp>
        <p:nvSpPr>
          <p:cNvPr id="43" name="Rounded Rectangle 42"/>
          <p:cNvSpPr/>
          <p:nvPr/>
        </p:nvSpPr>
        <p:spPr>
          <a:xfrm>
            <a:off x="6541474" y="5576836"/>
            <a:ext cx="592854" cy="512466"/>
          </a:xfrm>
          <a:prstGeom prst="roundRect">
            <a:avLst>
              <a:gd name="adj" fmla="val 8334"/>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a:t>
            </a:r>
            <a:r>
              <a:rPr lang="el-GR" i="1" dirty="0" smtClean="0">
                <a:solidFill>
                  <a:schemeClr val="tx2"/>
                </a:solidFill>
              </a:rPr>
              <a:t>η</a:t>
            </a:r>
            <a:endParaRPr lang="en-US" i="1" dirty="0">
              <a:solidFill>
                <a:schemeClr val="tx2"/>
              </a:solidFill>
            </a:endParaRPr>
          </a:p>
        </p:txBody>
      </p:sp>
      <p:sp>
        <p:nvSpPr>
          <p:cNvPr id="42" name="Rounded Rectangle 41"/>
          <p:cNvSpPr/>
          <p:nvPr/>
        </p:nvSpPr>
        <p:spPr>
          <a:xfrm>
            <a:off x="6260118" y="5120488"/>
            <a:ext cx="381842" cy="1481279"/>
          </a:xfrm>
          <a:prstGeom prst="roundRect">
            <a:avLst>
              <a:gd name="adj" fmla="val 8334"/>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44" name="Rounded Rectangle 43"/>
          <p:cNvSpPr/>
          <p:nvPr/>
        </p:nvSpPr>
        <p:spPr>
          <a:xfrm>
            <a:off x="5235189" y="5576836"/>
            <a:ext cx="592854" cy="512466"/>
          </a:xfrm>
          <a:prstGeom prst="roundRect">
            <a:avLst>
              <a:gd name="adj" fmla="val 8334"/>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a:t>
            </a:r>
            <a:r>
              <a:rPr lang="el-GR" i="1" dirty="0" smtClean="0">
                <a:solidFill>
                  <a:schemeClr val="tx2"/>
                </a:solidFill>
              </a:rPr>
              <a:t>ν</a:t>
            </a:r>
            <a:endParaRPr lang="en-US" i="1" dirty="0">
              <a:solidFill>
                <a:schemeClr val="tx2"/>
              </a:solidFill>
            </a:endParaRPr>
          </a:p>
        </p:txBody>
      </p:sp>
      <p:sp>
        <p:nvSpPr>
          <p:cNvPr id="45" name="Rounded Rectangle 44"/>
          <p:cNvSpPr/>
          <p:nvPr/>
        </p:nvSpPr>
        <p:spPr>
          <a:xfrm>
            <a:off x="4953833" y="5120488"/>
            <a:ext cx="381842" cy="1481279"/>
          </a:xfrm>
          <a:prstGeom prst="roundRect">
            <a:avLst>
              <a:gd name="adj" fmla="val 8334"/>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46" name="Rounded Rectangle 45"/>
          <p:cNvSpPr/>
          <p:nvPr/>
        </p:nvSpPr>
        <p:spPr>
          <a:xfrm>
            <a:off x="3990259" y="5566788"/>
            <a:ext cx="592854" cy="512466"/>
          </a:xfrm>
          <a:prstGeom prst="roundRect">
            <a:avLst>
              <a:gd name="adj" fmla="val 8334"/>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a:t>
            </a:r>
            <a:r>
              <a:rPr lang="el-GR" i="1" dirty="0" smtClean="0">
                <a:solidFill>
                  <a:schemeClr val="tx2"/>
                </a:solidFill>
              </a:rPr>
              <a:t>τ</a:t>
            </a:r>
            <a:endParaRPr lang="en-US" i="1" dirty="0">
              <a:solidFill>
                <a:schemeClr val="tx2"/>
              </a:solidFill>
            </a:endParaRPr>
          </a:p>
        </p:txBody>
      </p:sp>
      <p:sp>
        <p:nvSpPr>
          <p:cNvPr id="47" name="Rounded Rectangle 46"/>
          <p:cNvSpPr/>
          <p:nvPr/>
        </p:nvSpPr>
        <p:spPr>
          <a:xfrm>
            <a:off x="3708903" y="5110440"/>
            <a:ext cx="381842" cy="1481279"/>
          </a:xfrm>
          <a:prstGeom prst="roundRect">
            <a:avLst>
              <a:gd name="adj" fmla="val 8334"/>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48" name="Rounded Rectangle 47"/>
          <p:cNvSpPr/>
          <p:nvPr/>
        </p:nvSpPr>
        <p:spPr>
          <a:xfrm>
            <a:off x="7306214" y="5245240"/>
            <a:ext cx="1476045" cy="914399"/>
          </a:xfrm>
          <a:prstGeom prst="roundRect">
            <a:avLst>
              <a:gd name="adj" fmla="val 8334"/>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000" i="1" dirty="0" smtClean="0">
                <a:solidFill>
                  <a:schemeClr val="tx2"/>
                </a:solidFill>
              </a:rPr>
              <a:t>η </a:t>
            </a:r>
            <a:r>
              <a:rPr lang="en-US" sz="2000" i="1" dirty="0" smtClean="0">
                <a:solidFill>
                  <a:schemeClr val="tx2"/>
                </a:solidFill>
              </a:rPr>
              <a:t>,</a:t>
            </a:r>
            <a:r>
              <a:rPr lang="el-GR" sz="2000" i="1" dirty="0" smtClean="0">
                <a:solidFill>
                  <a:schemeClr val="tx2"/>
                </a:solidFill>
              </a:rPr>
              <a:t>ν </a:t>
            </a:r>
            <a:r>
              <a:rPr lang="en-US" sz="2000" i="1" dirty="0" smtClean="0">
                <a:solidFill>
                  <a:schemeClr val="tx2"/>
                </a:solidFill>
              </a:rPr>
              <a:t>, </a:t>
            </a:r>
            <a:r>
              <a:rPr lang="el-GR" sz="2000" i="1" dirty="0" smtClean="0">
                <a:solidFill>
                  <a:schemeClr val="tx2"/>
                </a:solidFill>
              </a:rPr>
              <a:t>τ</a:t>
            </a:r>
            <a:r>
              <a:rPr lang="en-US" sz="2000" i="1" dirty="0" smtClean="0">
                <a:solidFill>
                  <a:schemeClr val="tx2"/>
                </a:solidFill>
              </a:rPr>
              <a:t> – </a:t>
            </a:r>
            <a:r>
              <a:rPr lang="en-US" sz="2000" i="1" dirty="0" err="1" smtClean="0">
                <a:solidFill>
                  <a:schemeClr val="tx2"/>
                </a:solidFill>
              </a:rPr>
              <a:t>Fossen</a:t>
            </a:r>
            <a:r>
              <a:rPr lang="en-US" sz="2000" i="1" dirty="0" smtClean="0">
                <a:solidFill>
                  <a:schemeClr val="tx2"/>
                </a:solidFill>
              </a:rPr>
              <a:t> notations</a:t>
            </a:r>
            <a:endParaRPr lang="en-US" sz="2000" i="1" dirty="0">
              <a:solidFill>
                <a:schemeClr val="tx2"/>
              </a:solidFill>
            </a:endParaRPr>
          </a:p>
        </p:txBody>
      </p:sp>
      <p:graphicFrame>
        <p:nvGraphicFramePr>
          <p:cNvPr id="49" name="Object 48"/>
          <p:cNvGraphicFramePr>
            <a:graphicFrameLocks noChangeAspect="1"/>
          </p:cNvGraphicFramePr>
          <p:nvPr/>
        </p:nvGraphicFramePr>
        <p:xfrm>
          <a:off x="4114800" y="2794000"/>
          <a:ext cx="914400" cy="198438"/>
        </p:xfrm>
        <a:graphic>
          <a:graphicData uri="http://schemas.openxmlformats.org/presentationml/2006/ole">
            <p:oleObj spid="_x0000_s269315" name="Equation" r:id="rId4" imgW="114120" imgH="177480" progId="Equation.DSMT4">
              <p:embed/>
            </p:oleObj>
          </a:graphicData>
        </a:graphic>
      </p:graphicFrame>
      <p:sp>
        <p:nvSpPr>
          <p:cNvPr id="51" name="Rectangle 50"/>
          <p:cNvSpPr/>
          <p:nvPr/>
        </p:nvSpPr>
        <p:spPr>
          <a:xfrm>
            <a:off x="8510728" y="1660770"/>
            <a:ext cx="336952" cy="461665"/>
          </a:xfrm>
          <a:prstGeom prst="rect">
            <a:avLst/>
          </a:prstGeom>
        </p:spPr>
        <p:txBody>
          <a:bodyPr wrap="none">
            <a:spAutoFit/>
          </a:bodyPr>
          <a:lstStyle/>
          <a:p>
            <a:r>
              <a:rPr lang="el-GR" i="1" dirty="0" smtClean="0">
                <a:solidFill>
                  <a:schemeClr val="tx2"/>
                </a:solidFill>
              </a:rPr>
              <a:t>η</a:t>
            </a:r>
            <a:endParaRPr lang="en-US" dirty="0"/>
          </a:p>
        </p:txBody>
      </p:sp>
      <p:sp>
        <p:nvSpPr>
          <p:cNvPr id="52" name="Rectangle 51"/>
          <p:cNvSpPr/>
          <p:nvPr/>
        </p:nvSpPr>
        <p:spPr>
          <a:xfrm>
            <a:off x="6269945" y="1228689"/>
            <a:ext cx="320922" cy="461665"/>
          </a:xfrm>
          <a:prstGeom prst="rect">
            <a:avLst/>
          </a:prstGeom>
        </p:spPr>
        <p:txBody>
          <a:bodyPr wrap="none">
            <a:spAutoFit/>
          </a:bodyPr>
          <a:lstStyle/>
          <a:p>
            <a:r>
              <a:rPr lang="el-GR" i="1" dirty="0" smtClean="0">
                <a:solidFill>
                  <a:schemeClr val="tx2"/>
                </a:solidFill>
              </a:rPr>
              <a:t>ν</a:t>
            </a:r>
            <a:endParaRPr lang="en-US" dirty="0"/>
          </a:p>
        </p:txBody>
      </p:sp>
      <p:sp>
        <p:nvSpPr>
          <p:cNvPr id="54" name="Rectangle 53"/>
          <p:cNvSpPr/>
          <p:nvPr/>
        </p:nvSpPr>
        <p:spPr>
          <a:xfrm>
            <a:off x="4189934" y="1389465"/>
            <a:ext cx="372218" cy="461665"/>
          </a:xfrm>
          <a:prstGeom prst="rect">
            <a:avLst/>
          </a:prstGeom>
        </p:spPr>
        <p:txBody>
          <a:bodyPr wrap="none">
            <a:spAutoFit/>
          </a:bodyPr>
          <a:lstStyle/>
          <a:p>
            <a:r>
              <a:rPr lang="el-GR" i="1" dirty="0" smtClean="0">
                <a:solidFill>
                  <a:schemeClr val="tx2"/>
                </a:solidFill>
              </a:rPr>
              <a:t>τ</a:t>
            </a:r>
            <a:r>
              <a:rPr lang="en-US" i="1" dirty="0" smtClean="0">
                <a:solidFill>
                  <a:schemeClr val="tx2"/>
                </a:solidFill>
              </a:rPr>
              <a:t> </a:t>
            </a:r>
            <a:endParaRPr lang="en-US" dirty="0"/>
          </a:p>
        </p:txBody>
      </p:sp>
      <p:sp>
        <p:nvSpPr>
          <p:cNvPr id="55" name="Rectangle 54"/>
          <p:cNvSpPr/>
          <p:nvPr/>
        </p:nvSpPr>
        <p:spPr>
          <a:xfrm>
            <a:off x="2250603" y="1349272"/>
            <a:ext cx="338554" cy="461665"/>
          </a:xfrm>
          <a:prstGeom prst="rect">
            <a:avLst/>
          </a:prstGeom>
        </p:spPr>
        <p:txBody>
          <a:bodyPr wrap="none">
            <a:spAutoFit/>
          </a:bodyPr>
          <a:lstStyle/>
          <a:p>
            <a:r>
              <a:rPr lang="en-US" i="1" dirty="0" smtClean="0">
                <a:solidFill>
                  <a:schemeClr val="tx2"/>
                </a:solidFill>
              </a:rPr>
              <a:t>u</a:t>
            </a:r>
            <a:endParaRPr lang="en-US" dirty="0"/>
          </a:p>
        </p:txBody>
      </p:sp>
      <p:sp>
        <p:nvSpPr>
          <p:cNvPr id="56" name="Rectangle 55"/>
          <p:cNvSpPr/>
          <p:nvPr/>
        </p:nvSpPr>
        <p:spPr>
          <a:xfrm>
            <a:off x="2130023" y="3519716"/>
            <a:ext cx="336952" cy="461665"/>
          </a:xfrm>
          <a:prstGeom prst="rect">
            <a:avLst/>
          </a:prstGeom>
        </p:spPr>
        <p:txBody>
          <a:bodyPr wrap="none">
            <a:spAutoFit/>
          </a:bodyPr>
          <a:lstStyle/>
          <a:p>
            <a:r>
              <a:rPr lang="en-US" i="1" dirty="0" smtClean="0">
                <a:solidFill>
                  <a:schemeClr val="tx2"/>
                </a:solidFill>
                <a:sym typeface="Symbol"/>
              </a:rPr>
              <a:t></a:t>
            </a:r>
            <a:endParaRPr lang="en-US" dirty="0"/>
          </a:p>
        </p:txBody>
      </p:sp>
      <p:sp>
        <p:nvSpPr>
          <p:cNvPr id="59" name="Rectangle 58"/>
          <p:cNvSpPr/>
          <p:nvPr/>
        </p:nvSpPr>
        <p:spPr>
          <a:xfrm>
            <a:off x="240937" y="3188120"/>
            <a:ext cx="439544" cy="461665"/>
          </a:xfrm>
          <a:prstGeom prst="rect">
            <a:avLst/>
          </a:prstGeom>
        </p:spPr>
        <p:txBody>
          <a:bodyPr wrap="none">
            <a:spAutoFit/>
          </a:bodyPr>
          <a:lstStyle/>
          <a:p>
            <a:r>
              <a:rPr lang="el-GR" i="1" dirty="0" smtClean="0">
                <a:solidFill>
                  <a:schemeClr val="tx2"/>
                </a:solidFill>
              </a:rPr>
              <a:t>η</a:t>
            </a:r>
            <a:r>
              <a:rPr lang="en-US" i="1" baseline="-25000" dirty="0" smtClean="0">
                <a:solidFill>
                  <a:schemeClr val="tx2"/>
                </a:solidFill>
              </a:rPr>
              <a:t>d</a:t>
            </a:r>
            <a:endParaRPr lang="en-US" baseline="-25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3"/>
          <p:cNvSpPr>
            <a:spLocks noGrp="1"/>
          </p:cNvSpPr>
          <p:nvPr>
            <p:ph type="dt" sz="half" idx="10"/>
          </p:nvPr>
        </p:nvSpPr>
        <p:spPr/>
        <p:txBody>
          <a:bodyPr/>
          <a:lstStyle/>
          <a:p>
            <a:fld id="{145DAD2C-41A5-49DC-97E5-9825FF6AE16E}" type="datetime1">
              <a:rPr lang="en-US" smtClean="0"/>
              <a:pPr/>
              <a:t>7/29/2011</a:t>
            </a:fld>
            <a:endParaRPr lang="en-US"/>
          </a:p>
        </p:txBody>
      </p:sp>
      <p:sp>
        <p:nvSpPr>
          <p:cNvPr id="20" name="Footer Placeholder 4"/>
          <p:cNvSpPr>
            <a:spLocks noGrp="1"/>
          </p:cNvSpPr>
          <p:nvPr>
            <p:ph type="ftr" sz="quarter" idx="11"/>
          </p:nvPr>
        </p:nvSpPr>
        <p:spPr/>
        <p:txBody>
          <a:bodyPr/>
          <a:lstStyle/>
          <a:p>
            <a:r>
              <a:rPr lang="en-US" smtClean="0"/>
              <a:t>ME3801</a:t>
            </a:r>
            <a:endParaRPr lang="en-US" dirty="0"/>
          </a:p>
        </p:txBody>
      </p:sp>
      <p:sp>
        <p:nvSpPr>
          <p:cNvPr id="21" name="Slide Number Placeholder 5"/>
          <p:cNvSpPr>
            <a:spLocks noGrp="1"/>
          </p:cNvSpPr>
          <p:nvPr>
            <p:ph type="sldNum" sz="quarter" idx="12"/>
          </p:nvPr>
        </p:nvSpPr>
        <p:spPr/>
        <p:txBody>
          <a:bodyPr/>
          <a:lstStyle/>
          <a:p>
            <a:fld id="{6785354A-8B67-4940-B432-170229D57D62}" type="slidenum">
              <a:rPr lang="en-US"/>
              <a:pPr/>
              <a:t>6</a:t>
            </a:fld>
            <a:endParaRPr lang="en-US"/>
          </a:p>
        </p:txBody>
      </p:sp>
      <p:sp>
        <p:nvSpPr>
          <p:cNvPr id="22530" name="Rectangle 2"/>
          <p:cNvSpPr>
            <a:spLocks noGrp="1" noChangeArrowheads="1"/>
          </p:cNvSpPr>
          <p:nvPr>
            <p:ph type="title"/>
          </p:nvPr>
        </p:nvSpPr>
        <p:spPr>
          <a:xfrm>
            <a:off x="0" y="0"/>
            <a:ext cx="9144000" cy="914400"/>
          </a:xfrm>
        </p:spPr>
        <p:txBody>
          <a:bodyPr vert="horz" lIns="91440" tIns="45720" rIns="91440" bIns="45720" rtlCol="0" anchor="ctr">
            <a:normAutofit/>
          </a:bodyPr>
          <a:lstStyle/>
          <a:p>
            <a:r>
              <a:rPr lang="en-US" sz="2900" b="1" dirty="0" smtClean="0">
                <a:solidFill>
                  <a:srgbClr val="003399"/>
                </a:solidFill>
                <a:effectLst>
                  <a:outerShdw blurRad="38100" dist="38100" dir="2700000" algn="tl">
                    <a:srgbClr val="C0C0C0"/>
                  </a:outerShdw>
                </a:effectLst>
              </a:rPr>
              <a:t>Scope of Disciplines </a:t>
            </a:r>
            <a:endParaRPr lang="en-US" sz="2900" b="1" dirty="0">
              <a:solidFill>
                <a:srgbClr val="003399"/>
              </a:solidFill>
              <a:effectLst>
                <a:outerShdw blurRad="38100" dist="38100" dir="2700000" algn="tl">
                  <a:srgbClr val="C0C0C0"/>
                </a:outerShdw>
              </a:effectLst>
            </a:endParaRPr>
          </a:p>
        </p:txBody>
      </p:sp>
      <p:sp>
        <p:nvSpPr>
          <p:cNvPr id="8" name="Rounded Rectangle 7"/>
          <p:cNvSpPr/>
          <p:nvPr/>
        </p:nvSpPr>
        <p:spPr>
          <a:xfrm>
            <a:off x="4583113" y="1459837"/>
            <a:ext cx="1497204" cy="683288"/>
          </a:xfrm>
          <a:prstGeom prst="roundRect">
            <a:avLst>
              <a:gd name="adj" fmla="val 8334"/>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Dynamics</a:t>
            </a:r>
            <a:endParaRPr lang="en-US" dirty="0">
              <a:solidFill>
                <a:schemeClr val="tx2"/>
              </a:solidFill>
            </a:endParaRPr>
          </a:p>
        </p:txBody>
      </p:sp>
      <p:sp>
        <p:nvSpPr>
          <p:cNvPr id="9" name="Rounded Rectangle 8"/>
          <p:cNvSpPr/>
          <p:nvPr/>
        </p:nvSpPr>
        <p:spPr>
          <a:xfrm>
            <a:off x="6631907" y="1459837"/>
            <a:ext cx="1617784" cy="683288"/>
          </a:xfrm>
          <a:prstGeom prst="roundRect">
            <a:avLst>
              <a:gd name="adj" fmla="val 8334"/>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Kinematics</a:t>
            </a:r>
            <a:endParaRPr lang="en-US" dirty="0">
              <a:solidFill>
                <a:schemeClr val="tx2"/>
              </a:solidFill>
            </a:endParaRPr>
          </a:p>
        </p:txBody>
      </p:sp>
      <p:sp>
        <p:nvSpPr>
          <p:cNvPr id="10" name="Rounded Rectangle 9"/>
          <p:cNvSpPr/>
          <p:nvPr/>
        </p:nvSpPr>
        <p:spPr>
          <a:xfrm>
            <a:off x="2532185" y="1459837"/>
            <a:ext cx="1497204" cy="683288"/>
          </a:xfrm>
          <a:prstGeom prst="roundRect">
            <a:avLst>
              <a:gd name="adj" fmla="val 8334"/>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Actuators</a:t>
            </a:r>
            <a:endParaRPr lang="en-US" dirty="0">
              <a:solidFill>
                <a:schemeClr val="tx2"/>
              </a:solidFill>
            </a:endParaRPr>
          </a:p>
        </p:txBody>
      </p:sp>
      <p:sp>
        <p:nvSpPr>
          <p:cNvPr id="11" name="Rounded Rectangle 10"/>
          <p:cNvSpPr/>
          <p:nvPr/>
        </p:nvSpPr>
        <p:spPr>
          <a:xfrm>
            <a:off x="2461847" y="2534575"/>
            <a:ext cx="1617784" cy="683288"/>
          </a:xfrm>
          <a:prstGeom prst="roundRect">
            <a:avLst>
              <a:gd name="adj" fmla="val 8334"/>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Feedback ctrl</a:t>
            </a:r>
            <a:endParaRPr lang="en-US" dirty="0">
              <a:solidFill>
                <a:schemeClr val="tx2"/>
              </a:solidFill>
            </a:endParaRPr>
          </a:p>
        </p:txBody>
      </p:sp>
      <p:sp>
        <p:nvSpPr>
          <p:cNvPr id="12" name="Rounded Rectangle 11"/>
          <p:cNvSpPr/>
          <p:nvPr/>
        </p:nvSpPr>
        <p:spPr>
          <a:xfrm>
            <a:off x="4583113" y="2534575"/>
            <a:ext cx="1617784" cy="683288"/>
          </a:xfrm>
          <a:prstGeom prst="roundRect">
            <a:avLst>
              <a:gd name="adj" fmla="val 8334"/>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Motion Sensors</a:t>
            </a:r>
            <a:endParaRPr lang="en-US" dirty="0">
              <a:solidFill>
                <a:schemeClr val="tx2"/>
              </a:solidFill>
            </a:endParaRPr>
          </a:p>
        </p:txBody>
      </p:sp>
      <p:sp>
        <p:nvSpPr>
          <p:cNvPr id="13" name="Rounded Rectangle 12"/>
          <p:cNvSpPr/>
          <p:nvPr/>
        </p:nvSpPr>
        <p:spPr>
          <a:xfrm>
            <a:off x="512467" y="1459837"/>
            <a:ext cx="1497204" cy="683288"/>
          </a:xfrm>
          <a:prstGeom prst="roundRect">
            <a:avLst>
              <a:gd name="adj" fmla="val 8334"/>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2"/>
                </a:solidFill>
              </a:rPr>
              <a:t>FForward</a:t>
            </a:r>
            <a:r>
              <a:rPr lang="en-US" dirty="0" smtClean="0">
                <a:solidFill>
                  <a:schemeClr val="tx2"/>
                </a:solidFill>
              </a:rPr>
              <a:t> ctrl</a:t>
            </a:r>
            <a:endParaRPr lang="en-US" dirty="0">
              <a:solidFill>
                <a:schemeClr val="tx2"/>
              </a:solidFill>
            </a:endParaRPr>
          </a:p>
        </p:txBody>
      </p:sp>
      <p:sp>
        <p:nvSpPr>
          <p:cNvPr id="14" name="Rounded Rectangle 13"/>
          <p:cNvSpPr/>
          <p:nvPr/>
        </p:nvSpPr>
        <p:spPr>
          <a:xfrm>
            <a:off x="532563" y="3639475"/>
            <a:ext cx="1547445" cy="683288"/>
          </a:xfrm>
          <a:prstGeom prst="roundRect">
            <a:avLst>
              <a:gd name="adj" fmla="val 8334"/>
            </a:avLst>
          </a:prstGeom>
          <a:noFill/>
          <a:ln w="25400" cmpd="thickThi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effectLst>
                  <a:outerShdw blurRad="38100" dist="38100" dir="2700000" algn="tl">
                    <a:srgbClr val="000000">
                      <a:alpha val="43137"/>
                    </a:srgbClr>
                  </a:outerShdw>
                </a:effectLst>
              </a:rPr>
              <a:t>Reference</a:t>
            </a:r>
          </a:p>
        </p:txBody>
      </p:sp>
      <p:sp>
        <p:nvSpPr>
          <p:cNvPr id="15" name="Rounded Rectangle 14"/>
          <p:cNvSpPr/>
          <p:nvPr/>
        </p:nvSpPr>
        <p:spPr>
          <a:xfrm>
            <a:off x="2522137" y="3639475"/>
            <a:ext cx="1547445" cy="683288"/>
          </a:xfrm>
          <a:prstGeom prst="roundRect">
            <a:avLst>
              <a:gd name="adj" fmla="val 8334"/>
            </a:avLst>
          </a:prstGeom>
          <a:noFill/>
          <a:ln w="25400" cmpd="thickThi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effectLst>
                  <a:outerShdw blurRad="38100" dist="38100" dir="2700000" algn="tl">
                    <a:srgbClr val="000000">
                      <a:alpha val="43137"/>
                    </a:srgbClr>
                  </a:outerShdw>
                </a:effectLst>
              </a:rPr>
              <a:t>Guidance</a:t>
            </a:r>
            <a:endParaRPr lang="en-US" dirty="0">
              <a:solidFill>
                <a:srgbClr val="009900"/>
              </a:solidFill>
              <a:effectLst>
                <a:outerShdw blurRad="38100" dist="38100" dir="2700000" algn="tl">
                  <a:srgbClr val="000000">
                    <a:alpha val="43137"/>
                  </a:srgbClr>
                </a:outerShdw>
              </a:effectLst>
            </a:endParaRPr>
          </a:p>
        </p:txBody>
      </p:sp>
      <p:sp>
        <p:nvSpPr>
          <p:cNvPr id="16" name="Rounded Rectangle 15"/>
          <p:cNvSpPr/>
          <p:nvPr/>
        </p:nvSpPr>
        <p:spPr>
          <a:xfrm>
            <a:off x="4583113" y="3639475"/>
            <a:ext cx="1547445" cy="683288"/>
          </a:xfrm>
          <a:prstGeom prst="roundRect">
            <a:avLst>
              <a:gd name="adj" fmla="val 8334"/>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2"/>
                </a:solidFill>
              </a:rPr>
              <a:t>Coord</a:t>
            </a:r>
            <a:r>
              <a:rPr lang="en-US" dirty="0" smtClean="0">
                <a:solidFill>
                  <a:schemeClr val="tx2"/>
                </a:solidFill>
              </a:rPr>
              <a:t>. Transform.</a:t>
            </a:r>
            <a:endParaRPr lang="en-US" dirty="0">
              <a:solidFill>
                <a:schemeClr val="tx2"/>
              </a:solidFill>
            </a:endParaRPr>
          </a:p>
        </p:txBody>
      </p:sp>
      <p:cxnSp>
        <p:nvCxnSpPr>
          <p:cNvPr id="18" name="Straight Arrow Connector 17"/>
          <p:cNvCxnSpPr>
            <a:stCxn id="10" idx="3"/>
            <a:endCxn id="8" idx="1"/>
          </p:cNvCxnSpPr>
          <p:nvPr/>
        </p:nvCxnSpPr>
        <p:spPr>
          <a:xfrm>
            <a:off x="4029389" y="1801481"/>
            <a:ext cx="553724" cy="1588"/>
          </a:xfrm>
          <a:prstGeom prst="straightConnector1">
            <a:avLst/>
          </a:prstGeom>
          <a:ln w="15875">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090366" y="1630659"/>
            <a:ext cx="551590" cy="1588"/>
          </a:xfrm>
          <a:prstGeom prst="straightConnector1">
            <a:avLst/>
          </a:prstGeom>
          <a:ln w="15875">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9" idx="3"/>
          </p:cNvCxnSpPr>
          <p:nvPr/>
        </p:nvCxnSpPr>
        <p:spPr>
          <a:xfrm flipH="1">
            <a:off x="6130559" y="1801481"/>
            <a:ext cx="2119132" cy="2320315"/>
          </a:xfrm>
          <a:prstGeom prst="bentConnector4">
            <a:avLst>
              <a:gd name="adj1" fmla="val -10787"/>
              <a:gd name="adj2" fmla="val 100235"/>
            </a:avLst>
          </a:prstGeom>
          <a:ln w="15875">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2" idx="1"/>
            <a:endCxn id="11" idx="3"/>
          </p:cNvCxnSpPr>
          <p:nvPr/>
        </p:nvCxnSpPr>
        <p:spPr>
          <a:xfrm rot="10800000">
            <a:off x="4079631" y="2876219"/>
            <a:ext cx="503482" cy="1588"/>
          </a:xfrm>
          <a:prstGeom prst="bentConnector3">
            <a:avLst>
              <a:gd name="adj1" fmla="val 50000"/>
            </a:avLst>
          </a:prstGeom>
          <a:ln w="15875">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9" idx="2"/>
          </p:cNvCxnSpPr>
          <p:nvPr/>
        </p:nvCxnSpPr>
        <p:spPr>
          <a:xfrm rot="5400000">
            <a:off x="6374576" y="1978430"/>
            <a:ext cx="901529" cy="1230918"/>
          </a:xfrm>
          <a:prstGeom prst="bentConnector2">
            <a:avLst/>
          </a:prstGeom>
          <a:ln w="15875">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41" name="Elbow Connector 40"/>
          <p:cNvCxnSpPr>
            <a:endCxn id="16" idx="3"/>
          </p:cNvCxnSpPr>
          <p:nvPr/>
        </p:nvCxnSpPr>
        <p:spPr>
          <a:xfrm rot="16200000" flipH="1">
            <a:off x="5021851" y="2872412"/>
            <a:ext cx="2177222" cy="40192"/>
          </a:xfrm>
          <a:prstGeom prst="bentConnector4">
            <a:avLst>
              <a:gd name="adj1" fmla="val -306"/>
              <a:gd name="adj2" fmla="val 1118785"/>
            </a:avLst>
          </a:prstGeom>
          <a:ln w="15875">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50" name="Elbow Connector 40"/>
          <p:cNvCxnSpPr>
            <a:stCxn id="14" idx="1"/>
            <a:endCxn id="13" idx="1"/>
          </p:cNvCxnSpPr>
          <p:nvPr/>
        </p:nvCxnSpPr>
        <p:spPr>
          <a:xfrm rot="10800000">
            <a:off x="512467" y="1801481"/>
            <a:ext cx="20096" cy="2179638"/>
          </a:xfrm>
          <a:prstGeom prst="bentConnector3">
            <a:avLst>
              <a:gd name="adj1" fmla="val 1237540"/>
            </a:avLst>
          </a:prstGeom>
          <a:ln w="15875">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53" name="Elbow Connector 40"/>
          <p:cNvCxnSpPr>
            <a:endCxn id="12" idx="3"/>
          </p:cNvCxnSpPr>
          <p:nvPr/>
        </p:nvCxnSpPr>
        <p:spPr>
          <a:xfrm rot="16200000" flipH="1">
            <a:off x="5689857" y="2365179"/>
            <a:ext cx="911548" cy="110532"/>
          </a:xfrm>
          <a:prstGeom prst="bentConnector4">
            <a:avLst>
              <a:gd name="adj1" fmla="val -708"/>
              <a:gd name="adj2" fmla="val 306818"/>
            </a:avLst>
          </a:prstGeom>
          <a:ln w="15875">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8260810" y="1630659"/>
            <a:ext cx="551590" cy="1588"/>
          </a:xfrm>
          <a:prstGeom prst="straightConnector1">
            <a:avLst/>
          </a:prstGeom>
          <a:ln w="15875">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58" name="Elbow Connector 57"/>
          <p:cNvCxnSpPr>
            <a:endCxn id="15" idx="2"/>
          </p:cNvCxnSpPr>
          <p:nvPr/>
        </p:nvCxnSpPr>
        <p:spPr>
          <a:xfrm rot="16200000" flipV="1">
            <a:off x="3166219" y="4452405"/>
            <a:ext cx="259285" cy="1"/>
          </a:xfrm>
          <a:prstGeom prst="bentConnector3">
            <a:avLst>
              <a:gd name="adj1" fmla="val 50000"/>
            </a:avLst>
          </a:prstGeom>
          <a:ln w="25400" cmpd="dbl">
            <a:solidFill>
              <a:srgbClr val="00B050"/>
            </a:solidFill>
            <a:tailEnd type="stealth"/>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16" idx="1"/>
            <a:endCxn id="15" idx="3"/>
          </p:cNvCxnSpPr>
          <p:nvPr/>
        </p:nvCxnSpPr>
        <p:spPr>
          <a:xfrm rot="10800000">
            <a:off x="4069583" y="3981119"/>
            <a:ext cx="513531" cy="1588"/>
          </a:xfrm>
          <a:prstGeom prst="bentConnector3">
            <a:avLst>
              <a:gd name="adj1" fmla="val 50000"/>
            </a:avLst>
          </a:prstGeom>
          <a:ln w="15875">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15" idx="1"/>
            <a:endCxn id="14" idx="3"/>
          </p:cNvCxnSpPr>
          <p:nvPr/>
        </p:nvCxnSpPr>
        <p:spPr>
          <a:xfrm rot="10800000">
            <a:off x="2080009" y="3981119"/>
            <a:ext cx="442129" cy="1588"/>
          </a:xfrm>
          <a:prstGeom prst="bentConnector3">
            <a:avLst>
              <a:gd name="adj1" fmla="val 50000"/>
            </a:avLst>
          </a:prstGeom>
          <a:ln w="15875">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69" name="Flowchart: Summing Junction 68"/>
          <p:cNvSpPr/>
          <p:nvPr/>
        </p:nvSpPr>
        <p:spPr>
          <a:xfrm>
            <a:off x="2170444" y="1708220"/>
            <a:ext cx="180870" cy="180870"/>
          </a:xfrm>
          <a:prstGeom prst="flowChartSummingJuncti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Arrow Connector 69"/>
          <p:cNvCxnSpPr>
            <a:stCxn id="13" idx="3"/>
            <a:endCxn id="69" idx="2"/>
          </p:cNvCxnSpPr>
          <p:nvPr/>
        </p:nvCxnSpPr>
        <p:spPr>
          <a:xfrm flipV="1">
            <a:off x="2009671" y="1798655"/>
            <a:ext cx="160773" cy="2826"/>
          </a:xfrm>
          <a:prstGeom prst="straightConnector1">
            <a:avLst/>
          </a:prstGeom>
          <a:ln w="15875">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9" idx="6"/>
            <a:endCxn id="10" idx="1"/>
          </p:cNvCxnSpPr>
          <p:nvPr/>
        </p:nvCxnSpPr>
        <p:spPr>
          <a:xfrm>
            <a:off x="2351314" y="1798655"/>
            <a:ext cx="180871" cy="2826"/>
          </a:xfrm>
          <a:prstGeom prst="straightConnector1">
            <a:avLst/>
          </a:prstGeom>
          <a:ln w="15875">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76" name="Elbow Connector 40"/>
          <p:cNvCxnSpPr>
            <a:stCxn id="11" idx="1"/>
            <a:endCxn id="69" idx="4"/>
          </p:cNvCxnSpPr>
          <p:nvPr/>
        </p:nvCxnSpPr>
        <p:spPr>
          <a:xfrm rot="10800000">
            <a:off x="2260879" y="1889091"/>
            <a:ext cx="200968" cy="987129"/>
          </a:xfrm>
          <a:prstGeom prst="bentConnector2">
            <a:avLst/>
          </a:prstGeom>
          <a:ln w="15875">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8" idx="0"/>
          </p:cNvCxnSpPr>
          <p:nvPr/>
        </p:nvCxnSpPr>
        <p:spPr>
          <a:xfrm rot="5400000">
            <a:off x="5117037" y="1240405"/>
            <a:ext cx="434110" cy="4754"/>
          </a:xfrm>
          <a:prstGeom prst="straightConnector1">
            <a:avLst/>
          </a:prstGeom>
          <a:ln w="25400" cmpd="dbl">
            <a:solidFill>
              <a:srgbClr val="00B050"/>
            </a:solidFill>
            <a:tailEnd type="stealth"/>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025425" y="763678"/>
            <a:ext cx="1376624" cy="584775"/>
          </a:xfrm>
          <a:prstGeom prst="rect">
            <a:avLst/>
          </a:prstGeom>
          <a:noFill/>
        </p:spPr>
        <p:txBody>
          <a:bodyPr wrap="square" rtlCol="0">
            <a:spAutoFit/>
          </a:bodyPr>
          <a:lstStyle/>
          <a:p>
            <a:r>
              <a:rPr lang="en-US" sz="1600" b="1" dirty="0" smtClean="0">
                <a:solidFill>
                  <a:srgbClr val="00B050"/>
                </a:solidFill>
                <a:latin typeface="+mn-lt"/>
              </a:rPr>
              <a:t>Winds, waves and currents</a:t>
            </a:r>
          </a:p>
        </p:txBody>
      </p:sp>
      <p:sp>
        <p:nvSpPr>
          <p:cNvPr id="90" name="TextBox 89"/>
          <p:cNvSpPr txBox="1"/>
          <p:nvPr/>
        </p:nvSpPr>
        <p:spPr>
          <a:xfrm>
            <a:off x="2000681" y="4403147"/>
            <a:ext cx="1376624" cy="338554"/>
          </a:xfrm>
          <a:prstGeom prst="rect">
            <a:avLst/>
          </a:prstGeom>
          <a:noFill/>
        </p:spPr>
        <p:txBody>
          <a:bodyPr wrap="square" rtlCol="0">
            <a:spAutoFit/>
          </a:bodyPr>
          <a:lstStyle/>
          <a:p>
            <a:r>
              <a:rPr lang="en-US" sz="1600" b="1" dirty="0" smtClean="0">
                <a:solidFill>
                  <a:srgbClr val="00B050"/>
                </a:solidFill>
                <a:latin typeface="+mn-lt"/>
              </a:rPr>
              <a:t>Weather data</a:t>
            </a:r>
          </a:p>
        </p:txBody>
      </p:sp>
      <p:sp>
        <p:nvSpPr>
          <p:cNvPr id="39" name="TextBox 38"/>
          <p:cNvSpPr txBox="1"/>
          <p:nvPr/>
        </p:nvSpPr>
        <p:spPr>
          <a:xfrm>
            <a:off x="512466" y="854111"/>
            <a:ext cx="1678075" cy="461665"/>
          </a:xfrm>
          <a:prstGeom prst="rect">
            <a:avLst/>
          </a:prstGeom>
          <a:noFill/>
        </p:spPr>
        <p:txBody>
          <a:bodyPr wrap="square" rtlCol="0">
            <a:spAutoFit/>
          </a:bodyPr>
          <a:lstStyle/>
          <a:p>
            <a:pPr algn="ctr"/>
            <a:r>
              <a:rPr lang="en-US" b="1" u="sng" dirty="0" smtClean="0">
                <a:solidFill>
                  <a:srgbClr val="0070C0"/>
                </a:solidFill>
                <a:latin typeface="+mn-lt"/>
              </a:rPr>
              <a:t>Control</a:t>
            </a:r>
          </a:p>
        </p:txBody>
      </p:sp>
      <p:graphicFrame>
        <p:nvGraphicFramePr>
          <p:cNvPr id="40" name="Object 39"/>
          <p:cNvGraphicFramePr>
            <a:graphicFrameLocks noChangeAspect="1"/>
          </p:cNvGraphicFramePr>
          <p:nvPr/>
        </p:nvGraphicFramePr>
        <p:xfrm>
          <a:off x="4114800" y="2794000"/>
          <a:ext cx="914400" cy="198438"/>
        </p:xfrm>
        <a:graphic>
          <a:graphicData uri="http://schemas.openxmlformats.org/presentationml/2006/ole">
            <p:oleObj spid="_x0000_s270338" name="Equation" r:id="rId3" imgW="914400" imgH="198720" progId="Equation.DSMT4">
              <p:embed/>
            </p:oleObj>
          </a:graphicData>
        </a:graphic>
      </p:graphicFrame>
      <p:graphicFrame>
        <p:nvGraphicFramePr>
          <p:cNvPr id="49" name="Object 48"/>
          <p:cNvGraphicFramePr>
            <a:graphicFrameLocks noChangeAspect="1"/>
          </p:cNvGraphicFramePr>
          <p:nvPr/>
        </p:nvGraphicFramePr>
        <p:xfrm>
          <a:off x="4114800" y="2794000"/>
          <a:ext cx="914400" cy="198438"/>
        </p:xfrm>
        <a:graphic>
          <a:graphicData uri="http://schemas.openxmlformats.org/presentationml/2006/ole">
            <p:oleObj spid="_x0000_s270339" name="Equation" r:id="rId4" imgW="114120" imgH="177480" progId="Equation.DSMT4">
              <p:embed/>
            </p:oleObj>
          </a:graphicData>
        </a:graphic>
      </p:graphicFrame>
      <p:sp>
        <p:nvSpPr>
          <p:cNvPr id="51" name="Rectangle 50"/>
          <p:cNvSpPr/>
          <p:nvPr/>
        </p:nvSpPr>
        <p:spPr>
          <a:xfrm>
            <a:off x="8510728" y="1660770"/>
            <a:ext cx="336952" cy="461665"/>
          </a:xfrm>
          <a:prstGeom prst="rect">
            <a:avLst/>
          </a:prstGeom>
        </p:spPr>
        <p:txBody>
          <a:bodyPr wrap="none">
            <a:spAutoFit/>
          </a:bodyPr>
          <a:lstStyle/>
          <a:p>
            <a:r>
              <a:rPr lang="el-GR" i="1" dirty="0" smtClean="0">
                <a:solidFill>
                  <a:schemeClr val="tx2"/>
                </a:solidFill>
              </a:rPr>
              <a:t>η</a:t>
            </a:r>
            <a:endParaRPr lang="en-US" dirty="0"/>
          </a:p>
        </p:txBody>
      </p:sp>
      <p:sp>
        <p:nvSpPr>
          <p:cNvPr id="52" name="Rectangle 51"/>
          <p:cNvSpPr/>
          <p:nvPr/>
        </p:nvSpPr>
        <p:spPr>
          <a:xfrm>
            <a:off x="6229753" y="1228689"/>
            <a:ext cx="320922" cy="461665"/>
          </a:xfrm>
          <a:prstGeom prst="rect">
            <a:avLst/>
          </a:prstGeom>
        </p:spPr>
        <p:txBody>
          <a:bodyPr wrap="none">
            <a:spAutoFit/>
          </a:bodyPr>
          <a:lstStyle/>
          <a:p>
            <a:r>
              <a:rPr lang="el-GR" i="1" dirty="0" smtClean="0">
                <a:solidFill>
                  <a:schemeClr val="tx2"/>
                </a:solidFill>
              </a:rPr>
              <a:t>ν</a:t>
            </a:r>
            <a:endParaRPr lang="en-US" dirty="0"/>
          </a:p>
        </p:txBody>
      </p:sp>
      <p:sp>
        <p:nvSpPr>
          <p:cNvPr id="54" name="Rectangle 53"/>
          <p:cNvSpPr/>
          <p:nvPr/>
        </p:nvSpPr>
        <p:spPr>
          <a:xfrm>
            <a:off x="4189934" y="1389465"/>
            <a:ext cx="372218" cy="461665"/>
          </a:xfrm>
          <a:prstGeom prst="rect">
            <a:avLst/>
          </a:prstGeom>
        </p:spPr>
        <p:txBody>
          <a:bodyPr wrap="none">
            <a:spAutoFit/>
          </a:bodyPr>
          <a:lstStyle/>
          <a:p>
            <a:r>
              <a:rPr lang="el-GR" i="1" dirty="0" smtClean="0">
                <a:solidFill>
                  <a:schemeClr val="tx2"/>
                </a:solidFill>
              </a:rPr>
              <a:t>τ</a:t>
            </a:r>
            <a:r>
              <a:rPr lang="en-US" i="1" dirty="0" smtClean="0">
                <a:solidFill>
                  <a:schemeClr val="tx2"/>
                </a:solidFill>
              </a:rPr>
              <a:t> </a:t>
            </a:r>
            <a:endParaRPr lang="en-US" dirty="0"/>
          </a:p>
        </p:txBody>
      </p:sp>
      <p:sp>
        <p:nvSpPr>
          <p:cNvPr id="55" name="Rectangle 54"/>
          <p:cNvSpPr/>
          <p:nvPr/>
        </p:nvSpPr>
        <p:spPr>
          <a:xfrm>
            <a:off x="2250603" y="1349272"/>
            <a:ext cx="338554" cy="461665"/>
          </a:xfrm>
          <a:prstGeom prst="rect">
            <a:avLst/>
          </a:prstGeom>
        </p:spPr>
        <p:txBody>
          <a:bodyPr wrap="none">
            <a:spAutoFit/>
          </a:bodyPr>
          <a:lstStyle/>
          <a:p>
            <a:r>
              <a:rPr lang="en-US" i="1" dirty="0" smtClean="0">
                <a:solidFill>
                  <a:schemeClr val="tx2"/>
                </a:solidFill>
              </a:rPr>
              <a:t>u</a:t>
            </a:r>
            <a:endParaRPr lang="en-US" dirty="0"/>
          </a:p>
        </p:txBody>
      </p:sp>
      <p:sp>
        <p:nvSpPr>
          <p:cNvPr id="56" name="Rectangle 55"/>
          <p:cNvSpPr/>
          <p:nvPr/>
        </p:nvSpPr>
        <p:spPr>
          <a:xfrm>
            <a:off x="2130023" y="3519716"/>
            <a:ext cx="336952" cy="461665"/>
          </a:xfrm>
          <a:prstGeom prst="rect">
            <a:avLst/>
          </a:prstGeom>
        </p:spPr>
        <p:txBody>
          <a:bodyPr wrap="none">
            <a:spAutoFit/>
          </a:bodyPr>
          <a:lstStyle/>
          <a:p>
            <a:r>
              <a:rPr lang="en-US" i="1" dirty="0" smtClean="0">
                <a:solidFill>
                  <a:schemeClr val="tx2"/>
                </a:solidFill>
                <a:sym typeface="Symbol"/>
              </a:rPr>
              <a:t></a:t>
            </a:r>
            <a:endParaRPr lang="en-US" dirty="0"/>
          </a:p>
        </p:txBody>
      </p:sp>
      <p:sp>
        <p:nvSpPr>
          <p:cNvPr id="59" name="Rectangle 58"/>
          <p:cNvSpPr/>
          <p:nvPr/>
        </p:nvSpPr>
        <p:spPr>
          <a:xfrm>
            <a:off x="220841" y="3228312"/>
            <a:ext cx="439544" cy="461665"/>
          </a:xfrm>
          <a:prstGeom prst="rect">
            <a:avLst/>
          </a:prstGeom>
        </p:spPr>
        <p:txBody>
          <a:bodyPr wrap="none">
            <a:spAutoFit/>
          </a:bodyPr>
          <a:lstStyle/>
          <a:p>
            <a:r>
              <a:rPr lang="el-GR" i="1" dirty="0" smtClean="0">
                <a:solidFill>
                  <a:schemeClr val="tx2"/>
                </a:solidFill>
              </a:rPr>
              <a:t>η</a:t>
            </a:r>
            <a:r>
              <a:rPr lang="en-US" i="1" baseline="-25000" dirty="0" smtClean="0">
                <a:solidFill>
                  <a:schemeClr val="tx2"/>
                </a:solidFill>
              </a:rPr>
              <a:t>d</a:t>
            </a:r>
            <a:endParaRPr lang="en-US" baseline="-25000" dirty="0"/>
          </a:p>
        </p:txBody>
      </p:sp>
      <p:sp>
        <p:nvSpPr>
          <p:cNvPr id="63" name="Freeform 62"/>
          <p:cNvSpPr/>
          <p:nvPr/>
        </p:nvSpPr>
        <p:spPr>
          <a:xfrm>
            <a:off x="140677" y="1326381"/>
            <a:ext cx="6129494" cy="2068081"/>
          </a:xfrm>
          <a:custGeom>
            <a:avLst/>
            <a:gdLst>
              <a:gd name="connsiteX0" fmla="*/ 2049864 w 6059156"/>
              <a:gd name="connsiteY0" fmla="*/ 3667649 h 3667649"/>
              <a:gd name="connsiteX1" fmla="*/ 0 w 6059156"/>
              <a:gd name="connsiteY1" fmla="*/ 3667649 h 3667649"/>
              <a:gd name="connsiteX2" fmla="*/ 10049 w 6059156"/>
              <a:gd name="connsiteY2" fmla="*/ 0 h 3667649"/>
              <a:gd name="connsiteX3" fmla="*/ 6049108 w 6059156"/>
              <a:gd name="connsiteY3" fmla="*/ 0 h 3667649"/>
              <a:gd name="connsiteX4" fmla="*/ 6059156 w 6059156"/>
              <a:gd name="connsiteY4" fmla="*/ 2421653 h 3667649"/>
              <a:gd name="connsiteX5" fmla="*/ 2069961 w 6059156"/>
              <a:gd name="connsiteY5" fmla="*/ 2421653 h 3667649"/>
              <a:gd name="connsiteX6" fmla="*/ 2049864 w 6059156"/>
              <a:gd name="connsiteY6" fmla="*/ 3667649 h 3667649"/>
              <a:gd name="connsiteX0" fmla="*/ 2049864 w 6059156"/>
              <a:gd name="connsiteY0" fmla="*/ 3667649 h 3667649"/>
              <a:gd name="connsiteX1" fmla="*/ 0 w 6059156"/>
              <a:gd name="connsiteY1" fmla="*/ 3667649 h 3667649"/>
              <a:gd name="connsiteX2" fmla="*/ 10049 w 6059156"/>
              <a:gd name="connsiteY2" fmla="*/ 0 h 3667649"/>
              <a:gd name="connsiteX3" fmla="*/ 6049108 w 6059156"/>
              <a:gd name="connsiteY3" fmla="*/ 0 h 3667649"/>
              <a:gd name="connsiteX4" fmla="*/ 6059156 w 6059156"/>
              <a:gd name="connsiteY4" fmla="*/ 2421653 h 3667649"/>
              <a:gd name="connsiteX5" fmla="*/ 2030489 w 6059156"/>
              <a:gd name="connsiteY5" fmla="*/ 2421653 h 3667649"/>
              <a:gd name="connsiteX6" fmla="*/ 2049864 w 6059156"/>
              <a:gd name="connsiteY6" fmla="*/ 3667649 h 3667649"/>
              <a:gd name="connsiteX0" fmla="*/ 1990654 w 6059156"/>
              <a:gd name="connsiteY0" fmla="*/ 3665441 h 3667649"/>
              <a:gd name="connsiteX1" fmla="*/ 0 w 6059156"/>
              <a:gd name="connsiteY1" fmla="*/ 3667649 h 3667649"/>
              <a:gd name="connsiteX2" fmla="*/ 10049 w 6059156"/>
              <a:gd name="connsiteY2" fmla="*/ 0 h 3667649"/>
              <a:gd name="connsiteX3" fmla="*/ 6049108 w 6059156"/>
              <a:gd name="connsiteY3" fmla="*/ 0 h 3667649"/>
              <a:gd name="connsiteX4" fmla="*/ 6059156 w 6059156"/>
              <a:gd name="connsiteY4" fmla="*/ 2421653 h 3667649"/>
              <a:gd name="connsiteX5" fmla="*/ 2030489 w 6059156"/>
              <a:gd name="connsiteY5" fmla="*/ 2421653 h 3667649"/>
              <a:gd name="connsiteX6" fmla="*/ 1990654 w 6059156"/>
              <a:gd name="connsiteY6" fmla="*/ 3665441 h 3667649"/>
              <a:gd name="connsiteX0" fmla="*/ 1990654 w 6059156"/>
              <a:gd name="connsiteY0" fmla="*/ 3665441 h 3667649"/>
              <a:gd name="connsiteX1" fmla="*/ 0 w 6059156"/>
              <a:gd name="connsiteY1" fmla="*/ 3667649 h 3667649"/>
              <a:gd name="connsiteX2" fmla="*/ 10049 w 6059156"/>
              <a:gd name="connsiteY2" fmla="*/ 0 h 3667649"/>
              <a:gd name="connsiteX3" fmla="*/ 6049108 w 6059156"/>
              <a:gd name="connsiteY3" fmla="*/ 0 h 3667649"/>
              <a:gd name="connsiteX4" fmla="*/ 6059156 w 6059156"/>
              <a:gd name="connsiteY4" fmla="*/ 2421653 h 3667649"/>
              <a:gd name="connsiteX5" fmla="*/ 2000885 w 6059156"/>
              <a:gd name="connsiteY5" fmla="*/ 2421653 h 3667649"/>
              <a:gd name="connsiteX6" fmla="*/ 1990654 w 6059156"/>
              <a:gd name="connsiteY6" fmla="*/ 3665441 h 3667649"/>
              <a:gd name="connsiteX0" fmla="*/ 1990654 w 6059156"/>
              <a:gd name="connsiteY0" fmla="*/ 2415375 h 3667649"/>
              <a:gd name="connsiteX1" fmla="*/ 0 w 6059156"/>
              <a:gd name="connsiteY1" fmla="*/ 3667649 h 3667649"/>
              <a:gd name="connsiteX2" fmla="*/ 10049 w 6059156"/>
              <a:gd name="connsiteY2" fmla="*/ 0 h 3667649"/>
              <a:gd name="connsiteX3" fmla="*/ 6049108 w 6059156"/>
              <a:gd name="connsiteY3" fmla="*/ 0 h 3667649"/>
              <a:gd name="connsiteX4" fmla="*/ 6059156 w 6059156"/>
              <a:gd name="connsiteY4" fmla="*/ 2421653 h 3667649"/>
              <a:gd name="connsiteX5" fmla="*/ 2000885 w 6059156"/>
              <a:gd name="connsiteY5" fmla="*/ 2421653 h 3667649"/>
              <a:gd name="connsiteX6" fmla="*/ 1990654 w 6059156"/>
              <a:gd name="connsiteY6" fmla="*/ 2415375 h 3667649"/>
              <a:gd name="connsiteX0" fmla="*/ 2000522 w 6069024"/>
              <a:gd name="connsiteY0" fmla="*/ 2415375 h 2836249"/>
              <a:gd name="connsiteX1" fmla="*/ 0 w 6069024"/>
              <a:gd name="connsiteY1" fmla="*/ 2427061 h 2836249"/>
              <a:gd name="connsiteX2" fmla="*/ 19917 w 6069024"/>
              <a:gd name="connsiteY2" fmla="*/ 0 h 2836249"/>
              <a:gd name="connsiteX3" fmla="*/ 6058976 w 6069024"/>
              <a:gd name="connsiteY3" fmla="*/ 0 h 2836249"/>
              <a:gd name="connsiteX4" fmla="*/ 6069024 w 6069024"/>
              <a:gd name="connsiteY4" fmla="*/ 2421653 h 2836249"/>
              <a:gd name="connsiteX5" fmla="*/ 2010753 w 6069024"/>
              <a:gd name="connsiteY5" fmla="*/ 2421653 h 2836249"/>
              <a:gd name="connsiteX6" fmla="*/ 2000522 w 6069024"/>
              <a:gd name="connsiteY6" fmla="*/ 2415375 h 2836249"/>
              <a:gd name="connsiteX0" fmla="*/ 1704472 w 6069024"/>
              <a:gd name="connsiteY0" fmla="*/ 2427169 h 2836249"/>
              <a:gd name="connsiteX1" fmla="*/ 0 w 6069024"/>
              <a:gd name="connsiteY1" fmla="*/ 2427061 h 2836249"/>
              <a:gd name="connsiteX2" fmla="*/ 19917 w 6069024"/>
              <a:gd name="connsiteY2" fmla="*/ 0 h 2836249"/>
              <a:gd name="connsiteX3" fmla="*/ 6058976 w 6069024"/>
              <a:gd name="connsiteY3" fmla="*/ 0 h 2836249"/>
              <a:gd name="connsiteX4" fmla="*/ 6069024 w 6069024"/>
              <a:gd name="connsiteY4" fmla="*/ 2421653 h 2836249"/>
              <a:gd name="connsiteX5" fmla="*/ 2010753 w 6069024"/>
              <a:gd name="connsiteY5" fmla="*/ 2421653 h 2836249"/>
              <a:gd name="connsiteX6" fmla="*/ 1704472 w 6069024"/>
              <a:gd name="connsiteY6" fmla="*/ 2427169 h 2836249"/>
              <a:gd name="connsiteX0" fmla="*/ 1704472 w 6069024"/>
              <a:gd name="connsiteY0" fmla="*/ 2427169 h 2427169"/>
              <a:gd name="connsiteX1" fmla="*/ 0 w 6069024"/>
              <a:gd name="connsiteY1" fmla="*/ 2427061 h 2427169"/>
              <a:gd name="connsiteX2" fmla="*/ 19917 w 6069024"/>
              <a:gd name="connsiteY2" fmla="*/ 0 h 2427169"/>
              <a:gd name="connsiteX3" fmla="*/ 6058976 w 6069024"/>
              <a:gd name="connsiteY3" fmla="*/ 0 h 2427169"/>
              <a:gd name="connsiteX4" fmla="*/ 6069024 w 6069024"/>
              <a:gd name="connsiteY4" fmla="*/ 2421653 h 2427169"/>
              <a:gd name="connsiteX5" fmla="*/ 2010753 w 6069024"/>
              <a:gd name="connsiteY5" fmla="*/ 2421653 h 2427169"/>
              <a:gd name="connsiteX6" fmla="*/ 1704472 w 6069024"/>
              <a:gd name="connsiteY6" fmla="*/ 2427169 h 2427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69024" h="2427169">
                <a:moveTo>
                  <a:pt x="1704472" y="2427169"/>
                </a:moveTo>
                <a:lnTo>
                  <a:pt x="0" y="2427061"/>
                </a:lnTo>
                <a:cubicBezTo>
                  <a:pt x="3350" y="1204511"/>
                  <a:pt x="16567" y="1222550"/>
                  <a:pt x="19917" y="0"/>
                </a:cubicBezTo>
                <a:lnTo>
                  <a:pt x="6058976" y="0"/>
                </a:lnTo>
                <a:cubicBezTo>
                  <a:pt x="6062325" y="807218"/>
                  <a:pt x="6065675" y="1614435"/>
                  <a:pt x="6069024" y="2421653"/>
                </a:cubicBezTo>
                <a:lnTo>
                  <a:pt x="2010753" y="2421653"/>
                </a:lnTo>
                <a:lnTo>
                  <a:pt x="1704472" y="2427169"/>
                </a:lnTo>
                <a:close/>
              </a:path>
            </a:pathLst>
          </a:cu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4391130" y="1326382"/>
            <a:ext cx="4531806" cy="3104941"/>
          </a:xfrm>
          <a:custGeom>
            <a:avLst/>
            <a:gdLst>
              <a:gd name="connsiteX0" fmla="*/ 2130250 w 4531806"/>
              <a:gd name="connsiteY0" fmla="*/ 0 h 3104941"/>
              <a:gd name="connsiteX1" fmla="*/ 4531806 w 4531806"/>
              <a:gd name="connsiteY1" fmla="*/ 0 h 3104941"/>
              <a:gd name="connsiteX2" fmla="*/ 4531806 w 4531806"/>
              <a:gd name="connsiteY2" fmla="*/ 3104941 h 3104941"/>
              <a:gd name="connsiteX3" fmla="*/ 0 w 4531806"/>
              <a:gd name="connsiteY3" fmla="*/ 3104941 h 3104941"/>
              <a:gd name="connsiteX4" fmla="*/ 0 w 4531806"/>
              <a:gd name="connsiteY4" fmla="*/ 2250831 h 3104941"/>
              <a:gd name="connsiteX5" fmla="*/ 2090057 w 4531806"/>
              <a:gd name="connsiteY5" fmla="*/ 2250831 h 3104941"/>
              <a:gd name="connsiteX6" fmla="*/ 2080008 w 4531806"/>
              <a:gd name="connsiteY6" fmla="*/ 0 h 3104941"/>
              <a:gd name="connsiteX0" fmla="*/ 2130250 w 4531806"/>
              <a:gd name="connsiteY0" fmla="*/ 0 h 3104941"/>
              <a:gd name="connsiteX1" fmla="*/ 4531806 w 4531806"/>
              <a:gd name="connsiteY1" fmla="*/ 0 h 3104941"/>
              <a:gd name="connsiteX2" fmla="*/ 4531806 w 4531806"/>
              <a:gd name="connsiteY2" fmla="*/ 3104941 h 3104941"/>
              <a:gd name="connsiteX3" fmla="*/ 0 w 4531806"/>
              <a:gd name="connsiteY3" fmla="*/ 3104941 h 3104941"/>
              <a:gd name="connsiteX4" fmla="*/ 0 w 4531806"/>
              <a:gd name="connsiteY4" fmla="*/ 1075174 h 3104941"/>
              <a:gd name="connsiteX5" fmla="*/ 2090057 w 4531806"/>
              <a:gd name="connsiteY5" fmla="*/ 2250831 h 3104941"/>
              <a:gd name="connsiteX6" fmla="*/ 2080008 w 4531806"/>
              <a:gd name="connsiteY6" fmla="*/ 0 h 3104941"/>
              <a:gd name="connsiteX0" fmla="*/ 2130250 w 4531806"/>
              <a:gd name="connsiteY0" fmla="*/ 0 h 3104941"/>
              <a:gd name="connsiteX1" fmla="*/ 4531806 w 4531806"/>
              <a:gd name="connsiteY1" fmla="*/ 0 h 3104941"/>
              <a:gd name="connsiteX2" fmla="*/ 4531806 w 4531806"/>
              <a:gd name="connsiteY2" fmla="*/ 3104941 h 3104941"/>
              <a:gd name="connsiteX3" fmla="*/ 0 w 4531806"/>
              <a:gd name="connsiteY3" fmla="*/ 3104941 h 3104941"/>
              <a:gd name="connsiteX4" fmla="*/ 0 w 4531806"/>
              <a:gd name="connsiteY4" fmla="*/ 1075174 h 3104941"/>
              <a:gd name="connsiteX5" fmla="*/ 2110154 w 4531806"/>
              <a:gd name="connsiteY5" fmla="*/ 1065126 h 3104941"/>
              <a:gd name="connsiteX6" fmla="*/ 2080008 w 4531806"/>
              <a:gd name="connsiteY6" fmla="*/ 0 h 3104941"/>
              <a:gd name="connsiteX0" fmla="*/ 2130250 w 4531806"/>
              <a:gd name="connsiteY0" fmla="*/ 0 h 3104941"/>
              <a:gd name="connsiteX1" fmla="*/ 4531806 w 4531806"/>
              <a:gd name="connsiteY1" fmla="*/ 0 h 3104941"/>
              <a:gd name="connsiteX2" fmla="*/ 4531806 w 4531806"/>
              <a:gd name="connsiteY2" fmla="*/ 3104941 h 3104941"/>
              <a:gd name="connsiteX3" fmla="*/ 0 w 4531806"/>
              <a:gd name="connsiteY3" fmla="*/ 3104941 h 3104941"/>
              <a:gd name="connsiteX4" fmla="*/ 0 w 4531806"/>
              <a:gd name="connsiteY4" fmla="*/ 1075174 h 3104941"/>
              <a:gd name="connsiteX5" fmla="*/ 2080009 w 4531806"/>
              <a:gd name="connsiteY5" fmla="*/ 1065126 h 3104941"/>
              <a:gd name="connsiteX6" fmla="*/ 2080008 w 4531806"/>
              <a:gd name="connsiteY6" fmla="*/ 0 h 3104941"/>
              <a:gd name="connsiteX0" fmla="*/ 2130250 w 4531806"/>
              <a:gd name="connsiteY0" fmla="*/ 0 h 3104941"/>
              <a:gd name="connsiteX1" fmla="*/ 4531806 w 4531806"/>
              <a:gd name="connsiteY1" fmla="*/ 0 h 3104941"/>
              <a:gd name="connsiteX2" fmla="*/ 4531806 w 4531806"/>
              <a:gd name="connsiteY2" fmla="*/ 3104941 h 3104941"/>
              <a:gd name="connsiteX3" fmla="*/ 0 w 4531806"/>
              <a:gd name="connsiteY3" fmla="*/ 3104941 h 3104941"/>
              <a:gd name="connsiteX4" fmla="*/ 0 w 4531806"/>
              <a:gd name="connsiteY4" fmla="*/ 1075174 h 3104941"/>
              <a:gd name="connsiteX5" fmla="*/ 2090057 w 4531806"/>
              <a:gd name="connsiteY5" fmla="*/ 1055078 h 3104941"/>
              <a:gd name="connsiteX6" fmla="*/ 2080008 w 4531806"/>
              <a:gd name="connsiteY6" fmla="*/ 0 h 3104941"/>
              <a:gd name="connsiteX0" fmla="*/ 2130250 w 4531806"/>
              <a:gd name="connsiteY0" fmla="*/ 0 h 3104941"/>
              <a:gd name="connsiteX1" fmla="*/ 4531806 w 4531806"/>
              <a:gd name="connsiteY1" fmla="*/ 0 h 3104941"/>
              <a:gd name="connsiteX2" fmla="*/ 4531806 w 4531806"/>
              <a:gd name="connsiteY2" fmla="*/ 3104941 h 3104941"/>
              <a:gd name="connsiteX3" fmla="*/ 0 w 4531806"/>
              <a:gd name="connsiteY3" fmla="*/ 3104941 h 3104941"/>
              <a:gd name="connsiteX4" fmla="*/ 0 w 4531806"/>
              <a:gd name="connsiteY4" fmla="*/ 1075174 h 3104941"/>
              <a:gd name="connsiteX5" fmla="*/ 2080009 w 4531806"/>
              <a:gd name="connsiteY5" fmla="*/ 1085223 h 3104941"/>
              <a:gd name="connsiteX6" fmla="*/ 2080008 w 4531806"/>
              <a:gd name="connsiteY6" fmla="*/ 0 h 3104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806" h="3104941">
                <a:moveTo>
                  <a:pt x="2130250" y="0"/>
                </a:moveTo>
                <a:lnTo>
                  <a:pt x="4531806" y="0"/>
                </a:lnTo>
                <a:lnTo>
                  <a:pt x="4531806" y="3104941"/>
                </a:lnTo>
                <a:lnTo>
                  <a:pt x="0" y="3104941"/>
                </a:lnTo>
                <a:lnTo>
                  <a:pt x="0" y="1075174"/>
                </a:lnTo>
                <a:lnTo>
                  <a:pt x="2080009" y="1085223"/>
                </a:lnTo>
                <a:cubicBezTo>
                  <a:pt x="2076659" y="334946"/>
                  <a:pt x="2083358" y="750277"/>
                  <a:pt x="2080008" y="0"/>
                </a:cubicBezTo>
              </a:path>
            </a:pathLst>
          </a:cu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66" name="TextBox 65"/>
          <p:cNvSpPr txBox="1"/>
          <p:nvPr/>
        </p:nvSpPr>
        <p:spPr>
          <a:xfrm>
            <a:off x="6832879" y="844063"/>
            <a:ext cx="1678075" cy="461665"/>
          </a:xfrm>
          <a:prstGeom prst="rect">
            <a:avLst/>
          </a:prstGeom>
          <a:noFill/>
        </p:spPr>
        <p:txBody>
          <a:bodyPr wrap="square" rtlCol="0">
            <a:spAutoFit/>
          </a:bodyPr>
          <a:lstStyle/>
          <a:p>
            <a:pPr algn="ctr"/>
            <a:r>
              <a:rPr lang="en-US" b="1" u="sng" dirty="0" smtClean="0">
                <a:latin typeface="+mn-lt"/>
              </a:rPr>
              <a:t>Navigation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3"/>
          <p:cNvSpPr>
            <a:spLocks noGrp="1"/>
          </p:cNvSpPr>
          <p:nvPr>
            <p:ph type="dt" sz="half" idx="10"/>
          </p:nvPr>
        </p:nvSpPr>
        <p:spPr/>
        <p:txBody>
          <a:bodyPr/>
          <a:lstStyle/>
          <a:p>
            <a:fld id="{145DAD2C-41A5-49DC-97E5-9825FF6AE16E}" type="datetime1">
              <a:rPr lang="en-US" smtClean="0"/>
              <a:pPr/>
              <a:t>7/29/2011</a:t>
            </a:fld>
            <a:endParaRPr lang="en-US"/>
          </a:p>
        </p:txBody>
      </p:sp>
      <p:sp>
        <p:nvSpPr>
          <p:cNvPr id="20" name="Footer Placeholder 4"/>
          <p:cNvSpPr>
            <a:spLocks noGrp="1"/>
          </p:cNvSpPr>
          <p:nvPr>
            <p:ph type="ftr" sz="quarter" idx="11"/>
          </p:nvPr>
        </p:nvSpPr>
        <p:spPr/>
        <p:txBody>
          <a:bodyPr/>
          <a:lstStyle/>
          <a:p>
            <a:r>
              <a:rPr lang="en-US" smtClean="0"/>
              <a:t>ME3801</a:t>
            </a:r>
            <a:endParaRPr lang="en-US" dirty="0"/>
          </a:p>
        </p:txBody>
      </p:sp>
      <p:sp>
        <p:nvSpPr>
          <p:cNvPr id="21" name="Slide Number Placeholder 5"/>
          <p:cNvSpPr>
            <a:spLocks noGrp="1"/>
          </p:cNvSpPr>
          <p:nvPr>
            <p:ph type="sldNum" sz="quarter" idx="12"/>
          </p:nvPr>
        </p:nvSpPr>
        <p:spPr/>
        <p:txBody>
          <a:bodyPr/>
          <a:lstStyle/>
          <a:p>
            <a:fld id="{6785354A-8B67-4940-B432-170229D57D62}" type="slidenum">
              <a:rPr lang="en-US"/>
              <a:pPr/>
              <a:t>7</a:t>
            </a:fld>
            <a:endParaRPr lang="en-US"/>
          </a:p>
        </p:txBody>
      </p:sp>
      <p:sp>
        <p:nvSpPr>
          <p:cNvPr id="22530" name="Rectangle 2"/>
          <p:cNvSpPr>
            <a:spLocks noGrp="1" noChangeArrowheads="1"/>
          </p:cNvSpPr>
          <p:nvPr>
            <p:ph type="title"/>
          </p:nvPr>
        </p:nvSpPr>
        <p:spPr>
          <a:xfrm>
            <a:off x="0" y="0"/>
            <a:ext cx="9144000" cy="914400"/>
          </a:xfrm>
        </p:spPr>
        <p:txBody>
          <a:bodyPr vert="horz" lIns="91440" tIns="45720" rIns="91440" bIns="45720" rtlCol="0" anchor="ctr">
            <a:normAutofit/>
          </a:bodyPr>
          <a:lstStyle/>
          <a:p>
            <a:r>
              <a:rPr lang="en-US" sz="2900" b="1" dirty="0" smtClean="0">
                <a:solidFill>
                  <a:srgbClr val="003399"/>
                </a:solidFill>
                <a:effectLst>
                  <a:outerShdw blurRad="38100" dist="38100" dir="2700000" algn="tl">
                    <a:srgbClr val="C0C0C0"/>
                  </a:outerShdw>
                </a:effectLst>
              </a:rPr>
              <a:t>Overall Practical Objective of </a:t>
            </a:r>
            <a:r>
              <a:rPr lang="en-US" sz="2900" b="1" dirty="0" err="1" smtClean="0">
                <a:solidFill>
                  <a:srgbClr val="003399"/>
                </a:solidFill>
                <a:effectLst>
                  <a:outerShdw blurRad="38100" dist="38100" dir="2700000" algn="tl">
                    <a:srgbClr val="C0C0C0"/>
                  </a:outerShdw>
                </a:effectLst>
              </a:rPr>
              <a:t>Ch.I</a:t>
            </a:r>
            <a:endParaRPr lang="en-US" sz="2900" b="1" dirty="0">
              <a:solidFill>
                <a:srgbClr val="003399"/>
              </a:solidFill>
              <a:effectLst>
                <a:outerShdw blurRad="38100" dist="38100" dir="2700000" algn="tl">
                  <a:srgbClr val="C0C0C0"/>
                </a:outerShdw>
              </a:effectLst>
            </a:endParaRPr>
          </a:p>
        </p:txBody>
      </p:sp>
      <p:sp>
        <p:nvSpPr>
          <p:cNvPr id="89" name="TextBox 88"/>
          <p:cNvSpPr txBox="1"/>
          <p:nvPr/>
        </p:nvSpPr>
        <p:spPr>
          <a:xfrm>
            <a:off x="367824" y="1346483"/>
            <a:ext cx="5299446" cy="584775"/>
          </a:xfrm>
          <a:prstGeom prst="rect">
            <a:avLst/>
          </a:prstGeom>
          <a:noFill/>
        </p:spPr>
        <p:txBody>
          <a:bodyPr wrap="square" rtlCol="0">
            <a:spAutoFit/>
          </a:bodyPr>
          <a:lstStyle/>
          <a:p>
            <a:pPr marL="1255713" indent="-1255713"/>
            <a:r>
              <a:rPr lang="en-US" sz="1600" b="1" dirty="0" smtClean="0">
                <a:solidFill>
                  <a:schemeClr val="tx2"/>
                </a:solidFill>
                <a:latin typeface="+mn-lt"/>
              </a:rPr>
              <a:t>Ultimate goal - Develop good understanding of 6DoF modeling of rigid bodies motion</a:t>
            </a:r>
          </a:p>
        </p:txBody>
      </p:sp>
      <p:pic>
        <p:nvPicPr>
          <p:cNvPr id="277509" name="Picture 5"/>
          <p:cNvPicPr>
            <a:picLocks noChangeAspect="1" noChangeArrowheads="1"/>
          </p:cNvPicPr>
          <p:nvPr/>
        </p:nvPicPr>
        <p:blipFill>
          <a:blip r:embed="rId2" cstate="print"/>
          <a:srcRect/>
          <a:stretch>
            <a:fillRect/>
          </a:stretch>
        </p:blipFill>
        <p:spPr bwMode="auto">
          <a:xfrm>
            <a:off x="422031" y="2654266"/>
            <a:ext cx="7760961" cy="3430570"/>
          </a:xfrm>
          <a:prstGeom prst="rect">
            <a:avLst/>
          </a:prstGeom>
          <a:noFill/>
          <a:ln w="9525">
            <a:noFill/>
            <a:miter lim="800000"/>
            <a:headEnd/>
            <a:tailEnd/>
          </a:ln>
        </p:spPr>
      </p:pic>
      <p:pic>
        <p:nvPicPr>
          <p:cNvPr id="277508" name="Picture 4"/>
          <p:cNvPicPr>
            <a:picLocks noChangeAspect="1" noChangeArrowheads="1"/>
          </p:cNvPicPr>
          <p:nvPr/>
        </p:nvPicPr>
        <p:blipFill>
          <a:blip r:embed="rId3" cstate="print"/>
          <a:srcRect/>
          <a:stretch>
            <a:fillRect/>
          </a:stretch>
        </p:blipFill>
        <p:spPr bwMode="auto">
          <a:xfrm>
            <a:off x="5945868" y="778626"/>
            <a:ext cx="2238375" cy="2247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692E7B1-4467-4AF4-B3D6-7AB569AE77AB}" type="datetime1">
              <a:rPr lang="en-US" smtClean="0"/>
              <a:pPr/>
              <a:t>7/29/2011</a:t>
            </a:fld>
            <a:endParaRPr lang="en-US"/>
          </a:p>
        </p:txBody>
      </p:sp>
      <p:sp>
        <p:nvSpPr>
          <p:cNvPr id="5" name="Footer Placeholder 4"/>
          <p:cNvSpPr>
            <a:spLocks noGrp="1"/>
          </p:cNvSpPr>
          <p:nvPr>
            <p:ph type="ftr" sz="quarter" idx="11"/>
          </p:nvPr>
        </p:nvSpPr>
        <p:spPr/>
        <p:txBody>
          <a:bodyPr/>
          <a:lstStyle/>
          <a:p>
            <a:r>
              <a:rPr lang="en-US" smtClean="0"/>
              <a:t>ME3801</a:t>
            </a:r>
            <a:endParaRPr lang="en-US" dirty="0"/>
          </a:p>
        </p:txBody>
      </p:sp>
      <p:sp>
        <p:nvSpPr>
          <p:cNvPr id="6" name="Slide Number Placeholder 5"/>
          <p:cNvSpPr>
            <a:spLocks noGrp="1"/>
          </p:cNvSpPr>
          <p:nvPr>
            <p:ph type="sldNum" sz="quarter" idx="12"/>
          </p:nvPr>
        </p:nvSpPr>
        <p:spPr/>
        <p:txBody>
          <a:bodyPr/>
          <a:lstStyle/>
          <a:p>
            <a:fld id="{7798B3E0-960E-450B-B1DB-3E26106FC57A}" type="slidenum">
              <a:rPr lang="en-US"/>
              <a:pPr/>
              <a:t>8</a:t>
            </a:fld>
            <a:endParaRPr lang="en-US"/>
          </a:p>
        </p:txBody>
      </p:sp>
      <p:sp>
        <p:nvSpPr>
          <p:cNvPr id="34818" name="Rectangle 2"/>
          <p:cNvSpPr>
            <a:spLocks noGrp="1" noChangeArrowheads="1"/>
          </p:cNvSpPr>
          <p:nvPr>
            <p:ph type="title"/>
          </p:nvPr>
        </p:nvSpPr>
        <p:spPr>
          <a:xfrm>
            <a:off x="0" y="52388"/>
            <a:ext cx="9140825" cy="914400"/>
          </a:xfrm>
        </p:spPr>
        <p:txBody>
          <a:bodyPr vert="horz" lIns="91440" tIns="45720" rIns="91440" bIns="45720" rtlCol="0" anchor="ctr">
            <a:normAutofit/>
          </a:bodyPr>
          <a:lstStyle/>
          <a:p>
            <a:r>
              <a:rPr lang="en-US" sz="2600" b="1" dirty="0">
                <a:solidFill>
                  <a:srgbClr val="003399"/>
                </a:solidFill>
                <a:effectLst>
                  <a:outerShdw blurRad="38100" dist="38100" dir="2700000" algn="tl">
                    <a:srgbClr val="C0C0C0"/>
                  </a:outerShdw>
                </a:effectLst>
              </a:rPr>
              <a:t>Closing Notes</a:t>
            </a:r>
          </a:p>
        </p:txBody>
      </p:sp>
      <p:sp>
        <p:nvSpPr>
          <p:cNvPr id="34819" name="Rectangle 3"/>
          <p:cNvSpPr>
            <a:spLocks noGrp="1" noChangeArrowheads="1"/>
          </p:cNvSpPr>
          <p:nvPr>
            <p:ph type="body" idx="1"/>
          </p:nvPr>
        </p:nvSpPr>
        <p:spPr>
          <a:xfrm>
            <a:off x="1116013" y="1006510"/>
            <a:ext cx="6934200" cy="4876800"/>
          </a:xfrm>
        </p:spPr>
        <p:txBody>
          <a:bodyPr/>
          <a:lstStyle/>
          <a:p>
            <a:pPr>
              <a:lnSpc>
                <a:spcPct val="130000"/>
              </a:lnSpc>
              <a:buFont typeface="Wingdings" pitchFamily="2" charset="2"/>
              <a:buNone/>
            </a:pPr>
            <a:r>
              <a:rPr lang="en-US" sz="1800" b="1" dirty="0" smtClean="0">
                <a:solidFill>
                  <a:schemeClr val="tx2"/>
                </a:solidFill>
                <a:cs typeface="Times New Roman" pitchFamily="18" charset="0"/>
              </a:rPr>
              <a:t>Contributing disciplines:</a:t>
            </a:r>
          </a:p>
          <a:p>
            <a:pPr>
              <a:lnSpc>
                <a:spcPct val="130000"/>
              </a:lnSpc>
              <a:buFont typeface="+mj-lt"/>
              <a:buAutoNum type="arabicPeriod"/>
            </a:pPr>
            <a:r>
              <a:rPr lang="en-US" sz="1800" b="1" dirty="0" smtClean="0">
                <a:solidFill>
                  <a:schemeClr val="tx2"/>
                </a:solidFill>
                <a:cs typeface="Times New Roman" pitchFamily="18" charset="0"/>
              </a:rPr>
              <a:t>Calculus &amp; Linear algebra</a:t>
            </a:r>
          </a:p>
          <a:p>
            <a:pPr>
              <a:lnSpc>
                <a:spcPct val="130000"/>
              </a:lnSpc>
              <a:buFont typeface="+mj-lt"/>
              <a:buAutoNum type="arabicPeriod"/>
            </a:pPr>
            <a:r>
              <a:rPr lang="en-US" sz="1800" b="1" dirty="0" smtClean="0">
                <a:solidFill>
                  <a:schemeClr val="tx2"/>
                </a:solidFill>
                <a:cs typeface="Times New Roman" pitchFamily="18" charset="0"/>
              </a:rPr>
              <a:t>Hydrodynamics</a:t>
            </a:r>
          </a:p>
          <a:p>
            <a:pPr>
              <a:lnSpc>
                <a:spcPct val="130000"/>
              </a:lnSpc>
              <a:buFont typeface="+mj-lt"/>
              <a:buAutoNum type="arabicPeriod"/>
            </a:pPr>
            <a:r>
              <a:rPr lang="en-US" sz="1800" b="1" dirty="0" smtClean="0">
                <a:solidFill>
                  <a:schemeClr val="tx2"/>
                </a:solidFill>
                <a:cs typeface="Times New Roman" pitchFamily="18" charset="0"/>
              </a:rPr>
              <a:t>Navigation</a:t>
            </a:r>
          </a:p>
          <a:p>
            <a:pPr>
              <a:lnSpc>
                <a:spcPct val="130000"/>
              </a:lnSpc>
              <a:buFont typeface="+mj-lt"/>
              <a:buAutoNum type="arabicPeriod"/>
            </a:pPr>
            <a:r>
              <a:rPr lang="en-US" sz="1800" b="1" dirty="0" smtClean="0">
                <a:solidFill>
                  <a:schemeClr val="tx2"/>
                </a:solidFill>
                <a:cs typeface="Times New Roman" pitchFamily="18" charset="0"/>
              </a:rPr>
              <a:t>Control theory</a:t>
            </a:r>
          </a:p>
          <a:p>
            <a:pPr>
              <a:lnSpc>
                <a:spcPct val="130000"/>
              </a:lnSpc>
              <a:buFont typeface="+mj-lt"/>
              <a:buAutoNum type="arabicPeriod"/>
            </a:pPr>
            <a:endParaRPr lang="en-US" sz="1800" b="1" dirty="0" smtClean="0">
              <a:solidFill>
                <a:schemeClr val="tx2"/>
              </a:solidFill>
              <a:cs typeface="Times New Roman" pitchFamily="18" charset="0"/>
            </a:endParaRPr>
          </a:p>
          <a:p>
            <a:pPr>
              <a:lnSpc>
                <a:spcPct val="130000"/>
              </a:lnSpc>
              <a:buFont typeface="Wingdings" pitchFamily="2" charset="2"/>
              <a:buNone/>
            </a:pPr>
            <a:endParaRPr lang="en-US" sz="1800" dirty="0">
              <a:solidFill>
                <a:schemeClr val="tx2"/>
              </a:solidFill>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Date Placeholder 4"/>
          <p:cNvSpPr>
            <a:spLocks noGrp="1"/>
          </p:cNvSpPr>
          <p:nvPr>
            <p:ph type="dt" sz="quarter" idx="10"/>
          </p:nvPr>
        </p:nvSpPr>
        <p:spPr>
          <a:noFill/>
        </p:spPr>
        <p:txBody>
          <a:bodyPr/>
          <a:lstStyle/>
          <a:p>
            <a:fld id="{EAC8BED1-B5B2-4E18-B85C-EB72C2961488}" type="datetime1">
              <a:rPr lang="en-US" smtClean="0"/>
              <a:pPr/>
              <a:t>7/29/2011</a:t>
            </a:fld>
            <a:endParaRPr lang="en-US" smtClean="0"/>
          </a:p>
        </p:txBody>
      </p:sp>
      <p:sp>
        <p:nvSpPr>
          <p:cNvPr id="5125" name="Slide Number Placeholder 6"/>
          <p:cNvSpPr>
            <a:spLocks noGrp="1"/>
          </p:cNvSpPr>
          <p:nvPr>
            <p:ph type="sldNum" sz="quarter" idx="12"/>
          </p:nvPr>
        </p:nvSpPr>
        <p:spPr>
          <a:noFill/>
        </p:spPr>
        <p:txBody>
          <a:bodyPr/>
          <a:lstStyle/>
          <a:p>
            <a:fld id="{B3E28605-E3DE-45B5-A2DB-92F35889F9D8}" type="slidenum">
              <a:rPr lang="en-US" smtClean="0"/>
              <a:pPr/>
              <a:t>9</a:t>
            </a:fld>
            <a:endParaRPr lang="en-US" smtClean="0"/>
          </a:p>
        </p:txBody>
      </p:sp>
      <p:sp>
        <p:nvSpPr>
          <p:cNvPr id="30722" name="Rectangle 2"/>
          <p:cNvSpPr>
            <a:spLocks noGrp="1" noChangeArrowheads="1"/>
          </p:cNvSpPr>
          <p:nvPr>
            <p:ph type="title"/>
          </p:nvPr>
        </p:nvSpPr>
        <p:spPr>
          <a:xfrm>
            <a:off x="457200" y="69627"/>
            <a:ext cx="8229600" cy="538609"/>
          </a:xfrm>
        </p:spPr>
        <p:txBody>
          <a:bodyPr vert="horz" lIns="91440" tIns="45720" rIns="91440" bIns="45720" rtlCol="0" anchor="ctr">
            <a:normAutofit/>
          </a:bodyPr>
          <a:lstStyle/>
          <a:p>
            <a:pPr>
              <a:defRPr/>
            </a:pPr>
            <a:r>
              <a:rPr lang="en-US" sz="2900" b="1" dirty="0" smtClean="0">
                <a:solidFill>
                  <a:srgbClr val="003399"/>
                </a:solidFill>
                <a:effectLst>
                  <a:outerShdw blurRad="38100" dist="38100" dir="2700000" algn="tl">
                    <a:srgbClr val="C0C0C0"/>
                  </a:outerShdw>
                </a:effectLst>
              </a:rPr>
              <a:t>Introducing Simulink</a:t>
            </a:r>
          </a:p>
        </p:txBody>
      </p:sp>
      <p:graphicFrame>
        <p:nvGraphicFramePr>
          <p:cNvPr id="5122" name="Object 3"/>
          <p:cNvGraphicFramePr>
            <a:graphicFrameLocks noChangeAspect="1"/>
          </p:cNvGraphicFramePr>
          <p:nvPr>
            <p:ph sz="half" idx="1"/>
          </p:nvPr>
        </p:nvGraphicFramePr>
        <p:xfrm>
          <a:off x="2036763" y="2746375"/>
          <a:ext cx="5070475" cy="2833688"/>
        </p:xfrm>
        <a:graphic>
          <a:graphicData uri="http://schemas.openxmlformats.org/presentationml/2006/ole">
            <p:oleObj spid="_x0000_s275458" name="Photo Editor Photo" r:id="rId4" imgW="8895238" imgH="4971429" progId="">
              <p:embed/>
            </p:oleObj>
          </a:graphicData>
        </a:graphic>
      </p:graphicFrame>
      <p:sp>
        <p:nvSpPr>
          <p:cNvPr id="5127" name="Rectangle 4"/>
          <p:cNvSpPr>
            <a:spLocks noChangeArrowheads="1"/>
          </p:cNvSpPr>
          <p:nvPr/>
        </p:nvSpPr>
        <p:spPr bwMode="auto">
          <a:xfrm>
            <a:off x="174625" y="471488"/>
            <a:ext cx="8775700" cy="2303462"/>
          </a:xfrm>
          <a:prstGeom prst="rect">
            <a:avLst/>
          </a:prstGeom>
          <a:noFill/>
          <a:ln w="9525">
            <a:noFill/>
            <a:miter lim="800000"/>
            <a:headEnd/>
            <a:tailEnd/>
          </a:ln>
        </p:spPr>
        <p:txBody>
          <a:bodyPr/>
          <a:lstStyle/>
          <a:p>
            <a:pPr marL="609600" indent="-609600">
              <a:lnSpc>
                <a:spcPct val="110000"/>
              </a:lnSpc>
              <a:spcBef>
                <a:spcPct val="20000"/>
              </a:spcBef>
            </a:pPr>
            <a:r>
              <a:rPr lang="en-US" sz="1600" dirty="0">
                <a:latin typeface="+mn-lt"/>
              </a:rPr>
              <a:t>The best way to know Simulink is to use </a:t>
            </a:r>
            <a:r>
              <a:rPr lang="en-US" sz="1600" dirty="0" err="1">
                <a:latin typeface="+mn-lt"/>
              </a:rPr>
              <a:t>Mathworks</a:t>
            </a:r>
            <a:r>
              <a:rPr lang="en-US" sz="1600" dirty="0">
                <a:latin typeface="+mn-lt"/>
              </a:rPr>
              <a:t> Documentation and Getting Started manuals  along with the </a:t>
            </a:r>
            <a:r>
              <a:rPr lang="en-US" sz="1600" dirty="0" err="1">
                <a:latin typeface="+mn-lt"/>
              </a:rPr>
              <a:t>WebMinars</a:t>
            </a:r>
            <a:r>
              <a:rPr lang="en-US" sz="1600" dirty="0">
                <a:latin typeface="+mn-lt"/>
              </a:rPr>
              <a:t> (states for Web Based Seminar) provided for free for all registered users of the </a:t>
            </a:r>
            <a:r>
              <a:rPr lang="en-US" sz="1600" dirty="0" err="1">
                <a:latin typeface="+mn-lt"/>
              </a:rPr>
              <a:t>Mathworks</a:t>
            </a:r>
            <a:r>
              <a:rPr lang="en-US" sz="1600" dirty="0">
                <a:latin typeface="+mn-lt"/>
              </a:rPr>
              <a:t> Software; registering at </a:t>
            </a:r>
            <a:r>
              <a:rPr lang="en-US" sz="1600" dirty="0">
                <a:latin typeface="+mn-lt"/>
                <a:hlinkClick r:id="rId5"/>
              </a:rPr>
              <a:t>www.mathworks.com</a:t>
            </a:r>
            <a:r>
              <a:rPr lang="en-US" sz="1600" dirty="0">
                <a:latin typeface="+mn-lt"/>
              </a:rPr>
              <a:t> is also free and does not require having a license.</a:t>
            </a:r>
          </a:p>
          <a:p>
            <a:pPr marL="609600" indent="-609600">
              <a:lnSpc>
                <a:spcPct val="110000"/>
              </a:lnSpc>
              <a:spcBef>
                <a:spcPct val="20000"/>
              </a:spcBef>
            </a:pPr>
            <a:r>
              <a:rPr lang="en-US" sz="1600" dirty="0">
                <a:latin typeface="+mn-lt"/>
              </a:rPr>
              <a:t>Therefore, it is advisable to go the above URL and create an account. Then go to the Support page ( </a:t>
            </a:r>
            <a:r>
              <a:rPr lang="en-US" sz="1600" dirty="0">
                <a:latin typeface="+mn-lt"/>
                <a:hlinkClick r:id="rId6"/>
              </a:rPr>
              <a:t>http://www.mathworks.com/company/events/webinars/index.html</a:t>
            </a:r>
            <a:r>
              <a:rPr lang="en-US" sz="1600" dirty="0">
                <a:latin typeface="+mn-lt"/>
              </a:rPr>
              <a:t> ) and find (1) the Recorded </a:t>
            </a:r>
            <a:r>
              <a:rPr lang="en-US" sz="1600" dirty="0" err="1">
                <a:latin typeface="+mn-lt"/>
              </a:rPr>
              <a:t>WebMinars</a:t>
            </a:r>
            <a:r>
              <a:rPr lang="en-US" sz="1600" dirty="0">
                <a:latin typeface="+mn-lt"/>
              </a:rPr>
              <a:t> section where choose (2) Simulink as a product of interest. Finally, You should have the screen looking similar to this (3):  </a:t>
            </a:r>
          </a:p>
        </p:txBody>
      </p:sp>
      <p:graphicFrame>
        <p:nvGraphicFramePr>
          <p:cNvPr id="5123" name="Object 5"/>
          <p:cNvGraphicFramePr>
            <a:graphicFrameLocks noChangeAspect="1"/>
          </p:cNvGraphicFramePr>
          <p:nvPr>
            <p:ph sz="half" idx="2"/>
          </p:nvPr>
        </p:nvGraphicFramePr>
        <p:xfrm>
          <a:off x="2036763" y="5716588"/>
          <a:ext cx="5070475" cy="554037"/>
        </p:xfrm>
        <a:graphic>
          <a:graphicData uri="http://schemas.openxmlformats.org/presentationml/2006/ole">
            <p:oleObj spid="_x0000_s275459" name="Photo Editor Photo" r:id="rId7" imgW="8876190" imgH="971686" progId="">
              <p:embed/>
            </p:oleObj>
          </a:graphicData>
        </a:graphic>
      </p:graphicFrame>
      <p:sp>
        <p:nvSpPr>
          <p:cNvPr id="5128" name="Oval 7"/>
          <p:cNvSpPr>
            <a:spLocks noChangeArrowheads="1"/>
          </p:cNvSpPr>
          <p:nvPr/>
        </p:nvSpPr>
        <p:spPr bwMode="auto">
          <a:xfrm>
            <a:off x="1884363" y="3851275"/>
            <a:ext cx="1152525" cy="269875"/>
          </a:xfrm>
          <a:prstGeom prst="ellipse">
            <a:avLst/>
          </a:prstGeom>
          <a:noFill/>
          <a:ln w="9525">
            <a:solidFill>
              <a:srgbClr val="FF0000"/>
            </a:solidFill>
            <a:round/>
            <a:headEnd/>
            <a:tailEnd/>
          </a:ln>
        </p:spPr>
        <p:txBody>
          <a:bodyPr wrap="none" anchor="ctr"/>
          <a:lstStyle/>
          <a:p>
            <a:endParaRPr lang="en-US"/>
          </a:p>
        </p:txBody>
      </p:sp>
      <p:sp>
        <p:nvSpPr>
          <p:cNvPr id="5129" name="Oval 8"/>
          <p:cNvSpPr>
            <a:spLocks noChangeArrowheads="1"/>
          </p:cNvSpPr>
          <p:nvPr/>
        </p:nvSpPr>
        <p:spPr bwMode="auto">
          <a:xfrm>
            <a:off x="3419475" y="4427538"/>
            <a:ext cx="1152525" cy="269875"/>
          </a:xfrm>
          <a:prstGeom prst="ellipse">
            <a:avLst/>
          </a:prstGeom>
          <a:noFill/>
          <a:ln w="9525">
            <a:solidFill>
              <a:srgbClr val="FF0000"/>
            </a:solidFill>
            <a:round/>
            <a:headEnd/>
            <a:tailEnd/>
          </a:ln>
        </p:spPr>
        <p:txBody>
          <a:bodyPr wrap="none" anchor="ctr"/>
          <a:lstStyle/>
          <a:p>
            <a:endParaRPr lang="en-US"/>
          </a:p>
        </p:txBody>
      </p:sp>
      <p:sp>
        <p:nvSpPr>
          <p:cNvPr id="5130" name="Oval 9"/>
          <p:cNvSpPr>
            <a:spLocks noChangeArrowheads="1"/>
          </p:cNvSpPr>
          <p:nvPr/>
        </p:nvSpPr>
        <p:spPr bwMode="auto">
          <a:xfrm>
            <a:off x="2382838" y="5387975"/>
            <a:ext cx="2765425" cy="922338"/>
          </a:xfrm>
          <a:prstGeom prst="ellipse">
            <a:avLst/>
          </a:prstGeom>
          <a:noFill/>
          <a:ln w="9525">
            <a:solidFill>
              <a:srgbClr val="FF0000"/>
            </a:solidFill>
            <a:round/>
            <a:headEnd/>
            <a:tailEnd/>
          </a:ln>
        </p:spPr>
        <p:txBody>
          <a:bodyPr wrap="none" anchor="ctr"/>
          <a:lstStyle/>
          <a:p>
            <a:endParaRPr lang="en-US"/>
          </a:p>
        </p:txBody>
      </p:sp>
      <p:sp>
        <p:nvSpPr>
          <p:cNvPr id="30730" name="Text Box 10"/>
          <p:cNvSpPr txBox="1">
            <a:spLocks noChangeArrowheads="1"/>
          </p:cNvSpPr>
          <p:nvPr/>
        </p:nvSpPr>
        <p:spPr bwMode="auto">
          <a:xfrm>
            <a:off x="1384300" y="3736975"/>
            <a:ext cx="422275" cy="457200"/>
          </a:xfrm>
          <a:prstGeom prst="rect">
            <a:avLst/>
          </a:prstGeom>
          <a:noFill/>
          <a:ln w="9525">
            <a:noFill/>
            <a:miter lim="800000"/>
            <a:headEnd/>
            <a:tailEnd/>
          </a:ln>
          <a:effectLst/>
        </p:spPr>
        <p:txBody>
          <a:bodyPr>
            <a:spAutoFit/>
          </a:bodyPr>
          <a:lstStyle/>
          <a:p>
            <a:pPr>
              <a:spcBef>
                <a:spcPct val="50000"/>
              </a:spcBef>
              <a:defRPr/>
            </a:pPr>
            <a:r>
              <a:rPr lang="en-US" sz="2400" b="1" i="1">
                <a:solidFill>
                  <a:srgbClr val="FF0000"/>
                </a:solidFill>
                <a:effectLst>
                  <a:outerShdw blurRad="38100" dist="38100" dir="2700000" algn="tl">
                    <a:srgbClr val="C0C0C0"/>
                  </a:outerShdw>
                </a:effectLst>
              </a:rPr>
              <a:t>1</a:t>
            </a:r>
          </a:p>
        </p:txBody>
      </p:sp>
      <p:sp>
        <p:nvSpPr>
          <p:cNvPr id="30731" name="Text Box 11"/>
          <p:cNvSpPr txBox="1">
            <a:spLocks noChangeArrowheads="1"/>
          </p:cNvSpPr>
          <p:nvPr/>
        </p:nvSpPr>
        <p:spPr bwMode="auto">
          <a:xfrm>
            <a:off x="2536825" y="4427538"/>
            <a:ext cx="422275" cy="457200"/>
          </a:xfrm>
          <a:prstGeom prst="rect">
            <a:avLst/>
          </a:prstGeom>
          <a:noFill/>
          <a:ln w="9525">
            <a:noFill/>
            <a:miter lim="800000"/>
            <a:headEnd/>
            <a:tailEnd/>
          </a:ln>
          <a:effectLst/>
        </p:spPr>
        <p:txBody>
          <a:bodyPr>
            <a:spAutoFit/>
          </a:bodyPr>
          <a:lstStyle/>
          <a:p>
            <a:pPr>
              <a:spcBef>
                <a:spcPct val="50000"/>
              </a:spcBef>
              <a:defRPr/>
            </a:pPr>
            <a:r>
              <a:rPr lang="en-US" sz="2400" b="1" i="1">
                <a:solidFill>
                  <a:srgbClr val="FF0000"/>
                </a:solidFill>
                <a:effectLst>
                  <a:outerShdw blurRad="38100" dist="38100" dir="2700000" algn="tl">
                    <a:srgbClr val="C0C0C0"/>
                  </a:outerShdw>
                </a:effectLst>
              </a:rPr>
              <a:t>2</a:t>
            </a:r>
          </a:p>
        </p:txBody>
      </p:sp>
      <p:sp>
        <p:nvSpPr>
          <p:cNvPr id="30732" name="Text Box 12"/>
          <p:cNvSpPr txBox="1">
            <a:spLocks noChangeArrowheads="1"/>
          </p:cNvSpPr>
          <p:nvPr/>
        </p:nvSpPr>
        <p:spPr bwMode="auto">
          <a:xfrm>
            <a:off x="1884363" y="5618163"/>
            <a:ext cx="422275" cy="457200"/>
          </a:xfrm>
          <a:prstGeom prst="rect">
            <a:avLst/>
          </a:prstGeom>
          <a:noFill/>
          <a:ln w="9525">
            <a:noFill/>
            <a:miter lim="800000"/>
            <a:headEnd/>
            <a:tailEnd/>
          </a:ln>
          <a:effectLst/>
        </p:spPr>
        <p:txBody>
          <a:bodyPr>
            <a:spAutoFit/>
          </a:bodyPr>
          <a:lstStyle/>
          <a:p>
            <a:pPr>
              <a:spcBef>
                <a:spcPct val="50000"/>
              </a:spcBef>
              <a:defRPr/>
            </a:pPr>
            <a:r>
              <a:rPr lang="en-US" sz="2400" b="1" i="1">
                <a:solidFill>
                  <a:srgbClr val="FF0000"/>
                </a:solidFill>
                <a:effectLst>
                  <a:outerShdw blurRad="38100" dist="38100" dir="2700000" algn="tl">
                    <a:srgbClr val="C0C0C0"/>
                  </a:outerShdw>
                </a:effectLst>
              </a:rPr>
              <a:t>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4930</TotalTime>
  <Words>1575</Words>
  <Application>Microsoft Office PowerPoint</Application>
  <PresentationFormat>On-screen Show (4:3)</PresentationFormat>
  <Paragraphs>192</Paragraphs>
  <Slides>12</Slides>
  <Notes>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12</vt:i4>
      </vt:variant>
    </vt:vector>
  </HeadingPairs>
  <TitlesOfParts>
    <vt:vector size="15" baseType="lpstr">
      <vt:lpstr>Office Theme</vt:lpstr>
      <vt:lpstr>Photo Editor Photo</vt:lpstr>
      <vt:lpstr>Equation</vt:lpstr>
      <vt:lpstr>Chapter# 1 6DoF Modeling of Marine Vehicles Topic #1 Introduction</vt:lpstr>
      <vt:lpstr>Outline of the Chapter</vt:lpstr>
      <vt:lpstr>Topic#1: Introduction</vt:lpstr>
      <vt:lpstr>GNC Example: Weather Routing CLS</vt:lpstr>
      <vt:lpstr>GNC Example: Weather Routing CLS</vt:lpstr>
      <vt:lpstr>Scope of Disciplines </vt:lpstr>
      <vt:lpstr>Overall Practical Objective of Ch.I</vt:lpstr>
      <vt:lpstr>Closing Notes</vt:lpstr>
      <vt:lpstr>Introducing Simulink</vt:lpstr>
      <vt:lpstr>Getting Familiar with Simulink</vt:lpstr>
      <vt:lpstr>Getting Familiar with Simulink</vt:lpstr>
      <vt:lpstr>Getting Familiar with Simulink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vldobr</dc:creator>
  <cp:lastModifiedBy>vldobr</cp:lastModifiedBy>
  <cp:revision>432</cp:revision>
  <cp:lastPrinted>2002-06-06T22:40:57Z</cp:lastPrinted>
  <dcterms:created xsi:type="dcterms:W3CDTF">1601-01-01T00:00:00Z</dcterms:created>
  <dcterms:modified xsi:type="dcterms:W3CDTF">2011-07-29T21:22:29Z</dcterms:modified>
</cp:coreProperties>
</file>