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7" d="100"/>
          <a:sy n="127" d="100"/>
        </p:scale>
        <p:origin x="-1128" y="-96"/>
      </p:cViewPr>
      <p:guideLst>
        <p:guide orient="horz" pos="2160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D53F-3D84-4611-BB16-59CA7BC56085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171-217D-4C6B-A9FB-56D091E91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6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429000" y="2514600"/>
            <a:ext cx="2835275" cy="2732087"/>
            <a:chOff x="375" y="145"/>
            <a:chExt cx="1786" cy="1721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 flipV="1">
              <a:off x="713" y="201"/>
              <a:ext cx="0" cy="9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V="1">
              <a:off x="1756" y="1556"/>
              <a:ext cx="377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5614" name="AutoShape 14"/>
            <p:cNvCxnSpPr>
              <a:cxnSpLocks noChangeShapeType="1"/>
              <a:stCxn id="25604" idx="0"/>
            </p:cNvCxnSpPr>
            <p:nvPr/>
          </p:nvCxnSpPr>
          <p:spPr bwMode="auto">
            <a:xfrm>
              <a:off x="713" y="1149"/>
              <a:ext cx="1036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V="1">
              <a:off x="1756" y="1133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V="1">
              <a:off x="720" y="622"/>
              <a:ext cx="614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713" y="290"/>
              <a:ext cx="403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720" y="1147"/>
              <a:ext cx="7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571" y="1712"/>
              <a:ext cx="3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Target</a:t>
              </a: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566" y="1270"/>
              <a:ext cx="3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UAV</a:t>
              </a: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701" y="145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X</a:t>
              </a: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375" y="94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Z down</a:t>
              </a:r>
            </a:p>
          </p:txBody>
        </p:sp>
        <p:graphicFrame>
          <p:nvGraphicFramePr>
            <p:cNvPr id="25623" name="Object 23"/>
            <p:cNvGraphicFramePr>
              <a:graphicFrameLocks noChangeAspect="1"/>
            </p:cNvGraphicFramePr>
            <p:nvPr/>
          </p:nvGraphicFramePr>
          <p:xfrm>
            <a:off x="1138" y="179"/>
            <a:ext cx="120" cy="168"/>
          </p:xfrm>
          <a:graphic>
            <a:graphicData uri="http://schemas.openxmlformats.org/presentationml/2006/ole">
              <p:oleObj spid="_x0000_s1093" name="Equation" r:id="rId3" imgW="190477" imgH="266448" progId="Equation.DSMT4">
                <p:embed/>
              </p:oleObj>
            </a:graphicData>
          </a:graphic>
        </p:graphicFrame>
        <p:graphicFrame>
          <p:nvGraphicFramePr>
            <p:cNvPr id="25624" name="Object 24"/>
            <p:cNvGraphicFramePr>
              <a:graphicFrameLocks noChangeAspect="1"/>
            </p:cNvGraphicFramePr>
            <p:nvPr/>
          </p:nvGraphicFramePr>
          <p:xfrm>
            <a:off x="1354" y="491"/>
            <a:ext cx="112" cy="160"/>
          </p:xfrm>
          <a:graphic>
            <a:graphicData uri="http://schemas.openxmlformats.org/presentationml/2006/ole">
              <p:oleObj spid="_x0000_s1094" name="Equation" r:id="rId4" imgW="177708" imgH="253633" progId="Equation.DSMT4">
                <p:embed/>
              </p:oleObj>
            </a:graphicData>
          </a:graphic>
        </p:graphicFrame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1323" y="1108"/>
              <a:ext cx="38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b="1"/>
                <a:t>Camera</a:t>
              </a:r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1271" y="1484"/>
              <a:ext cx="3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LOS</a:t>
              </a:r>
            </a:p>
          </p:txBody>
        </p:sp>
        <p:graphicFrame>
          <p:nvGraphicFramePr>
            <p:cNvPr id="25627" name="Object 27"/>
            <p:cNvGraphicFramePr>
              <a:graphicFrameLocks noChangeAspect="1"/>
            </p:cNvGraphicFramePr>
            <p:nvPr/>
          </p:nvGraphicFramePr>
          <p:xfrm>
            <a:off x="2064" y="1585"/>
            <a:ext cx="96" cy="152"/>
          </p:xfrm>
          <a:graphic>
            <a:graphicData uri="http://schemas.openxmlformats.org/presentationml/2006/ole">
              <p:oleObj spid="_x0000_s1095" name="Equation" r:id="rId5" imgW="152124" imgH="241415" progId="Equation.DSMT4">
                <p:embed/>
              </p:oleObj>
            </a:graphicData>
          </a:graphic>
        </p:graphicFrame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1024" y="1347"/>
            <a:ext cx="112" cy="168"/>
          </p:xfrm>
          <a:graphic>
            <a:graphicData uri="http://schemas.openxmlformats.org/presentationml/2006/ole">
              <p:oleObj spid="_x0000_s1096" name="Equation" r:id="rId6" imgW="177708" imgH="266287" progId="Equation.DSMT4">
                <p:embed/>
              </p:oleObj>
            </a:graphicData>
          </a:graphic>
        </p:graphicFrame>
        <p:graphicFrame>
          <p:nvGraphicFramePr>
            <p:cNvPr id="25630" name="Object 30"/>
            <p:cNvGraphicFramePr>
              <a:graphicFrameLocks noChangeAspect="1"/>
            </p:cNvGraphicFramePr>
            <p:nvPr/>
          </p:nvGraphicFramePr>
          <p:xfrm>
            <a:off x="1276" y="1288"/>
            <a:ext cx="80" cy="88"/>
          </p:xfrm>
          <a:graphic>
            <a:graphicData uri="http://schemas.openxmlformats.org/presentationml/2006/ole">
              <p:oleObj spid="_x0000_s1097" name="Equation" r:id="rId7" imgW="126847" imgH="139531" progId="Equation.DSMT4">
                <p:embed/>
              </p:oleObj>
            </a:graphicData>
          </a:graphic>
        </p:graphicFrame>
        <p:graphicFrame>
          <p:nvGraphicFramePr>
            <p:cNvPr id="25631" name="Object 31"/>
            <p:cNvGraphicFramePr>
              <a:graphicFrameLocks noChangeAspect="1"/>
            </p:cNvGraphicFramePr>
            <p:nvPr/>
          </p:nvGraphicFramePr>
          <p:xfrm>
            <a:off x="1911" y="1380"/>
            <a:ext cx="112" cy="144"/>
          </p:xfrm>
          <a:graphic>
            <a:graphicData uri="http://schemas.openxmlformats.org/presentationml/2006/ole">
              <p:oleObj spid="_x0000_s1098" name="Equation" r:id="rId8" imgW="177708" imgH="228325" progId="Equation.DSMT4">
                <p:embed/>
              </p:oleObj>
            </a:graphicData>
          </a:graphic>
        </p:graphicFrame>
        <p:graphicFrame>
          <p:nvGraphicFramePr>
            <p:cNvPr id="25632" name="Object 32"/>
            <p:cNvGraphicFramePr>
              <a:graphicFrameLocks noChangeAspect="1"/>
            </p:cNvGraphicFramePr>
            <p:nvPr/>
          </p:nvGraphicFramePr>
          <p:xfrm>
            <a:off x="1305" y="863"/>
            <a:ext cx="120" cy="144"/>
          </p:xfrm>
          <a:graphic>
            <a:graphicData uri="http://schemas.openxmlformats.org/presentationml/2006/ole">
              <p:oleObj spid="_x0000_s1099" name="Equation" r:id="rId9" imgW="190477" imgH="228462" progId="Equation.DSMT4">
                <p:embed/>
              </p:oleObj>
            </a:graphicData>
          </a:graphic>
        </p:graphicFrame>
        <p:graphicFrame>
          <p:nvGraphicFramePr>
            <p:cNvPr id="25633" name="Object 33"/>
            <p:cNvGraphicFramePr>
              <a:graphicFrameLocks noChangeAspect="1"/>
            </p:cNvGraphicFramePr>
            <p:nvPr/>
          </p:nvGraphicFramePr>
          <p:xfrm>
            <a:off x="743" y="612"/>
            <a:ext cx="96" cy="104"/>
          </p:xfrm>
          <a:graphic>
            <a:graphicData uri="http://schemas.openxmlformats.org/presentationml/2006/ole">
              <p:oleObj spid="_x0000_s1100" name="Equation" r:id="rId10" imgW="152216" imgH="164901" progId="Equation.DSMT4">
                <p:embed/>
              </p:oleObj>
            </a:graphicData>
          </a:graphic>
        </p:graphicFrame>
        <p:graphicFrame>
          <p:nvGraphicFramePr>
            <p:cNvPr id="25634" name="Object 34"/>
            <p:cNvGraphicFramePr>
              <a:graphicFrameLocks noChangeAspect="1"/>
            </p:cNvGraphicFramePr>
            <p:nvPr/>
          </p:nvGraphicFramePr>
          <p:xfrm>
            <a:off x="1102" y="473"/>
            <a:ext cx="80" cy="104"/>
          </p:xfrm>
          <a:graphic>
            <a:graphicData uri="http://schemas.openxmlformats.org/presentationml/2006/ole">
              <p:oleObj spid="_x0000_s1101" name="Equation" r:id="rId11" imgW="126770" imgH="164801" progId="Equation.DSMT4">
                <p:embed/>
              </p:oleObj>
            </a:graphicData>
          </a:graphic>
        </p:graphicFrame>
        <p:graphicFrame>
          <p:nvGraphicFramePr>
            <p:cNvPr id="25635" name="Object 35"/>
            <p:cNvGraphicFramePr>
              <a:graphicFrameLocks noChangeAspect="1"/>
            </p:cNvGraphicFramePr>
            <p:nvPr/>
          </p:nvGraphicFramePr>
          <p:xfrm>
            <a:off x="1052" y="971"/>
            <a:ext cx="88" cy="112"/>
          </p:xfrm>
          <a:graphic>
            <a:graphicData uri="http://schemas.openxmlformats.org/presentationml/2006/ole">
              <p:oleObj spid="_x0000_s1102" name="Equation" r:id="rId12" imgW="139279" imgH="177815" progId="Equation.DSMT4">
                <p:embed/>
              </p:oleObj>
            </a:graphicData>
          </a:graphic>
        </p:graphicFrame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1599" y="1059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X</a:t>
              </a:r>
            </a:p>
          </p:txBody>
        </p:sp>
        <p:sp>
          <p:nvSpPr>
            <p:cNvPr id="25638" name="Arc 38"/>
            <p:cNvSpPr>
              <a:spLocks/>
            </p:cNvSpPr>
            <p:nvPr/>
          </p:nvSpPr>
          <p:spPr bwMode="auto">
            <a:xfrm>
              <a:off x="1765" y="1425"/>
              <a:ext cx="194" cy="1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327"/>
                <a:gd name="T1" fmla="*/ 0 h 21600"/>
                <a:gd name="T2" fmla="*/ 21327 w 21327"/>
                <a:gd name="T3" fmla="*/ 18177 h 21600"/>
                <a:gd name="T4" fmla="*/ 0 w 2132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27" h="21600" fill="none" extrusionOk="0">
                  <a:moveTo>
                    <a:pt x="-1" y="0"/>
                  </a:moveTo>
                  <a:cubicBezTo>
                    <a:pt x="10608" y="0"/>
                    <a:pt x="19645" y="7703"/>
                    <a:pt x="21327" y="18176"/>
                  </a:cubicBezTo>
                </a:path>
                <a:path w="21327" h="21600" stroke="0" extrusionOk="0">
                  <a:moveTo>
                    <a:pt x="-1" y="0"/>
                  </a:moveTo>
                  <a:cubicBezTo>
                    <a:pt x="10608" y="0"/>
                    <a:pt x="19645" y="7703"/>
                    <a:pt x="21327" y="181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Arc 39"/>
            <p:cNvSpPr>
              <a:spLocks/>
            </p:cNvSpPr>
            <p:nvPr/>
          </p:nvSpPr>
          <p:spPr bwMode="auto">
            <a:xfrm>
              <a:off x="719" y="706"/>
              <a:ext cx="335" cy="396"/>
            </a:xfrm>
            <a:custGeom>
              <a:avLst/>
              <a:gdLst>
                <a:gd name="G0" fmla="+- 1200 0 0"/>
                <a:gd name="G1" fmla="+- 21600 0 0"/>
                <a:gd name="G2" fmla="+- 21600 0 0"/>
                <a:gd name="T0" fmla="*/ 0 w 18307"/>
                <a:gd name="T1" fmla="*/ 33 h 21600"/>
                <a:gd name="T2" fmla="*/ 18307 w 18307"/>
                <a:gd name="T3" fmla="*/ 8413 h 21600"/>
                <a:gd name="T4" fmla="*/ 1200 w 18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07" h="21600" fill="none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</a:path>
                <a:path w="18307" h="21600" stroke="0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  <a:lnTo>
                    <a:pt x="12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Arc 40"/>
            <p:cNvSpPr>
              <a:spLocks/>
            </p:cNvSpPr>
            <p:nvPr/>
          </p:nvSpPr>
          <p:spPr bwMode="auto">
            <a:xfrm>
              <a:off x="926" y="535"/>
              <a:ext cx="316" cy="388"/>
            </a:xfrm>
            <a:custGeom>
              <a:avLst/>
              <a:gdLst>
                <a:gd name="G0" fmla="+- 0 0 0"/>
                <a:gd name="G1" fmla="+- 21127 0 0"/>
                <a:gd name="G2" fmla="+- 21600 0 0"/>
                <a:gd name="T0" fmla="*/ 4494 w 17263"/>
                <a:gd name="T1" fmla="*/ 0 h 21127"/>
                <a:gd name="T2" fmla="*/ 17263 w 17263"/>
                <a:gd name="T3" fmla="*/ 8145 h 21127"/>
                <a:gd name="T4" fmla="*/ 0 w 17263"/>
                <a:gd name="T5" fmla="*/ 21127 h 2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63" h="21127" fill="none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</a:path>
                <a:path w="17263" h="21127" stroke="0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  <a:lnTo>
                    <a:pt x="0" y="211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Arc 41"/>
            <p:cNvSpPr>
              <a:spLocks/>
            </p:cNvSpPr>
            <p:nvPr/>
          </p:nvSpPr>
          <p:spPr bwMode="auto">
            <a:xfrm>
              <a:off x="722" y="913"/>
              <a:ext cx="416" cy="435"/>
            </a:xfrm>
            <a:custGeom>
              <a:avLst/>
              <a:gdLst>
                <a:gd name="G0" fmla="+- 1151 0 0"/>
                <a:gd name="G1" fmla="+- 21600 0 0"/>
                <a:gd name="G2" fmla="+- 21600 0 0"/>
                <a:gd name="T0" fmla="*/ 0 w 22751"/>
                <a:gd name="T1" fmla="*/ 31 h 23764"/>
                <a:gd name="T2" fmla="*/ 22642 w 22751"/>
                <a:gd name="T3" fmla="*/ 23764 h 23764"/>
                <a:gd name="T4" fmla="*/ 1151 w 22751"/>
                <a:gd name="T5" fmla="*/ 21600 h 2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51" h="23764" fill="none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</a:path>
                <a:path w="22751" h="23764" stroke="0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  <a:lnTo>
                    <a:pt x="1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Arc 42"/>
            <p:cNvSpPr>
              <a:spLocks/>
            </p:cNvSpPr>
            <p:nvPr/>
          </p:nvSpPr>
          <p:spPr bwMode="auto">
            <a:xfrm>
              <a:off x="939" y="779"/>
              <a:ext cx="415" cy="531"/>
            </a:xfrm>
            <a:custGeom>
              <a:avLst/>
              <a:gdLst>
                <a:gd name="G0" fmla="+- 0 0 0"/>
                <a:gd name="G1" fmla="+- 18646 0 0"/>
                <a:gd name="G2" fmla="+- 21600 0 0"/>
                <a:gd name="T0" fmla="*/ 10903 w 21352"/>
                <a:gd name="T1" fmla="*/ 0 h 18646"/>
                <a:gd name="T2" fmla="*/ 21352 w 21352"/>
                <a:gd name="T3" fmla="*/ 15382 h 18646"/>
                <a:gd name="T4" fmla="*/ 0 w 21352"/>
                <a:gd name="T5" fmla="*/ 18646 h 18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52" h="18646" fill="none" extrusionOk="0">
                  <a:moveTo>
                    <a:pt x="10903" y="-1"/>
                  </a:moveTo>
                  <a:cubicBezTo>
                    <a:pt x="16527" y="3288"/>
                    <a:pt x="20367" y="8941"/>
                    <a:pt x="21351" y="15382"/>
                  </a:cubicBezTo>
                </a:path>
                <a:path w="21352" h="18646" stroke="0" extrusionOk="0">
                  <a:moveTo>
                    <a:pt x="10903" y="-1"/>
                  </a:moveTo>
                  <a:cubicBezTo>
                    <a:pt x="16527" y="3288"/>
                    <a:pt x="20367" y="8941"/>
                    <a:pt x="21351" y="15382"/>
                  </a:cubicBezTo>
                  <a:lnTo>
                    <a:pt x="0" y="1864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Arc 43"/>
            <p:cNvSpPr>
              <a:spLocks/>
            </p:cNvSpPr>
            <p:nvPr/>
          </p:nvSpPr>
          <p:spPr bwMode="auto">
            <a:xfrm>
              <a:off x="940" y="1246"/>
              <a:ext cx="420" cy="205"/>
            </a:xfrm>
            <a:custGeom>
              <a:avLst/>
              <a:gdLst>
                <a:gd name="G0" fmla="+- 0 0 0"/>
                <a:gd name="G1" fmla="+- 3011 0 0"/>
                <a:gd name="G2" fmla="+- 21600 0 0"/>
                <a:gd name="T0" fmla="*/ 21389 w 21600"/>
                <a:gd name="T1" fmla="*/ 0 h 7194"/>
                <a:gd name="T2" fmla="*/ 21191 w 21600"/>
                <a:gd name="T3" fmla="*/ 7194 h 7194"/>
                <a:gd name="T4" fmla="*/ 0 w 21600"/>
                <a:gd name="T5" fmla="*/ 3011 h 7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94" fill="none" extrusionOk="0">
                  <a:moveTo>
                    <a:pt x="21389" y="-1"/>
                  </a:moveTo>
                  <a:cubicBezTo>
                    <a:pt x="21529" y="997"/>
                    <a:pt x="21600" y="2003"/>
                    <a:pt x="21600" y="3011"/>
                  </a:cubicBezTo>
                  <a:cubicBezTo>
                    <a:pt x="21600" y="4415"/>
                    <a:pt x="21463" y="5816"/>
                    <a:pt x="21191" y="7194"/>
                  </a:cubicBezTo>
                </a:path>
                <a:path w="21600" h="7194" stroke="0" extrusionOk="0">
                  <a:moveTo>
                    <a:pt x="21389" y="-1"/>
                  </a:moveTo>
                  <a:cubicBezTo>
                    <a:pt x="21529" y="997"/>
                    <a:pt x="21600" y="2003"/>
                    <a:pt x="21600" y="3011"/>
                  </a:cubicBezTo>
                  <a:cubicBezTo>
                    <a:pt x="21600" y="4415"/>
                    <a:pt x="21463" y="5816"/>
                    <a:pt x="21191" y="7194"/>
                  </a:cubicBezTo>
                  <a:lnTo>
                    <a:pt x="0" y="301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45"/>
            <p:cNvSpPr>
              <a:spLocks noChangeArrowheads="1"/>
            </p:cNvSpPr>
            <p:nvPr/>
          </p:nvSpPr>
          <p:spPr bwMode="auto">
            <a:xfrm rot="2836274">
              <a:off x="618" y="1153"/>
              <a:ext cx="64" cy="1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Text Box 46"/>
            <p:cNvSpPr txBox="1">
              <a:spLocks noChangeArrowheads="1"/>
            </p:cNvSpPr>
            <p:nvPr/>
          </p:nvSpPr>
          <p:spPr bwMode="auto">
            <a:xfrm>
              <a:off x="383" y="14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i="1"/>
                <a:t>North</a:t>
              </a:r>
            </a:p>
          </p:txBody>
        </p:sp>
        <p:sp>
          <p:nvSpPr>
            <p:cNvPr id="25647" name="AutoShape 47"/>
            <p:cNvSpPr>
              <a:spLocks noChangeArrowheads="1"/>
            </p:cNvSpPr>
            <p:nvPr/>
          </p:nvSpPr>
          <p:spPr bwMode="auto">
            <a:xfrm rot="4736803">
              <a:off x="1629" y="1614"/>
              <a:ext cx="64" cy="1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 rot="1601375">
              <a:off x="740" y="1033"/>
              <a:ext cx="167" cy="1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 flipV="1">
              <a:off x="1758" y="789"/>
              <a:ext cx="403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653" name="Object 53"/>
            <p:cNvGraphicFramePr>
              <a:graphicFrameLocks noChangeAspect="1"/>
            </p:cNvGraphicFramePr>
            <p:nvPr/>
          </p:nvGraphicFramePr>
          <p:xfrm>
            <a:off x="1775" y="1082"/>
            <a:ext cx="206" cy="89"/>
          </p:xfrm>
          <a:graphic>
            <a:graphicData uri="http://schemas.openxmlformats.org/presentationml/2006/ole">
              <p:oleObj spid="_x0000_s1103" name="Equation" r:id="rId13" imgW="380862" imgH="164801" progId="Equation.DSMT4">
                <p:embed/>
              </p:oleObj>
            </a:graphicData>
          </a:graphic>
        </p:graphicFrame>
        <p:sp>
          <p:nvSpPr>
            <p:cNvPr id="25654" name="Arc 54"/>
            <p:cNvSpPr>
              <a:spLocks/>
            </p:cNvSpPr>
            <p:nvPr/>
          </p:nvSpPr>
          <p:spPr bwMode="auto">
            <a:xfrm>
              <a:off x="1767" y="1214"/>
              <a:ext cx="150" cy="1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466"/>
                <a:gd name="T1" fmla="*/ 0 h 21600"/>
                <a:gd name="T2" fmla="*/ 16466 w 16466"/>
                <a:gd name="T3" fmla="*/ 7621 h 21600"/>
                <a:gd name="T4" fmla="*/ 0 w 164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66" h="21600" fill="none" extrusionOk="0">
                  <a:moveTo>
                    <a:pt x="-1" y="0"/>
                  </a:moveTo>
                  <a:cubicBezTo>
                    <a:pt x="6341" y="0"/>
                    <a:pt x="12362" y="2786"/>
                    <a:pt x="16466" y="7620"/>
                  </a:cubicBezTo>
                </a:path>
                <a:path w="16466" h="21600" stroke="0" extrusionOk="0">
                  <a:moveTo>
                    <a:pt x="-1" y="0"/>
                  </a:moveTo>
                  <a:cubicBezTo>
                    <a:pt x="6341" y="0"/>
                    <a:pt x="12362" y="2786"/>
                    <a:pt x="16466" y="762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5" name="Rectangle 55"/>
            <p:cNvSpPr>
              <a:spLocks noChangeArrowheads="1"/>
            </p:cNvSpPr>
            <p:nvPr/>
          </p:nvSpPr>
          <p:spPr bwMode="auto">
            <a:xfrm rot="1601375">
              <a:off x="1633" y="1453"/>
              <a:ext cx="167" cy="1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886200"/>
            <a:ext cx="1524000" cy="1143000"/>
          </a:xfrm>
          <a:prstGeom prst="rect">
            <a:avLst/>
          </a:prstGeom>
        </p:spPr>
      </p:pic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154362" y="2062956"/>
            <a:ext cx="2408238" cy="2679700"/>
            <a:chOff x="375" y="145"/>
            <a:chExt cx="1517" cy="1688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 flipV="1">
              <a:off x="713" y="201"/>
              <a:ext cx="0" cy="9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5614" name="AutoShape 14"/>
            <p:cNvCxnSpPr>
              <a:cxnSpLocks noChangeShapeType="1"/>
              <a:stCxn id="25604" idx="0"/>
            </p:cNvCxnSpPr>
            <p:nvPr/>
          </p:nvCxnSpPr>
          <p:spPr bwMode="auto">
            <a:xfrm>
              <a:off x="713" y="1149"/>
              <a:ext cx="1036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V="1">
              <a:off x="1748" y="1150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V="1">
              <a:off x="720" y="622"/>
              <a:ext cx="614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713" y="290"/>
              <a:ext cx="403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364" y="1678"/>
              <a:ext cx="52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/>
                <a:t>thermal</a:t>
              </a:r>
              <a:endParaRPr lang="en-US" sz="1000" b="1" dirty="0"/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566" y="1270"/>
              <a:ext cx="3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/>
                <a:t>glider</a:t>
              </a:r>
              <a:endParaRPr lang="en-US" sz="1000" b="1" dirty="0"/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701" y="145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X</a:t>
              </a: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375" y="94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Z down</a:t>
              </a:r>
            </a:p>
          </p:txBody>
        </p:sp>
        <p:graphicFrame>
          <p:nvGraphicFramePr>
            <p:cNvPr id="256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32575041"/>
                </p:ext>
              </p:extLst>
            </p:nvPr>
          </p:nvGraphicFramePr>
          <p:xfrm>
            <a:off x="1138" y="179"/>
            <a:ext cx="120" cy="168"/>
          </p:xfrm>
          <a:graphic>
            <a:graphicData uri="http://schemas.openxmlformats.org/presentationml/2006/ole">
              <p:oleObj spid="_x0000_s2076" name="Equation" r:id="rId4" imgW="182520" imgH="255960" progId="Equation.3">
                <p:embed/>
              </p:oleObj>
            </a:graphicData>
          </a:graphic>
        </p:graphicFrame>
        <p:graphicFrame>
          <p:nvGraphicFramePr>
            <p:cNvPr id="2562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25287420"/>
                </p:ext>
              </p:extLst>
            </p:nvPr>
          </p:nvGraphicFramePr>
          <p:xfrm>
            <a:off x="1354" y="487"/>
            <a:ext cx="112" cy="168"/>
          </p:xfrm>
          <a:graphic>
            <a:graphicData uri="http://schemas.openxmlformats.org/presentationml/2006/ole">
              <p:oleObj spid="_x0000_s2077" name="Equation" r:id="rId5" imgW="164520" imgH="255960" progId="Equation.3">
                <p:embed/>
              </p:oleObj>
            </a:graphicData>
          </a:graphic>
        </p:graphicFrame>
        <p:graphicFrame>
          <p:nvGraphicFramePr>
            <p:cNvPr id="256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8765913"/>
                </p:ext>
              </p:extLst>
            </p:nvPr>
          </p:nvGraphicFramePr>
          <p:xfrm>
            <a:off x="1020" y="1347"/>
            <a:ext cx="120" cy="168"/>
          </p:xfrm>
          <a:graphic>
            <a:graphicData uri="http://schemas.openxmlformats.org/presentationml/2006/ole">
              <p:oleObj spid="_x0000_s2078" name="Equation" r:id="rId6" imgW="182520" imgH="255960" progId="Equation.3">
                <p:embed/>
              </p:oleObj>
            </a:graphicData>
          </a:graphic>
        </p:graphicFrame>
        <p:graphicFrame>
          <p:nvGraphicFramePr>
            <p:cNvPr id="25633" name="Object 33"/>
            <p:cNvGraphicFramePr>
              <a:graphicFrameLocks noChangeAspect="1"/>
            </p:cNvGraphicFramePr>
            <p:nvPr/>
          </p:nvGraphicFramePr>
          <p:xfrm>
            <a:off x="743" y="612"/>
            <a:ext cx="96" cy="104"/>
          </p:xfrm>
          <a:graphic>
            <a:graphicData uri="http://schemas.openxmlformats.org/presentationml/2006/ole">
              <p:oleObj spid="_x0000_s2079" name="Equation" r:id="rId7" imgW="152216" imgH="164901" progId="Equation.DSMT4">
                <p:embed/>
              </p:oleObj>
            </a:graphicData>
          </a:graphic>
        </p:graphicFrame>
        <p:graphicFrame>
          <p:nvGraphicFramePr>
            <p:cNvPr id="25634" name="Object 34"/>
            <p:cNvGraphicFramePr>
              <a:graphicFrameLocks noChangeAspect="1"/>
            </p:cNvGraphicFramePr>
            <p:nvPr/>
          </p:nvGraphicFramePr>
          <p:xfrm>
            <a:off x="1102" y="473"/>
            <a:ext cx="80" cy="104"/>
          </p:xfrm>
          <a:graphic>
            <a:graphicData uri="http://schemas.openxmlformats.org/presentationml/2006/ole">
              <p:oleObj spid="_x0000_s2080" name="Equation" r:id="rId8" imgW="126770" imgH="164801" progId="Equation.DSMT4">
                <p:embed/>
              </p:oleObj>
            </a:graphicData>
          </a:graphic>
        </p:graphicFrame>
        <p:graphicFrame>
          <p:nvGraphicFramePr>
            <p:cNvPr id="25635" name="Object 35"/>
            <p:cNvGraphicFramePr>
              <a:graphicFrameLocks noChangeAspect="1"/>
            </p:cNvGraphicFramePr>
            <p:nvPr/>
          </p:nvGraphicFramePr>
          <p:xfrm>
            <a:off x="1052" y="971"/>
            <a:ext cx="88" cy="112"/>
          </p:xfrm>
          <a:graphic>
            <a:graphicData uri="http://schemas.openxmlformats.org/presentationml/2006/ole">
              <p:oleObj spid="_x0000_s2081" name="Equation" r:id="rId9" imgW="139279" imgH="177815" progId="Equation.DSMT4">
                <p:embed/>
              </p:oleObj>
            </a:graphicData>
          </a:graphic>
        </p:graphicFrame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1599" y="1059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 dirty="0"/>
                <a:t>X</a:t>
              </a:r>
            </a:p>
          </p:txBody>
        </p:sp>
        <p:sp>
          <p:nvSpPr>
            <p:cNvPr id="25639" name="Arc 39"/>
            <p:cNvSpPr>
              <a:spLocks/>
            </p:cNvSpPr>
            <p:nvPr/>
          </p:nvSpPr>
          <p:spPr bwMode="auto">
            <a:xfrm>
              <a:off x="719" y="706"/>
              <a:ext cx="335" cy="396"/>
            </a:xfrm>
            <a:custGeom>
              <a:avLst/>
              <a:gdLst>
                <a:gd name="G0" fmla="+- 1200 0 0"/>
                <a:gd name="G1" fmla="+- 21600 0 0"/>
                <a:gd name="G2" fmla="+- 21600 0 0"/>
                <a:gd name="T0" fmla="*/ 0 w 18307"/>
                <a:gd name="T1" fmla="*/ 33 h 21600"/>
                <a:gd name="T2" fmla="*/ 18307 w 18307"/>
                <a:gd name="T3" fmla="*/ 8413 h 21600"/>
                <a:gd name="T4" fmla="*/ 1200 w 18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07" h="21600" fill="none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</a:path>
                <a:path w="18307" h="21600" stroke="0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  <a:lnTo>
                    <a:pt x="12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Arc 40"/>
            <p:cNvSpPr>
              <a:spLocks/>
            </p:cNvSpPr>
            <p:nvPr/>
          </p:nvSpPr>
          <p:spPr bwMode="auto">
            <a:xfrm>
              <a:off x="926" y="535"/>
              <a:ext cx="316" cy="388"/>
            </a:xfrm>
            <a:custGeom>
              <a:avLst/>
              <a:gdLst>
                <a:gd name="G0" fmla="+- 0 0 0"/>
                <a:gd name="G1" fmla="+- 21127 0 0"/>
                <a:gd name="G2" fmla="+- 21600 0 0"/>
                <a:gd name="T0" fmla="*/ 4494 w 17263"/>
                <a:gd name="T1" fmla="*/ 0 h 21127"/>
                <a:gd name="T2" fmla="*/ 17263 w 17263"/>
                <a:gd name="T3" fmla="*/ 8145 h 21127"/>
                <a:gd name="T4" fmla="*/ 0 w 17263"/>
                <a:gd name="T5" fmla="*/ 21127 h 2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63" h="21127" fill="none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</a:path>
                <a:path w="17263" h="21127" stroke="0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  <a:lnTo>
                    <a:pt x="0" y="211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Arc 41"/>
            <p:cNvSpPr>
              <a:spLocks/>
            </p:cNvSpPr>
            <p:nvPr/>
          </p:nvSpPr>
          <p:spPr bwMode="auto">
            <a:xfrm>
              <a:off x="722" y="913"/>
              <a:ext cx="416" cy="435"/>
            </a:xfrm>
            <a:custGeom>
              <a:avLst/>
              <a:gdLst>
                <a:gd name="G0" fmla="+- 1151 0 0"/>
                <a:gd name="G1" fmla="+- 21600 0 0"/>
                <a:gd name="G2" fmla="+- 21600 0 0"/>
                <a:gd name="T0" fmla="*/ 0 w 22751"/>
                <a:gd name="T1" fmla="*/ 31 h 23764"/>
                <a:gd name="T2" fmla="*/ 22642 w 22751"/>
                <a:gd name="T3" fmla="*/ 23764 h 23764"/>
                <a:gd name="T4" fmla="*/ 1151 w 22751"/>
                <a:gd name="T5" fmla="*/ 21600 h 2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51" h="23764" fill="none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</a:path>
                <a:path w="22751" h="23764" stroke="0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  <a:lnTo>
                    <a:pt x="1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45"/>
            <p:cNvSpPr>
              <a:spLocks noChangeArrowheads="1"/>
            </p:cNvSpPr>
            <p:nvPr/>
          </p:nvSpPr>
          <p:spPr bwMode="auto">
            <a:xfrm rot="2836274">
              <a:off x="618" y="1153"/>
              <a:ext cx="64" cy="1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Text Box 46"/>
            <p:cNvSpPr txBox="1">
              <a:spLocks noChangeArrowheads="1"/>
            </p:cNvSpPr>
            <p:nvPr/>
          </p:nvSpPr>
          <p:spPr bwMode="auto">
            <a:xfrm>
              <a:off x="383" y="14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i="1"/>
                <a:t>North</a:t>
              </a:r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 rot="1601375">
              <a:off x="744" y="1023"/>
              <a:ext cx="167" cy="1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5"/>
          <p:cNvSpPr>
            <a:spLocks noChangeShapeType="1"/>
          </p:cNvSpPr>
          <p:nvPr/>
        </p:nvSpPr>
        <p:spPr bwMode="auto">
          <a:xfrm flipV="1">
            <a:off x="5334000" y="4419600"/>
            <a:ext cx="533400" cy="3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5715000" y="4403725"/>
            <a:ext cx="263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3824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3276600"/>
            <a:ext cx="2438400" cy="1828800"/>
          </a:xfrm>
          <a:prstGeom prst="rect">
            <a:avLst/>
          </a:prstGeom>
        </p:spPr>
      </p:pic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154362" y="2062956"/>
            <a:ext cx="2408238" cy="2679700"/>
            <a:chOff x="375" y="145"/>
            <a:chExt cx="1517" cy="1688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 flipV="1">
              <a:off x="713" y="201"/>
              <a:ext cx="0" cy="9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5614" name="AutoShape 14"/>
            <p:cNvCxnSpPr>
              <a:cxnSpLocks noChangeShapeType="1"/>
              <a:stCxn id="25604" idx="0"/>
            </p:cNvCxnSpPr>
            <p:nvPr/>
          </p:nvCxnSpPr>
          <p:spPr bwMode="auto">
            <a:xfrm>
              <a:off x="713" y="1149"/>
              <a:ext cx="1036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V="1">
              <a:off x="1748" y="1150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V="1">
              <a:off x="720" y="622"/>
              <a:ext cx="614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713" y="290"/>
              <a:ext cx="403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364" y="1678"/>
              <a:ext cx="52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0000"/>
                  </a:solidFill>
                </a:rPr>
                <a:t>thermal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566" y="1270"/>
              <a:ext cx="3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/>
                <a:t>glider</a:t>
              </a:r>
              <a:endParaRPr lang="en-US" sz="1000" b="1" dirty="0"/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701" y="145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X</a:t>
              </a: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375" y="94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/>
                <a:t>Z down</a:t>
              </a:r>
            </a:p>
          </p:txBody>
        </p:sp>
        <p:graphicFrame>
          <p:nvGraphicFramePr>
            <p:cNvPr id="256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552986279"/>
                </p:ext>
              </p:extLst>
            </p:nvPr>
          </p:nvGraphicFramePr>
          <p:xfrm>
            <a:off x="1138" y="179"/>
            <a:ext cx="120" cy="168"/>
          </p:xfrm>
          <a:graphic>
            <a:graphicData uri="http://schemas.openxmlformats.org/presentationml/2006/ole">
              <p:oleObj spid="_x0000_s3079" name="Equation" r:id="rId4" imgW="182520" imgH="255960" progId="Equation.3">
                <p:embed/>
              </p:oleObj>
            </a:graphicData>
          </a:graphic>
        </p:graphicFrame>
        <p:graphicFrame>
          <p:nvGraphicFramePr>
            <p:cNvPr id="2562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08044582"/>
                </p:ext>
              </p:extLst>
            </p:nvPr>
          </p:nvGraphicFramePr>
          <p:xfrm>
            <a:off x="1354" y="487"/>
            <a:ext cx="112" cy="168"/>
          </p:xfrm>
          <a:graphic>
            <a:graphicData uri="http://schemas.openxmlformats.org/presentationml/2006/ole">
              <p:oleObj spid="_x0000_s3080" name="Equation" r:id="rId5" imgW="164520" imgH="255960" progId="Equation.3">
                <p:embed/>
              </p:oleObj>
            </a:graphicData>
          </a:graphic>
        </p:graphicFrame>
        <p:graphicFrame>
          <p:nvGraphicFramePr>
            <p:cNvPr id="256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40994857"/>
                </p:ext>
              </p:extLst>
            </p:nvPr>
          </p:nvGraphicFramePr>
          <p:xfrm>
            <a:off x="1020" y="1347"/>
            <a:ext cx="120" cy="168"/>
          </p:xfrm>
          <a:graphic>
            <a:graphicData uri="http://schemas.openxmlformats.org/presentationml/2006/ole">
              <p:oleObj spid="_x0000_s3081" name="Equation" r:id="rId6" imgW="182520" imgH="255960" progId="Equation.3">
                <p:embed/>
              </p:oleObj>
            </a:graphicData>
          </a:graphic>
        </p:graphicFrame>
        <p:graphicFrame>
          <p:nvGraphicFramePr>
            <p:cNvPr id="25633" name="Object 33"/>
            <p:cNvGraphicFramePr>
              <a:graphicFrameLocks noChangeAspect="1"/>
            </p:cNvGraphicFramePr>
            <p:nvPr/>
          </p:nvGraphicFramePr>
          <p:xfrm>
            <a:off x="743" y="612"/>
            <a:ext cx="96" cy="104"/>
          </p:xfrm>
          <a:graphic>
            <a:graphicData uri="http://schemas.openxmlformats.org/presentationml/2006/ole">
              <p:oleObj spid="_x0000_s3082" name="Equation" r:id="rId7" imgW="152216" imgH="164901" progId="Equation.DSMT4">
                <p:embed/>
              </p:oleObj>
            </a:graphicData>
          </a:graphic>
        </p:graphicFrame>
        <p:graphicFrame>
          <p:nvGraphicFramePr>
            <p:cNvPr id="25634" name="Object 34"/>
            <p:cNvGraphicFramePr>
              <a:graphicFrameLocks noChangeAspect="1"/>
            </p:cNvGraphicFramePr>
            <p:nvPr/>
          </p:nvGraphicFramePr>
          <p:xfrm>
            <a:off x="1102" y="473"/>
            <a:ext cx="80" cy="104"/>
          </p:xfrm>
          <a:graphic>
            <a:graphicData uri="http://schemas.openxmlformats.org/presentationml/2006/ole">
              <p:oleObj spid="_x0000_s3083" name="Equation" r:id="rId8" imgW="126770" imgH="164801" progId="Equation.DSMT4">
                <p:embed/>
              </p:oleObj>
            </a:graphicData>
          </a:graphic>
        </p:graphicFrame>
        <p:graphicFrame>
          <p:nvGraphicFramePr>
            <p:cNvPr id="25635" name="Object 35"/>
            <p:cNvGraphicFramePr>
              <a:graphicFrameLocks noChangeAspect="1"/>
            </p:cNvGraphicFramePr>
            <p:nvPr/>
          </p:nvGraphicFramePr>
          <p:xfrm>
            <a:off x="1052" y="971"/>
            <a:ext cx="88" cy="112"/>
          </p:xfrm>
          <a:graphic>
            <a:graphicData uri="http://schemas.openxmlformats.org/presentationml/2006/ole">
              <p:oleObj spid="_x0000_s3084" name="Equation" r:id="rId9" imgW="139279" imgH="177815" progId="Equation.DSMT4">
                <p:embed/>
              </p:oleObj>
            </a:graphicData>
          </a:graphic>
        </p:graphicFrame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1599" y="1059"/>
              <a:ext cx="1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i="1" dirty="0"/>
                <a:t>X</a:t>
              </a:r>
            </a:p>
          </p:txBody>
        </p:sp>
        <p:sp>
          <p:nvSpPr>
            <p:cNvPr id="25639" name="Arc 39"/>
            <p:cNvSpPr>
              <a:spLocks/>
            </p:cNvSpPr>
            <p:nvPr/>
          </p:nvSpPr>
          <p:spPr bwMode="auto">
            <a:xfrm>
              <a:off x="719" y="706"/>
              <a:ext cx="335" cy="396"/>
            </a:xfrm>
            <a:custGeom>
              <a:avLst/>
              <a:gdLst>
                <a:gd name="G0" fmla="+- 1200 0 0"/>
                <a:gd name="G1" fmla="+- 21600 0 0"/>
                <a:gd name="G2" fmla="+- 21600 0 0"/>
                <a:gd name="T0" fmla="*/ 0 w 18307"/>
                <a:gd name="T1" fmla="*/ 33 h 21600"/>
                <a:gd name="T2" fmla="*/ 18307 w 18307"/>
                <a:gd name="T3" fmla="*/ 8413 h 21600"/>
                <a:gd name="T4" fmla="*/ 1200 w 18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07" h="21600" fill="none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</a:path>
                <a:path w="18307" h="21600" stroke="0" extrusionOk="0">
                  <a:moveTo>
                    <a:pt x="0" y="33"/>
                  </a:moveTo>
                  <a:cubicBezTo>
                    <a:pt x="399" y="11"/>
                    <a:pt x="799" y="-1"/>
                    <a:pt x="1200" y="0"/>
                  </a:cubicBezTo>
                  <a:cubicBezTo>
                    <a:pt x="7898" y="0"/>
                    <a:pt x="14217" y="3107"/>
                    <a:pt x="18307" y="8412"/>
                  </a:cubicBezTo>
                  <a:lnTo>
                    <a:pt x="12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Arc 40"/>
            <p:cNvSpPr>
              <a:spLocks/>
            </p:cNvSpPr>
            <p:nvPr/>
          </p:nvSpPr>
          <p:spPr bwMode="auto">
            <a:xfrm>
              <a:off x="926" y="535"/>
              <a:ext cx="316" cy="388"/>
            </a:xfrm>
            <a:custGeom>
              <a:avLst/>
              <a:gdLst>
                <a:gd name="G0" fmla="+- 0 0 0"/>
                <a:gd name="G1" fmla="+- 21127 0 0"/>
                <a:gd name="G2" fmla="+- 21600 0 0"/>
                <a:gd name="T0" fmla="*/ 4494 w 17263"/>
                <a:gd name="T1" fmla="*/ 0 h 21127"/>
                <a:gd name="T2" fmla="*/ 17263 w 17263"/>
                <a:gd name="T3" fmla="*/ 8145 h 21127"/>
                <a:gd name="T4" fmla="*/ 0 w 17263"/>
                <a:gd name="T5" fmla="*/ 21127 h 2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63" h="21127" fill="none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</a:path>
                <a:path w="17263" h="21127" stroke="0" extrusionOk="0">
                  <a:moveTo>
                    <a:pt x="4494" y="-1"/>
                  </a:moveTo>
                  <a:cubicBezTo>
                    <a:pt x="9594" y="1084"/>
                    <a:pt x="14129" y="3977"/>
                    <a:pt x="17263" y="8144"/>
                  </a:cubicBezTo>
                  <a:lnTo>
                    <a:pt x="0" y="211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Arc 41"/>
            <p:cNvSpPr>
              <a:spLocks/>
            </p:cNvSpPr>
            <p:nvPr/>
          </p:nvSpPr>
          <p:spPr bwMode="auto">
            <a:xfrm>
              <a:off x="722" y="913"/>
              <a:ext cx="416" cy="435"/>
            </a:xfrm>
            <a:custGeom>
              <a:avLst/>
              <a:gdLst>
                <a:gd name="G0" fmla="+- 1151 0 0"/>
                <a:gd name="G1" fmla="+- 21600 0 0"/>
                <a:gd name="G2" fmla="+- 21600 0 0"/>
                <a:gd name="T0" fmla="*/ 0 w 22751"/>
                <a:gd name="T1" fmla="*/ 31 h 23764"/>
                <a:gd name="T2" fmla="*/ 22642 w 22751"/>
                <a:gd name="T3" fmla="*/ 23764 h 23764"/>
                <a:gd name="T4" fmla="*/ 1151 w 22751"/>
                <a:gd name="T5" fmla="*/ 21600 h 2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51" h="23764" fill="none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</a:path>
                <a:path w="22751" h="23764" stroke="0" extrusionOk="0">
                  <a:moveTo>
                    <a:pt x="-1" y="30"/>
                  </a:moveTo>
                  <a:cubicBezTo>
                    <a:pt x="383" y="10"/>
                    <a:pt x="767" y="-1"/>
                    <a:pt x="1151" y="0"/>
                  </a:cubicBezTo>
                  <a:cubicBezTo>
                    <a:pt x="13080" y="0"/>
                    <a:pt x="22751" y="9670"/>
                    <a:pt x="22751" y="21600"/>
                  </a:cubicBezTo>
                  <a:cubicBezTo>
                    <a:pt x="22751" y="22322"/>
                    <a:pt x="22714" y="23044"/>
                    <a:pt x="22642" y="23764"/>
                  </a:cubicBezTo>
                  <a:lnTo>
                    <a:pt x="1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45"/>
            <p:cNvSpPr>
              <a:spLocks noChangeArrowheads="1"/>
            </p:cNvSpPr>
            <p:nvPr/>
          </p:nvSpPr>
          <p:spPr bwMode="auto">
            <a:xfrm rot="2836274">
              <a:off x="618" y="1153"/>
              <a:ext cx="64" cy="1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Text Box 46"/>
            <p:cNvSpPr txBox="1">
              <a:spLocks noChangeArrowheads="1"/>
            </p:cNvSpPr>
            <p:nvPr/>
          </p:nvSpPr>
          <p:spPr bwMode="auto">
            <a:xfrm>
              <a:off x="383" y="14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i="1"/>
                <a:t>North</a:t>
              </a:r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 rot="1601375">
              <a:off x="744" y="1023"/>
              <a:ext cx="167" cy="1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5"/>
          <p:cNvSpPr>
            <a:spLocks noChangeShapeType="1"/>
          </p:cNvSpPr>
          <p:nvPr/>
        </p:nvSpPr>
        <p:spPr bwMode="auto">
          <a:xfrm flipV="1">
            <a:off x="5334000" y="4419600"/>
            <a:ext cx="533400" cy="3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5715000" y="4403725"/>
            <a:ext cx="263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11609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7</cp:revision>
  <dcterms:created xsi:type="dcterms:W3CDTF">2013-10-24T18:50:45Z</dcterms:created>
  <dcterms:modified xsi:type="dcterms:W3CDTF">2013-10-30T00:12:36Z</dcterms:modified>
</cp:coreProperties>
</file>