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3" r:id="rId4"/>
    <p:sldId id="270" r:id="rId5"/>
    <p:sldId id="272" r:id="rId6"/>
    <p:sldId id="274" r:id="rId7"/>
    <p:sldId id="258" r:id="rId8"/>
    <p:sldId id="259" r:id="rId9"/>
    <p:sldId id="260" r:id="rId10"/>
    <p:sldId id="275" r:id="rId11"/>
    <p:sldId id="261" r:id="rId12"/>
    <p:sldId id="263" r:id="rId13"/>
    <p:sldId id="264" r:id="rId14"/>
    <p:sldId id="265" r:id="rId15"/>
    <p:sldId id="266" r:id="rId16"/>
    <p:sldId id="276" r:id="rId17"/>
    <p:sldId id="277" r:id="rId18"/>
    <p:sldId id="267" r:id="rId19"/>
    <p:sldId id="268" r:id="rId20"/>
    <p:sldId id="278" r:id="rId21"/>
    <p:sldId id="269" r:id="rId22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16" y="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71082764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7875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3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2" name="Shape 13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1438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40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7890" name="Shape 14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618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7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9938" name="Shape 14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49238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5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1986" name="Shape 15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3372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2179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6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440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8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9549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97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4" name="Shape 9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961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0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2" name="Shape 10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24946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1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8" name="Shape 11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733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2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6" name="Shape 12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265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27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4" name="Shape 12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750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099D-C495-4BC1-A4E4-0CFE200AE4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1D014-827E-409F-AE28-4B7855014F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23AD7D-4B59-4B35-8D3B-684701051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AEE48-E25B-47CE-A9AF-0EE0809CE5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95A0A-D5E2-4578-A561-19AAF6D796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48E7C3-AC20-4F6E-918A-C0805EEB5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A1A4F-2B6E-402B-87EF-450261786A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0BA1E-8B2F-4FAA-ABC8-90BD1CFB3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BBA927-12D8-4FEC-A3B5-319EC459ED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endParaRPr lang="ru-RU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F6726-B882-40D6-9E75-337436379F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106C7F-E67F-492C-882D-0E04DFBD7E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r"/>
            <a:fld id="{84F93B6C-EC22-4158-8E59-476B7027556B}" type="slidenum">
              <a:rPr lang="ru-RU" sz="1000">
                <a:solidFill>
                  <a:srgbClr val="595959"/>
                </a:solidFill>
              </a:rPr>
              <a:pPr algn="r"/>
              <a:t>‹#›</a:t>
            </a:fld>
            <a:endParaRPr lang="ru-RU" sz="100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206375" y="2301875"/>
            <a:ext cx="8520113" cy="1138238"/>
          </a:xfrm>
        </p:spPr>
        <p:txBody>
          <a:bodyPr/>
          <a:lstStyle/>
          <a:p>
            <a:r>
              <a:rPr lang="ru-RU" sz="1800" dirty="0" err="1"/>
              <a:t>Портирование</a:t>
            </a:r>
            <a:r>
              <a:rPr lang="ru-RU" sz="1800" dirty="0"/>
              <a:t> веб-сервиса </a:t>
            </a:r>
            <a:r>
              <a:rPr lang="en-US" sz="1800" dirty="0" err="1"/>
              <a:t>GeofenceManager</a:t>
            </a:r>
            <a:r>
              <a:rPr lang="ru-RU" sz="1800" dirty="0"/>
              <a:t> и компонента пользовательского интерфейса системы </a:t>
            </a:r>
            <a:r>
              <a:rPr lang="ru-RU" sz="1800" dirty="0" err="1"/>
              <a:t>Traccar</a:t>
            </a:r>
            <a:r>
              <a:rPr lang="ru-RU" sz="1800" dirty="0"/>
              <a:t> на </a:t>
            </a:r>
            <a:r>
              <a:rPr lang="ru-RU" sz="1800" dirty="0" err="1"/>
              <a:t>OSGi</a:t>
            </a:r>
            <a:r>
              <a:rPr lang="ru-RU" sz="1800" dirty="0"/>
              <a:t> сервис и </a:t>
            </a:r>
            <a:r>
              <a:rPr lang="ru-RU" sz="1800" dirty="0" err="1"/>
              <a:t>портлет</a:t>
            </a:r>
            <a:r>
              <a:rPr lang="ru-RU" sz="1800" dirty="0"/>
              <a:t> платформы </a:t>
            </a:r>
            <a:r>
              <a:rPr lang="ru-RU" sz="1800" dirty="0" err="1"/>
              <a:t>Liferay</a:t>
            </a:r>
            <a:r>
              <a:rPr lang="ru-RU" sz="1800" dirty="0"/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338888" y="3611563"/>
            <a:ext cx="2662237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Ершов Владислав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</a:t>
            </a:r>
            <a:r>
              <a:rPr lang="en-US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</a:t>
            </a:r>
            <a:endParaRPr lang="ru-RU" sz="1800" dirty="0" smtClean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3" y="0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592138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261938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36096" y="627534"/>
            <a:ext cx="3096344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Liferay</a:t>
            </a:r>
            <a:r>
              <a:rPr lang="en-US" dirty="0" smtClean="0">
                <a:solidFill>
                  <a:srgbClr val="FF0000"/>
                </a:solidFill>
              </a:rPr>
              <a:t> Web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Geozone</a:t>
            </a:r>
            <a:endParaRPr lang="en-US" dirty="0" smtClean="0"/>
          </a:p>
          <a:p>
            <a:pPr algn="ctr"/>
            <a:r>
              <a:rPr lang="en-US" dirty="0" smtClean="0"/>
              <a:t>Delete </a:t>
            </a:r>
            <a:r>
              <a:rPr lang="en-US" dirty="0" err="1" smtClean="0"/>
              <a:t>Geozone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1975892"/>
            <a:ext cx="2808312" cy="244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Portlet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addGeozone</a:t>
            </a:r>
            <a:r>
              <a:rPr lang="en-US" dirty="0" smtClean="0"/>
              <a:t>(Action)</a:t>
            </a:r>
          </a:p>
          <a:p>
            <a:pPr algn="ctr"/>
            <a:r>
              <a:rPr lang="en-US" dirty="0" err="1" smtClean="0"/>
              <a:t>deleteGeozone</a:t>
            </a:r>
            <a:r>
              <a:rPr lang="en-US" dirty="0" smtClean="0"/>
              <a:t>(Action)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437617"/>
            <a:ext cx="194421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Двойная стрелка вверх/вниз 10"/>
          <p:cNvSpPr/>
          <p:nvPr/>
        </p:nvSpPr>
        <p:spPr>
          <a:xfrm>
            <a:off x="3864682" y="1344162"/>
            <a:ext cx="396044" cy="792088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стрелка вверх/вниз 11"/>
          <p:cNvSpPr/>
          <p:nvPr/>
        </p:nvSpPr>
        <p:spPr>
          <a:xfrm rot="5400000">
            <a:off x="4620766" y="2335932"/>
            <a:ext cx="504056" cy="1224136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532440" y="48039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" name="Блок-схема: магнитный диск 1"/>
          <p:cNvSpPr/>
          <p:nvPr/>
        </p:nvSpPr>
        <p:spPr>
          <a:xfrm>
            <a:off x="359532" y="488400"/>
            <a:ext cx="1152128" cy="90654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Base</a:t>
            </a:r>
            <a:endParaRPr lang="ru-RU" dirty="0"/>
          </a:p>
        </p:txBody>
      </p:sp>
      <p:sp>
        <p:nvSpPr>
          <p:cNvPr id="9" name="Двойная стрелка вверх/вниз 8"/>
          <p:cNvSpPr/>
          <p:nvPr/>
        </p:nvSpPr>
        <p:spPr>
          <a:xfrm rot="5400000">
            <a:off x="1781690" y="329604"/>
            <a:ext cx="504056" cy="1224136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7BC8870-B642-4C96-9886-DF11B228CAC9}" type="slidenum">
              <a:rPr lang="ru-RU"/>
              <a:pPr/>
              <a:t>11</a:t>
            </a:fld>
            <a:endParaRPr lang="ru-RU"/>
          </a:p>
        </p:txBody>
      </p:sp>
      <p:sp>
        <p:nvSpPr>
          <p:cNvPr id="24578" name="Shape 107"/>
          <p:cNvSpPr txBox="1">
            <a:spLocks noChangeArrowheads="1"/>
          </p:cNvSpPr>
          <p:nvPr/>
        </p:nvSpPr>
        <p:spPr bwMode="auto">
          <a:xfrm>
            <a:off x="106363" y="63500"/>
            <a:ext cx="90900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компонентов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программы</a:t>
            </a:r>
            <a:endParaRPr lang="ru-RU" sz="28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22818"/>
            <a:ext cx="7563906" cy="4143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E495747C-C907-4657-8B4A-5B75B0A27C3C}" type="slidenum">
              <a:rPr lang="ru-RU"/>
              <a:pPr/>
              <a:t>12</a:t>
            </a:fld>
            <a:endParaRPr lang="ru-RU"/>
          </a:p>
        </p:txBody>
      </p:sp>
      <p:sp>
        <p:nvSpPr>
          <p:cNvPr id="28674" name="Shape 119"/>
          <p:cNvSpPr txBox="1">
            <a:spLocks noGrp="1"/>
          </p:cNvSpPr>
          <p:nvPr>
            <p:ph type="title"/>
          </p:nvPr>
        </p:nvSpPr>
        <p:spPr>
          <a:xfrm>
            <a:off x="323528" y="99368"/>
            <a:ext cx="8521700" cy="5715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классов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627534"/>
            <a:ext cx="8280920" cy="4034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6A84A192-EEC9-4F49-B4B6-B5E9AA685B5D}" type="slidenum">
              <a:rPr lang="ru-RU"/>
              <a:pPr/>
              <a:t>13</a:t>
            </a:fld>
            <a:endParaRPr lang="ru-RU"/>
          </a:p>
        </p:txBody>
      </p:sp>
      <p:sp>
        <p:nvSpPr>
          <p:cNvPr id="30721" name="Shape 124"/>
          <p:cNvSpPr txBox="1">
            <a:spLocks noGrp="1"/>
          </p:cNvSpPr>
          <p:nvPr>
            <p:ph type="title"/>
          </p:nvPr>
        </p:nvSpPr>
        <p:spPr>
          <a:xfrm>
            <a:off x="311150" y="117475"/>
            <a:ext cx="8521700" cy="5715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" y="580747"/>
            <a:ext cx="9107171" cy="398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790BD2-4632-44C6-B88B-05B6B138C457}" type="slidenum">
              <a:rPr lang="ru-RU"/>
              <a:pPr/>
              <a:t>14</a:t>
            </a:fld>
            <a:endParaRPr lang="ru-RU"/>
          </a:p>
        </p:txBody>
      </p:sp>
      <p:sp>
        <p:nvSpPr>
          <p:cNvPr id="32769" name="Shape 130"/>
          <p:cNvSpPr txBox="1">
            <a:spLocks noGrp="1"/>
          </p:cNvSpPr>
          <p:nvPr>
            <p:ph type="title"/>
          </p:nvPr>
        </p:nvSpPr>
        <p:spPr>
          <a:xfrm>
            <a:off x="100013" y="412750"/>
            <a:ext cx="8520112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" y="952274"/>
            <a:ext cx="9097645" cy="323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B8FC9C5-EC57-412A-B1A3-9423012045A2}" type="slidenum">
              <a:rPr lang="ru-RU"/>
              <a:pPr/>
              <a:t>15</a:t>
            </a:fld>
            <a:endParaRPr lang="ru-RU"/>
          </a:p>
        </p:txBody>
      </p:sp>
      <p:sp>
        <p:nvSpPr>
          <p:cNvPr id="34817" name="Shape 136"/>
          <p:cNvSpPr txBox="1">
            <a:spLocks noGrp="1"/>
          </p:cNvSpPr>
          <p:nvPr>
            <p:ph type="title"/>
          </p:nvPr>
        </p:nvSpPr>
        <p:spPr>
          <a:xfrm>
            <a:off x="100013" y="127000"/>
            <a:ext cx="8520112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22" y="671247"/>
            <a:ext cx="5410955" cy="3801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7810"/>
            <a:ext cx="8520600" cy="572700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4" y="778028"/>
            <a:ext cx="7740352" cy="4341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92340" y="4807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44" y="1017725"/>
            <a:ext cx="6432712" cy="4007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0581" y="47290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988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AF664FE-FBFE-4F5E-8A86-5D3702D229EF}" type="slidenum">
              <a:rPr lang="ru-RU"/>
              <a:pPr/>
              <a:t>18</a:t>
            </a:fld>
            <a:endParaRPr lang="ru-RU"/>
          </a:p>
        </p:txBody>
      </p:sp>
      <p:sp>
        <p:nvSpPr>
          <p:cNvPr id="36866" name="Shape 144"/>
          <p:cNvSpPr txBox="1">
            <a:spLocks noGrp="1"/>
          </p:cNvSpPr>
          <p:nvPr>
            <p:ph type="title"/>
          </p:nvPr>
        </p:nvSpPr>
        <p:spPr>
          <a:xfrm>
            <a:off x="611560" y="195486"/>
            <a:ext cx="8012113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Исследование метрик проекта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938932"/>
            <a:ext cx="3960664" cy="411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90ED98D2-A93C-4F0D-B7E6-5BBE0EBD0634}" type="slidenum">
              <a:rPr lang="ru-RU"/>
              <a:pPr/>
              <a:t>19</a:t>
            </a:fld>
            <a:endParaRPr lang="ru-RU"/>
          </a:p>
        </p:txBody>
      </p:sp>
      <p:sp>
        <p:nvSpPr>
          <p:cNvPr id="38913" name="Shape 150"/>
          <p:cNvSpPr txBox="1">
            <a:spLocks noGrp="1"/>
          </p:cNvSpPr>
          <p:nvPr>
            <p:ph type="title"/>
          </p:nvPr>
        </p:nvSpPr>
        <p:spPr>
          <a:xfrm>
            <a:off x="311150" y="285750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8046" y="1167408"/>
            <a:ext cx="6947907" cy="3242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327939" y="299835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5539" y="1284902"/>
            <a:ext cx="8674100" cy="1482803"/>
          </a:xfrm>
        </p:spPr>
        <p:txBody>
          <a:bodyPr>
            <a:noAutofit/>
          </a:bodyPr>
          <a:lstStyle/>
          <a:p>
            <a:pPr indent="38735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u-RU" sz="1800" dirty="0" err="1"/>
              <a:t>Портирование</a:t>
            </a:r>
            <a:r>
              <a:rPr lang="ru-RU" sz="1800" dirty="0"/>
              <a:t> веб-сервиса </a:t>
            </a:r>
            <a:r>
              <a:rPr lang="en-US" sz="1800" dirty="0" err="1" smtClean="0"/>
              <a:t>GeofenceManager</a:t>
            </a:r>
            <a:r>
              <a:rPr lang="ru-RU" sz="1800" dirty="0" smtClean="0"/>
              <a:t> </a:t>
            </a:r>
            <a:r>
              <a:rPr lang="ru-RU" sz="1800" dirty="0"/>
              <a:t>и компонента пользовательского интерфейса системы </a:t>
            </a:r>
            <a:r>
              <a:rPr lang="ru-RU" sz="1800" dirty="0" err="1"/>
              <a:t>Traccar</a:t>
            </a:r>
            <a:r>
              <a:rPr lang="ru-RU" sz="1800" dirty="0"/>
              <a:t> на </a:t>
            </a:r>
            <a:r>
              <a:rPr lang="ru-RU" sz="1800" dirty="0" err="1"/>
              <a:t>OSGi</a:t>
            </a:r>
            <a:r>
              <a:rPr lang="ru-RU" sz="1800" dirty="0"/>
              <a:t> сервис и </a:t>
            </a:r>
            <a:r>
              <a:rPr lang="ru-RU" sz="1800" dirty="0" err="1"/>
              <a:t>портлет</a:t>
            </a:r>
            <a:r>
              <a:rPr lang="ru-RU" sz="1800" dirty="0"/>
              <a:t> платформы </a:t>
            </a:r>
            <a:r>
              <a:rPr lang="ru-RU" sz="1800" dirty="0" err="1"/>
              <a:t>Liferay</a:t>
            </a:r>
            <a:r>
              <a:rPr lang="ru-RU" sz="1800" dirty="0"/>
              <a:t> с сохранением протокола взаимодействия клиента с </a:t>
            </a:r>
            <a:r>
              <a:rPr lang="ru-RU" sz="1800" dirty="0" smtClean="0"/>
              <a:t>сервером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Изучить соответствующий </a:t>
            </a:r>
            <a:r>
              <a:rPr lang="ru-RU" dirty="0" err="1"/>
              <a:t>Manager</a:t>
            </a:r>
            <a:r>
              <a:rPr lang="ru-RU" dirty="0"/>
              <a:t> и его графический интерфейс в </a:t>
            </a:r>
            <a:r>
              <a:rPr lang="ru-RU" dirty="0" err="1"/>
              <a:t>Traccar</a:t>
            </a:r>
            <a:r>
              <a:rPr lang="ru-RU" dirty="0"/>
              <a:t>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Спроектировать интерфейс компонента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Реализовать хранение данных в БД (функционал должен быть инкапсулирован);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Разделение модели данных и бизнес логики;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Провести тестирование</a:t>
            </a:r>
            <a:r>
              <a:rPr lang="en-US" dirty="0"/>
              <a:t>;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Описать требования, конструкцию, особенности сборки и запуска в документации;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Реализовать визуализацию данных в GUI;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Обработка событий GUI и отправка команд;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Использование CSS стилей и </a:t>
            </a:r>
            <a:r>
              <a:rPr lang="ru-RU" dirty="0" smtClean="0"/>
              <a:t>шаблонов</a:t>
            </a:r>
            <a:r>
              <a:rPr lang="en-US" dirty="0"/>
              <a:t>.</a:t>
            </a:r>
            <a:endParaRPr lang="ru-RU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732326" y="47181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1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AEB0507-7B07-4A0D-B2FC-52C5F7835A52}" type="slidenum">
              <a:rPr lang="ru-RU"/>
              <a:pPr/>
              <a:t>21</a:t>
            </a:fld>
            <a:endParaRPr lang="ru-RU"/>
          </a:p>
        </p:txBody>
      </p:sp>
      <p:sp>
        <p:nvSpPr>
          <p:cNvPr id="40961" name="Shape 156"/>
          <p:cNvSpPr txBox="1">
            <a:spLocks noGrp="1"/>
          </p:cNvSpPr>
          <p:nvPr>
            <p:ph type="title"/>
          </p:nvPr>
        </p:nvSpPr>
        <p:spPr>
          <a:xfrm>
            <a:off x="0" y="2127250"/>
            <a:ext cx="91440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соответствующий </a:t>
            </a:r>
            <a:r>
              <a:rPr lang="ru-RU" dirty="0" err="1"/>
              <a:t>Manager</a:t>
            </a:r>
            <a:r>
              <a:rPr lang="ru-RU" dirty="0"/>
              <a:t> и его графический интерфейс в </a:t>
            </a:r>
            <a:r>
              <a:rPr lang="ru-RU" dirty="0" err="1"/>
              <a:t>Traccar</a:t>
            </a:r>
            <a:r>
              <a:rPr lang="ru-RU" dirty="0"/>
              <a:t>;</a:t>
            </a:r>
          </a:p>
          <a:p>
            <a:pPr lvl="0" indent="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проектировать </a:t>
            </a:r>
            <a:r>
              <a:rPr lang="ru-RU" dirty="0"/>
              <a:t>интерфейс компонента</a:t>
            </a:r>
            <a:r>
              <a:rPr lang="en-US" dirty="0"/>
              <a:t>;</a:t>
            </a:r>
            <a:endParaRPr lang="ru-RU" dirty="0"/>
          </a:p>
          <a:p>
            <a:pPr lvl="0" indent="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Реализовать </a:t>
            </a:r>
            <a:r>
              <a:rPr lang="ru-RU" dirty="0"/>
              <a:t>хранение данных в БД (функционал должен быть инкапсулирован);</a:t>
            </a:r>
          </a:p>
          <a:p>
            <a:pPr lvl="0" indent="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Разделение </a:t>
            </a:r>
            <a:r>
              <a:rPr lang="ru-RU" dirty="0"/>
              <a:t>модели данных и бизнес логики;</a:t>
            </a:r>
          </a:p>
          <a:p>
            <a:pPr lvl="0" indent="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Провести </a:t>
            </a:r>
            <a:r>
              <a:rPr lang="ru-RU" dirty="0"/>
              <a:t>тестирование</a:t>
            </a:r>
            <a:r>
              <a:rPr lang="en-US" dirty="0"/>
              <a:t>;</a:t>
            </a:r>
            <a:endParaRPr lang="ru-RU" dirty="0"/>
          </a:p>
          <a:p>
            <a:pPr lvl="0" indent="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Описать </a:t>
            </a:r>
            <a:r>
              <a:rPr lang="ru-RU" dirty="0"/>
              <a:t>требования, конструкцию, особенности сборки и запуска в документации;</a:t>
            </a:r>
          </a:p>
          <a:p>
            <a:pPr lvl="0" indent="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Реализовать </a:t>
            </a:r>
            <a:r>
              <a:rPr lang="ru-RU" dirty="0"/>
              <a:t>визуализацию данных в GUI;</a:t>
            </a:r>
          </a:p>
          <a:p>
            <a:pPr lvl="0" indent="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Обработка </a:t>
            </a:r>
            <a:r>
              <a:rPr lang="ru-RU" dirty="0"/>
              <a:t>событий GUI и отправка команд;</a:t>
            </a:r>
          </a:p>
          <a:p>
            <a:pPr indent="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ru-RU" dirty="0"/>
              <a:t>CSS стилей и шаблонов</a:t>
            </a:r>
            <a:endParaRPr lang="ru-RU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90274" y="47036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8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E11E6ED-30EB-44CE-8623-6D1EFB618019}" type="slidenum">
              <a:rPr lang="ru-RU"/>
              <a:pPr/>
              <a:t>4</a:t>
            </a:fld>
            <a:endParaRPr lang="ru-RU"/>
          </a:p>
        </p:txBody>
      </p:sp>
      <p:sp>
        <p:nvSpPr>
          <p:cNvPr id="54288" name="Text Box 16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Arial" charset="0"/>
              </a:rPr>
              <a:t>Выявление заинтересованных сторон и их интересов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72852"/>
              </p:ext>
            </p:extLst>
          </p:nvPr>
        </p:nvGraphicFramePr>
        <p:xfrm>
          <a:off x="683568" y="1152524"/>
          <a:ext cx="7272808" cy="3723481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200787"/>
                <a:gridCol w="5072021"/>
              </a:tblGrid>
              <a:tr h="361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Заинтересованные стороны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88" marR="360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88" marR="36088" marT="0" marB="0"/>
                </a:tc>
              </a:tr>
              <a:tr h="11420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88" marR="360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П1 Возможность добавления нужного пользователю приложения в свой персональный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Liferay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П2 Настройка интерфейса взаимодействия с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сервисом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П3 Дружественный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интерфейс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88" marR="36088" marT="0" marB="0"/>
                </a:tc>
              </a:tr>
              <a:tr h="22200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Владелец </a:t>
                      </a:r>
                      <a:r>
                        <a:rPr lang="ru-RU" sz="1200" dirty="0" err="1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опенсорсного</a:t>
                      </a: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проекта (</a:t>
                      </a:r>
                      <a:r>
                        <a:rPr lang="ru-RU" sz="1200" dirty="0" err="1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88" marR="360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</a:t>
                      </a:r>
                      <a:r>
                        <a:rPr lang="ru-RU" sz="1200" dirty="0" smtClean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производить изменения </a:t>
                      </a:r>
                      <a:r>
                        <a:rPr lang="ru-RU" sz="1200" dirty="0" err="1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портлетов</a:t>
                      </a: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автоматической синхронизацией с сервером</a:t>
                      </a:r>
                      <a:r>
                        <a:rPr lang="ru-RU" sz="1200" dirty="0" smtClean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В3 Возможность в дальнейшем усложнять реализацию системы</a:t>
                      </a:r>
                      <a:r>
                        <a:rPr lang="ru-RU" sz="1200" dirty="0" smtClean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В4 Возможность загружать различные модули,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ru-RU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останавливая платформу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Liferay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88" marR="36088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B886714C-98B7-45C8-82FC-81E7A252F53A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57346" name="Text Box 2"/>
          <p:cNvSpPr txBox="1">
            <a:spLocks noGrp="1"/>
          </p:cNvSpPr>
          <p:nvPr>
            <p:ph type="title" idx="4294967295"/>
          </p:nvPr>
        </p:nvSpPr>
        <p:spPr>
          <a:xfrm>
            <a:off x="328315" y="267494"/>
            <a:ext cx="8521700" cy="573088"/>
          </a:xfrm>
        </p:spPr>
        <p:txBody>
          <a:bodyPr/>
          <a:lstStyle/>
          <a:p>
            <a:pPr algn="ctr"/>
            <a:r>
              <a:rPr lang="ru-RU" sz="2400" dirty="0" smtClean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97167"/>
              </p:ext>
            </p:extLst>
          </p:nvPr>
        </p:nvGraphicFramePr>
        <p:xfrm>
          <a:off x="307777" y="771550"/>
          <a:ext cx="8521700" cy="416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3108722"/>
                <a:gridCol w="5412978"/>
              </a:tblGrid>
              <a:tr h="3416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П1 Возможность добавления нужного пользователю приложения в свой персональный </a:t>
                      </a:r>
                      <a:r>
                        <a:rPr lang="en-US" sz="1400" dirty="0" err="1">
                          <a:effectLst/>
                        </a:rPr>
                        <a:t>Liferay</a:t>
                      </a:r>
                      <a:r>
                        <a:rPr lang="ru-RU" sz="1400" dirty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П2 Настройка интерфейса взаимодействия с сервисом;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П3 </a:t>
                      </a:r>
                      <a:r>
                        <a:rPr lang="ru-RU" sz="1400" dirty="0">
                          <a:effectLst/>
                        </a:rPr>
                        <a:t>Дружественный интерфейс</a:t>
                      </a:r>
                      <a:r>
                        <a:rPr lang="en-US" sz="1400" dirty="0">
                          <a:effectLst/>
                        </a:rPr>
                        <a:t>;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670" marR="406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Возможно добавления </a:t>
                      </a:r>
                      <a:r>
                        <a:rPr lang="ru-RU" sz="1400" dirty="0" err="1">
                          <a:effectLst/>
                        </a:rPr>
                        <a:t>портлета</a:t>
                      </a:r>
                      <a:r>
                        <a:rPr lang="ru-RU" sz="1400" dirty="0">
                          <a:effectLst/>
                        </a:rPr>
                        <a:t> будет у каждого пользователя, зарегистрировавшегося на </a:t>
                      </a:r>
                      <a:r>
                        <a:rPr lang="en-US" sz="1400" dirty="0" err="1">
                          <a:effectLst/>
                        </a:rPr>
                        <a:t>Liferay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Настройка </a:t>
                      </a:r>
                      <a:r>
                        <a:rPr lang="ru-RU" sz="1400" dirty="0">
                          <a:effectLst/>
                        </a:rPr>
                        <a:t>интерфейса будет произведена с помощью возможности загружать на страницу нужный функционал и удалять не нужный.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П3 С помощью встроенного интерфейса вывода ошибок пользователь будет получать сообщения о неверно веденных данных, также интерфейс будет интуитивно понятным – все строки вводимых данных будут иметь емкое название, отображающее суть данного поля.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670" marR="4067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>
                <a:latin typeface="Times New Roman" pitchFamily="18" charset="0"/>
                <a:cs typeface="Arial" charset="0"/>
              </a:rPr>
              <a:t>Выбор технических решений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37576"/>
              </p:ext>
            </p:extLst>
          </p:nvPr>
        </p:nvGraphicFramePr>
        <p:xfrm>
          <a:off x="311700" y="1152525"/>
          <a:ext cx="8520599" cy="356616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3756244"/>
                <a:gridCol w="4764355"/>
              </a:tblGrid>
              <a:tr h="3416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производить изменения </a:t>
                      </a:r>
                      <a:r>
                        <a:rPr lang="ru-RU" sz="1200" dirty="0" err="1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портлетов</a:t>
                      </a: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автоматической синхронизацией с сервером.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В3 Возможность в дальнейшем усложнять реализацию системы.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В4 Возможность загружать различные модули, которые будут подгружаться в системе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Liferay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только при взаимодействии пользователя с ним, что позволяет сделать систему более легковесной и быстрой. 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92" marR="343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</a:t>
                      </a:r>
                      <a:r>
                        <a:rPr lang="ru-RU" sz="1200" baseline="0" dirty="0" smtClean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код с полной документацией по веб-сервису</a:t>
                      </a:r>
                      <a:r>
                        <a:rPr lang="ru-RU" sz="1200" dirty="0" smtClean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 smtClean="0"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Опция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авто-выгрузки на сервер реализована с помощью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ServiceBuilder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-а, что позволит создавать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портлеты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которые автоматически будут отображать изменения на сайте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Liferay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вашего приложения.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системы основана на принципах модульности, что позволяет разработчику сколь угодно расширять ее функционал.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помощью встроенной фабрики сервисов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Liferay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будет подгружать именно тот плагин, который непосредственно необходим для воздействия с пользователем.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92" marR="34392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90273" y="47517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E1F4C1-4744-4CEF-88FE-A70E30795665}" type="slidenum">
              <a:rPr lang="ru-RU"/>
              <a:pPr/>
              <a:t>7</a:t>
            </a:fld>
            <a:endParaRPr lang="ru-RU"/>
          </a:p>
        </p:txBody>
      </p:sp>
      <p:sp>
        <p:nvSpPr>
          <p:cNvPr id="18443" name="Shape 79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Что такое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GeofenceManager</a:t>
            </a: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028" name="Picture 4" descr="Картинки по запрос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1590"/>
            <a:ext cx="6479172" cy="364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/>
          <p:cNvSpPr>
            <a:spLocks noGrp="1"/>
          </p:cNvSpPr>
          <p:nvPr>
            <p:ph type="body" idx="1"/>
          </p:nvPr>
        </p:nvSpPr>
        <p:spPr>
          <a:xfrm>
            <a:off x="1124960" y="4411563"/>
            <a:ext cx="5998800" cy="605100"/>
          </a:xfrm>
        </p:spPr>
        <p:txBody>
          <a:bodyPr/>
          <a:lstStyle/>
          <a:p>
            <a:r>
              <a:rPr lang="en-US" dirty="0" smtClean="0"/>
              <a:t>for service.xml</a:t>
            </a:r>
            <a:endParaRPr lang="ru-RU" dirty="0"/>
          </a:p>
        </p:txBody>
      </p:sp>
      <p:sp>
        <p:nvSpPr>
          <p:cNvPr id="10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A27DC1D-A88A-48B8-83A4-9FB7F79732D9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444500"/>
            <a:ext cx="8521700" cy="573088"/>
          </a:xfrm>
        </p:spPr>
        <p:txBody>
          <a:bodyPr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" y="1271587"/>
            <a:ext cx="7909123" cy="2600325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392781" y="2862263"/>
            <a:ext cx="541020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Соединительная линия уступом 12"/>
          <p:cNvCxnSpPr/>
          <p:nvPr/>
        </p:nvCxnSpPr>
        <p:spPr>
          <a:xfrm>
            <a:off x="1468066" y="3762374"/>
            <a:ext cx="1917125" cy="648000"/>
          </a:xfrm>
          <a:prstGeom prst="bentConnector3">
            <a:avLst>
              <a:gd name="adj1" fmla="val 3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5E81CFF4-A41E-473A-8801-49B07583EFCE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22530" name="Shape 101"/>
          <p:cNvSpPr txBox="1">
            <a:spLocks noGrp="1"/>
          </p:cNvSpPr>
          <p:nvPr>
            <p:ph type="title"/>
          </p:nvPr>
        </p:nvSpPr>
        <p:spPr>
          <a:xfrm>
            <a:off x="225425" y="157511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Portlet Interface</a:t>
            </a: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39156"/>
            <a:ext cx="6638925" cy="1028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91630"/>
            <a:ext cx="6648450" cy="895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r="16001"/>
          <a:stretch/>
        </p:blipFill>
        <p:spPr>
          <a:xfrm>
            <a:off x="2627784" y="2067694"/>
            <a:ext cx="5616624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438</Words>
  <Application>Microsoft Office PowerPoint</Application>
  <PresentationFormat>Экран (16:9)</PresentationFormat>
  <Paragraphs>121</Paragraphs>
  <Slides>21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Simple Light</vt:lpstr>
      <vt:lpstr>Портирование веб-сервиса GeofenceManager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Техническое задание</vt:lpstr>
      <vt:lpstr>Техническое задание</vt:lpstr>
      <vt:lpstr>Выявление заинтересованных сторон и их интересов </vt:lpstr>
      <vt:lpstr>Выбор технических решений</vt:lpstr>
      <vt:lpstr>Выбор технических решений</vt:lpstr>
      <vt:lpstr>Что такое Traccar и GeofenceManager</vt:lpstr>
      <vt:lpstr>Traccar Protocol</vt:lpstr>
      <vt:lpstr> Portlet Interface</vt:lpstr>
      <vt:lpstr>Презентация PowerPoint</vt:lpstr>
      <vt:lpstr>Презентация PowerPoint</vt:lpstr>
      <vt:lpstr>Диаграмма классов</vt:lpstr>
      <vt:lpstr>Анализ зависимостей в коде системы </vt:lpstr>
      <vt:lpstr>Анализ зависимостей в коде системы </vt:lpstr>
      <vt:lpstr>Анализ зависимостей в коде системы </vt:lpstr>
      <vt:lpstr>Анализ зависимостей в коде системы </vt:lpstr>
      <vt:lpstr>Анализ зависимостей в коде системы </vt:lpstr>
      <vt:lpstr>Исследование метрик проекта</vt:lpstr>
      <vt:lpstr>Тестирование проекта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geofenceManager</dc:title>
  <cp:lastModifiedBy>Владислав Ершов</cp:lastModifiedBy>
  <cp:revision>14</cp:revision>
  <dcterms:modified xsi:type="dcterms:W3CDTF">2018-01-22T06:54:33Z</dcterms:modified>
</cp:coreProperties>
</file>