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embeddings/spreadsheet1.xlsx" ContentType="application/vnd.openxmlformats-officedocument.spreadsheetml.sheet"/>
  <Override PartName="/ppt/slides/_rels/slide1.xml.rels" ContentType="application/vnd.openxmlformats-package.relationships+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media/image9.png" ContentType="image/png"/>
  <Override PartName="/ppt/media/image8.png" ContentType="image/png"/>
  <Override PartName="/ppt/media/image10.emf" ContentType="image/x-emf"/>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42794237" cy="302672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
        <p:nvSpPr>
          <p:cNvPr id="25" name="PlaceHolder 2"/>
          <p:cNvSpPr>
            <a:spLocks noGrp="1"/>
          </p:cNvSpPr>
          <p:nvPr>
            <p:ph type="body"/>
          </p:nvPr>
        </p:nvSpPr>
        <p:spPr>
          <a:xfrm>
            <a:off x="2139480" y="7082280"/>
            <a:ext cx="38514240" cy="8373240"/>
          </a:xfrm>
          <a:prstGeom prst="rect">
            <a:avLst/>
          </a:prstGeom>
        </p:spPr>
        <p:txBody>
          <a:bodyPr lIns="0" rIns="0" tIns="0" bIns="0"/>
          <a:p>
            <a:endParaRPr/>
          </a:p>
        </p:txBody>
      </p:sp>
      <p:sp>
        <p:nvSpPr>
          <p:cNvPr id="26" name="PlaceHolder 3"/>
          <p:cNvSpPr>
            <a:spLocks noGrp="1"/>
          </p:cNvSpPr>
          <p:nvPr>
            <p:ph type="body"/>
          </p:nvPr>
        </p:nvSpPr>
        <p:spPr>
          <a:xfrm>
            <a:off x="2139480" y="16251480"/>
            <a:ext cx="38514240" cy="83732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
        <p:nvSpPr>
          <p:cNvPr id="28" name="PlaceHolder 2"/>
          <p:cNvSpPr>
            <a:spLocks noGrp="1"/>
          </p:cNvSpPr>
          <p:nvPr>
            <p:ph type="body"/>
          </p:nvPr>
        </p:nvSpPr>
        <p:spPr>
          <a:xfrm>
            <a:off x="2139480" y="7082280"/>
            <a:ext cx="18794880" cy="8373240"/>
          </a:xfrm>
          <a:prstGeom prst="rect">
            <a:avLst/>
          </a:prstGeom>
        </p:spPr>
        <p:txBody>
          <a:bodyPr lIns="0" rIns="0" tIns="0" bIns="0"/>
          <a:p>
            <a:endParaRPr/>
          </a:p>
        </p:txBody>
      </p:sp>
      <p:sp>
        <p:nvSpPr>
          <p:cNvPr id="29" name="PlaceHolder 3"/>
          <p:cNvSpPr>
            <a:spLocks noGrp="1"/>
          </p:cNvSpPr>
          <p:nvPr>
            <p:ph type="body"/>
          </p:nvPr>
        </p:nvSpPr>
        <p:spPr>
          <a:xfrm>
            <a:off x="21874320" y="7082280"/>
            <a:ext cx="18794880" cy="8373240"/>
          </a:xfrm>
          <a:prstGeom prst="rect">
            <a:avLst/>
          </a:prstGeom>
        </p:spPr>
        <p:txBody>
          <a:bodyPr lIns="0" rIns="0" tIns="0" bIns="0"/>
          <a:p>
            <a:endParaRPr/>
          </a:p>
        </p:txBody>
      </p:sp>
      <p:sp>
        <p:nvSpPr>
          <p:cNvPr id="30" name="PlaceHolder 4"/>
          <p:cNvSpPr>
            <a:spLocks noGrp="1"/>
          </p:cNvSpPr>
          <p:nvPr>
            <p:ph type="body"/>
          </p:nvPr>
        </p:nvSpPr>
        <p:spPr>
          <a:xfrm>
            <a:off x="21874320" y="16251480"/>
            <a:ext cx="18794880" cy="8373240"/>
          </a:xfrm>
          <a:prstGeom prst="rect">
            <a:avLst/>
          </a:prstGeom>
        </p:spPr>
        <p:txBody>
          <a:bodyPr lIns="0" rIns="0" tIns="0" bIns="0"/>
          <a:p>
            <a:endParaRPr/>
          </a:p>
        </p:txBody>
      </p:sp>
      <p:sp>
        <p:nvSpPr>
          <p:cNvPr id="31" name="PlaceHolder 5"/>
          <p:cNvSpPr>
            <a:spLocks noGrp="1"/>
          </p:cNvSpPr>
          <p:nvPr>
            <p:ph type="body"/>
          </p:nvPr>
        </p:nvSpPr>
        <p:spPr>
          <a:xfrm>
            <a:off x="2139480" y="16251480"/>
            <a:ext cx="18794880" cy="83732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
        <p:nvSpPr>
          <p:cNvPr id="33" name="PlaceHolder 2"/>
          <p:cNvSpPr>
            <a:spLocks noGrp="1"/>
          </p:cNvSpPr>
          <p:nvPr>
            <p:ph type="body"/>
          </p:nvPr>
        </p:nvSpPr>
        <p:spPr>
          <a:xfrm>
            <a:off x="2139480" y="7082280"/>
            <a:ext cx="38514240" cy="17554680"/>
          </a:xfrm>
          <a:prstGeom prst="rect">
            <a:avLst/>
          </a:prstGeom>
        </p:spPr>
        <p:txBody>
          <a:bodyPr lIns="0" rIns="0" tIns="0" bIns="0"/>
          <a:p>
            <a:endParaRPr/>
          </a:p>
        </p:txBody>
      </p:sp>
      <p:sp>
        <p:nvSpPr>
          <p:cNvPr id="34" name="PlaceHolder 3"/>
          <p:cNvSpPr>
            <a:spLocks noGrp="1"/>
          </p:cNvSpPr>
          <p:nvPr>
            <p:ph type="body"/>
          </p:nvPr>
        </p:nvSpPr>
        <p:spPr>
          <a:xfrm>
            <a:off x="2139480" y="7082280"/>
            <a:ext cx="38514240" cy="17554680"/>
          </a:xfrm>
          <a:prstGeom prst="rect">
            <a:avLst/>
          </a:prstGeom>
        </p:spPr>
        <p:txBody>
          <a:bodyPr lIns="0" rIns="0" tIns="0" bIns="0"/>
          <a:p>
            <a:endParaRPr/>
          </a:p>
        </p:txBody>
      </p:sp>
      <p:pic>
        <p:nvPicPr>
          <p:cNvPr id="35" name="" descr=""/>
          <p:cNvPicPr/>
          <p:nvPr/>
        </p:nvPicPr>
        <p:blipFill>
          <a:blip r:embed="rId2"/>
          <a:stretch>
            <a:fillRect/>
          </a:stretch>
        </p:blipFill>
        <p:spPr>
          <a:xfrm>
            <a:off x="10395720" y="7081920"/>
            <a:ext cx="22001760" cy="17554680"/>
          </a:xfrm>
          <a:prstGeom prst="rect">
            <a:avLst/>
          </a:prstGeom>
          <a:ln>
            <a:noFill/>
          </a:ln>
        </p:spPr>
      </p:pic>
      <p:pic>
        <p:nvPicPr>
          <p:cNvPr id="36" name="" descr=""/>
          <p:cNvPicPr/>
          <p:nvPr/>
        </p:nvPicPr>
        <p:blipFill>
          <a:blip r:embed="rId3"/>
          <a:stretch>
            <a:fillRect/>
          </a:stretch>
        </p:blipFill>
        <p:spPr>
          <a:xfrm>
            <a:off x="10395720" y="7081920"/>
            <a:ext cx="22001760" cy="17554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
        <p:nvSpPr>
          <p:cNvPr id="4" name="PlaceHolder 2"/>
          <p:cNvSpPr>
            <a:spLocks noGrp="1"/>
          </p:cNvSpPr>
          <p:nvPr>
            <p:ph type="subTitle"/>
          </p:nvPr>
        </p:nvSpPr>
        <p:spPr>
          <a:xfrm>
            <a:off x="2139480" y="7082280"/>
            <a:ext cx="38514240" cy="1755504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
        <p:nvSpPr>
          <p:cNvPr id="6" name="PlaceHolder 2"/>
          <p:cNvSpPr>
            <a:spLocks noGrp="1"/>
          </p:cNvSpPr>
          <p:nvPr>
            <p:ph type="body"/>
          </p:nvPr>
        </p:nvSpPr>
        <p:spPr>
          <a:xfrm>
            <a:off x="2139480" y="7082280"/>
            <a:ext cx="38514240" cy="175546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
        <p:nvSpPr>
          <p:cNvPr id="8" name="PlaceHolder 2"/>
          <p:cNvSpPr>
            <a:spLocks noGrp="1"/>
          </p:cNvSpPr>
          <p:nvPr>
            <p:ph type="body"/>
          </p:nvPr>
        </p:nvSpPr>
        <p:spPr>
          <a:xfrm>
            <a:off x="2139480" y="7082280"/>
            <a:ext cx="18794880" cy="17554680"/>
          </a:xfrm>
          <a:prstGeom prst="rect">
            <a:avLst/>
          </a:prstGeom>
        </p:spPr>
        <p:txBody>
          <a:bodyPr lIns="0" rIns="0" tIns="0" bIns="0"/>
          <a:p>
            <a:endParaRPr/>
          </a:p>
        </p:txBody>
      </p:sp>
      <p:sp>
        <p:nvSpPr>
          <p:cNvPr id="9" name="PlaceHolder 3"/>
          <p:cNvSpPr>
            <a:spLocks noGrp="1"/>
          </p:cNvSpPr>
          <p:nvPr>
            <p:ph type="body"/>
          </p:nvPr>
        </p:nvSpPr>
        <p:spPr>
          <a:xfrm>
            <a:off x="21874320" y="7082280"/>
            <a:ext cx="18794880" cy="175546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2139480" y="1207440"/>
            <a:ext cx="38514240" cy="234291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
        <p:nvSpPr>
          <p:cNvPr id="13" name="PlaceHolder 2"/>
          <p:cNvSpPr>
            <a:spLocks noGrp="1"/>
          </p:cNvSpPr>
          <p:nvPr>
            <p:ph type="body"/>
          </p:nvPr>
        </p:nvSpPr>
        <p:spPr>
          <a:xfrm>
            <a:off x="2139480" y="7082280"/>
            <a:ext cx="18794880" cy="8373240"/>
          </a:xfrm>
          <a:prstGeom prst="rect">
            <a:avLst/>
          </a:prstGeom>
        </p:spPr>
        <p:txBody>
          <a:bodyPr lIns="0" rIns="0" tIns="0" bIns="0"/>
          <a:p>
            <a:endParaRPr/>
          </a:p>
        </p:txBody>
      </p:sp>
      <p:sp>
        <p:nvSpPr>
          <p:cNvPr id="14" name="PlaceHolder 3"/>
          <p:cNvSpPr>
            <a:spLocks noGrp="1"/>
          </p:cNvSpPr>
          <p:nvPr>
            <p:ph type="body"/>
          </p:nvPr>
        </p:nvSpPr>
        <p:spPr>
          <a:xfrm>
            <a:off x="2139480" y="16251480"/>
            <a:ext cx="18794880" cy="8373240"/>
          </a:xfrm>
          <a:prstGeom prst="rect">
            <a:avLst/>
          </a:prstGeom>
        </p:spPr>
        <p:txBody>
          <a:bodyPr lIns="0" rIns="0" tIns="0" bIns="0"/>
          <a:p>
            <a:endParaRPr/>
          </a:p>
        </p:txBody>
      </p:sp>
      <p:sp>
        <p:nvSpPr>
          <p:cNvPr id="15" name="PlaceHolder 4"/>
          <p:cNvSpPr>
            <a:spLocks noGrp="1"/>
          </p:cNvSpPr>
          <p:nvPr>
            <p:ph type="body"/>
          </p:nvPr>
        </p:nvSpPr>
        <p:spPr>
          <a:xfrm>
            <a:off x="21874320" y="7082280"/>
            <a:ext cx="18794880" cy="175546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
        <p:nvSpPr>
          <p:cNvPr id="17" name="PlaceHolder 2"/>
          <p:cNvSpPr>
            <a:spLocks noGrp="1"/>
          </p:cNvSpPr>
          <p:nvPr>
            <p:ph type="body"/>
          </p:nvPr>
        </p:nvSpPr>
        <p:spPr>
          <a:xfrm>
            <a:off x="2139480" y="7082280"/>
            <a:ext cx="18794880" cy="17554680"/>
          </a:xfrm>
          <a:prstGeom prst="rect">
            <a:avLst/>
          </a:prstGeom>
        </p:spPr>
        <p:txBody>
          <a:bodyPr lIns="0" rIns="0" tIns="0" bIns="0"/>
          <a:p>
            <a:endParaRPr/>
          </a:p>
        </p:txBody>
      </p:sp>
      <p:sp>
        <p:nvSpPr>
          <p:cNvPr id="18" name="PlaceHolder 3"/>
          <p:cNvSpPr>
            <a:spLocks noGrp="1"/>
          </p:cNvSpPr>
          <p:nvPr>
            <p:ph type="body"/>
          </p:nvPr>
        </p:nvSpPr>
        <p:spPr>
          <a:xfrm>
            <a:off x="21874320" y="7082280"/>
            <a:ext cx="18794880" cy="8373240"/>
          </a:xfrm>
          <a:prstGeom prst="rect">
            <a:avLst/>
          </a:prstGeom>
        </p:spPr>
        <p:txBody>
          <a:bodyPr lIns="0" rIns="0" tIns="0" bIns="0"/>
          <a:p>
            <a:endParaRPr/>
          </a:p>
        </p:txBody>
      </p:sp>
      <p:sp>
        <p:nvSpPr>
          <p:cNvPr id="19" name="PlaceHolder 4"/>
          <p:cNvSpPr>
            <a:spLocks noGrp="1"/>
          </p:cNvSpPr>
          <p:nvPr>
            <p:ph type="body"/>
          </p:nvPr>
        </p:nvSpPr>
        <p:spPr>
          <a:xfrm>
            <a:off x="21874320" y="16251480"/>
            <a:ext cx="18794880" cy="83732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39480" y="1207440"/>
            <a:ext cx="38514240" cy="5054400"/>
          </a:xfrm>
          <a:prstGeom prst="rect">
            <a:avLst/>
          </a:prstGeom>
        </p:spPr>
        <p:txBody>
          <a:bodyPr lIns="0" rIns="0" tIns="0" bIns="0" anchor="ctr"/>
          <a:p>
            <a:pPr algn="ctr"/>
            <a:endParaRPr/>
          </a:p>
        </p:txBody>
      </p:sp>
      <p:sp>
        <p:nvSpPr>
          <p:cNvPr id="21" name="PlaceHolder 2"/>
          <p:cNvSpPr>
            <a:spLocks noGrp="1"/>
          </p:cNvSpPr>
          <p:nvPr>
            <p:ph type="body"/>
          </p:nvPr>
        </p:nvSpPr>
        <p:spPr>
          <a:xfrm>
            <a:off x="2139480" y="7082280"/>
            <a:ext cx="18794880" cy="8373240"/>
          </a:xfrm>
          <a:prstGeom prst="rect">
            <a:avLst/>
          </a:prstGeom>
        </p:spPr>
        <p:txBody>
          <a:bodyPr lIns="0" rIns="0" tIns="0" bIns="0"/>
          <a:p>
            <a:endParaRPr/>
          </a:p>
        </p:txBody>
      </p:sp>
      <p:sp>
        <p:nvSpPr>
          <p:cNvPr id="22" name="PlaceHolder 3"/>
          <p:cNvSpPr>
            <a:spLocks noGrp="1"/>
          </p:cNvSpPr>
          <p:nvPr>
            <p:ph type="body"/>
          </p:nvPr>
        </p:nvSpPr>
        <p:spPr>
          <a:xfrm>
            <a:off x="21874320" y="7082280"/>
            <a:ext cx="18794880" cy="8373240"/>
          </a:xfrm>
          <a:prstGeom prst="rect">
            <a:avLst/>
          </a:prstGeom>
        </p:spPr>
        <p:txBody>
          <a:bodyPr lIns="0" rIns="0" tIns="0" bIns="0"/>
          <a:p>
            <a:endParaRPr/>
          </a:p>
        </p:txBody>
      </p:sp>
      <p:sp>
        <p:nvSpPr>
          <p:cNvPr id="23" name="PlaceHolder 4"/>
          <p:cNvSpPr>
            <a:spLocks noGrp="1"/>
          </p:cNvSpPr>
          <p:nvPr>
            <p:ph type="body"/>
          </p:nvPr>
        </p:nvSpPr>
        <p:spPr>
          <a:xfrm>
            <a:off x="2139480" y="16251480"/>
            <a:ext cx="38514240" cy="83732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8" descr=""/>
          <p:cNvPicPr/>
          <p:nvPr/>
        </p:nvPicPr>
        <p:blipFill>
          <a:blip r:embed="rId2"/>
          <a:stretch>
            <a:fillRect/>
          </a:stretch>
        </p:blipFill>
        <p:spPr>
          <a:xfrm>
            <a:off x="720" y="0"/>
            <a:ext cx="42791760" cy="30266280"/>
          </a:xfrm>
          <a:prstGeom prst="rect">
            <a:avLst/>
          </a:prstGeom>
          <a:ln>
            <a:noFill/>
          </a:ln>
        </p:spPr>
      </p:pic>
      <p:sp>
        <p:nvSpPr>
          <p:cNvPr id="1" name="PlaceHolder 1"/>
          <p:cNvSpPr>
            <a:spLocks noGrp="1"/>
          </p:cNvSpPr>
          <p:nvPr>
            <p:ph type="title"/>
          </p:nvPr>
        </p:nvSpPr>
        <p:spPr>
          <a:xfrm>
            <a:off x="2139480" y="1207440"/>
            <a:ext cx="38514240" cy="5054040"/>
          </a:xfrm>
          <a:prstGeom prst="rect">
            <a:avLst/>
          </a:prstGeom>
        </p:spPr>
        <p:txBody>
          <a:bodyPr lIns="0" rIns="0" tIns="0" bIns="0" anchor="ctr"/>
          <a:p>
            <a:pPr algn="ctr"/>
            <a:r>
              <a:rPr lang="en-IN" sz="4400">
                <a:latin typeface="Arial"/>
              </a:rPr>
              <a:t>Click to edit the title text format</a:t>
            </a:r>
            <a:endParaRPr/>
          </a:p>
        </p:txBody>
      </p:sp>
      <p:sp>
        <p:nvSpPr>
          <p:cNvPr id="2" name="PlaceHolder 2"/>
          <p:cNvSpPr>
            <a:spLocks noGrp="1"/>
          </p:cNvSpPr>
          <p:nvPr>
            <p:ph type="body"/>
          </p:nvPr>
        </p:nvSpPr>
        <p:spPr>
          <a:xfrm>
            <a:off x="2139480" y="7082280"/>
            <a:ext cx="38514240" cy="175546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package" Target="../embeddings/spreadsheet1.xlsx"/><Relationship Id="rId8" Type="http://schemas.openxmlformats.org/officeDocument/2006/relationships/image" Target="../media/image10.emf"/><Relationship Id="rId9"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CustomShape 1"/>
          <p:cNvSpPr/>
          <p:nvPr/>
        </p:nvSpPr>
        <p:spPr>
          <a:xfrm>
            <a:off x="967320" y="298800"/>
            <a:ext cx="29119320" cy="2481840"/>
          </a:xfrm>
          <a:prstGeom prst="rect">
            <a:avLst/>
          </a:prstGeom>
          <a:noFill/>
          <a:ln>
            <a:noFill/>
          </a:ln>
        </p:spPr>
      </p:sp>
      <p:sp>
        <p:nvSpPr>
          <p:cNvPr id="38" name="CustomShape 2"/>
          <p:cNvSpPr/>
          <p:nvPr/>
        </p:nvSpPr>
        <p:spPr>
          <a:xfrm>
            <a:off x="967320" y="298800"/>
            <a:ext cx="29119320" cy="2481840"/>
          </a:xfrm>
          <a:prstGeom prst="rect">
            <a:avLst/>
          </a:prstGeom>
          <a:noFill/>
          <a:ln>
            <a:noFill/>
          </a:ln>
        </p:spPr>
        <p:txBody>
          <a:bodyPr lIns="182880" rIns="182880" tIns="91440" bIns="91440" anchor="ctr"/>
          <a:p>
            <a:pPr>
              <a:lnSpc>
                <a:spcPct val="100000"/>
              </a:lnSpc>
            </a:pPr>
            <a:r>
              <a:rPr b="1" lang="en-IN" sz="8800">
                <a:solidFill>
                  <a:srgbClr val="ffffff"/>
                </a:solidFill>
                <a:latin typeface="Calibri"/>
              </a:rPr>
              <a:t>Authentication and Authorization Between Services</a:t>
            </a:r>
            <a:endParaRPr/>
          </a:p>
        </p:txBody>
      </p:sp>
      <p:sp>
        <p:nvSpPr>
          <p:cNvPr id="39" name="CustomShape 3"/>
          <p:cNvSpPr/>
          <p:nvPr/>
        </p:nvSpPr>
        <p:spPr>
          <a:xfrm>
            <a:off x="936000" y="4506480"/>
            <a:ext cx="10976040" cy="19253160"/>
          </a:xfrm>
          <a:prstGeom prst="rect">
            <a:avLst/>
          </a:prstGeom>
          <a:gradFill>
            <a:gsLst>
              <a:gs pos="0">
                <a:srgbClr val="7f7f7f"/>
              </a:gs>
              <a:gs pos="100000">
                <a:srgbClr val="ffffff"/>
              </a:gs>
            </a:gsLst>
            <a:lin ang="5400000"/>
          </a:gradFill>
          <a:ln w="25560">
            <a:noFill/>
          </a:ln>
        </p:spPr>
      </p:sp>
      <p:sp>
        <p:nvSpPr>
          <p:cNvPr id="40" name="CustomShape 4"/>
          <p:cNvSpPr/>
          <p:nvPr/>
        </p:nvSpPr>
        <p:spPr>
          <a:xfrm>
            <a:off x="12592440" y="4495320"/>
            <a:ext cx="10976040" cy="11055960"/>
          </a:xfrm>
          <a:prstGeom prst="rect">
            <a:avLst/>
          </a:prstGeom>
          <a:gradFill>
            <a:gsLst>
              <a:gs pos="0">
                <a:srgbClr val="7f7f7f"/>
              </a:gs>
              <a:gs pos="100000">
                <a:srgbClr val="ffffff"/>
              </a:gs>
            </a:gsLst>
            <a:lin ang="5400000"/>
          </a:gradFill>
          <a:ln w="25560">
            <a:noFill/>
          </a:ln>
        </p:spPr>
      </p:sp>
      <p:sp>
        <p:nvSpPr>
          <p:cNvPr id="41" name="CustomShape 5"/>
          <p:cNvSpPr/>
          <p:nvPr/>
        </p:nvSpPr>
        <p:spPr>
          <a:xfrm>
            <a:off x="24141600" y="4458960"/>
            <a:ext cx="17532000" cy="7015320"/>
          </a:xfrm>
          <a:prstGeom prst="rect">
            <a:avLst/>
          </a:prstGeom>
          <a:gradFill>
            <a:gsLst>
              <a:gs pos="0">
                <a:srgbClr val="7f7f7f"/>
              </a:gs>
              <a:gs pos="100000">
                <a:srgbClr val="ffffff"/>
              </a:gs>
            </a:gsLst>
            <a:lin ang="5400000"/>
          </a:gradFill>
          <a:ln w="25560">
            <a:noFill/>
          </a:ln>
        </p:spPr>
      </p:sp>
      <p:sp>
        <p:nvSpPr>
          <p:cNvPr id="42" name="CustomShape 6"/>
          <p:cNvSpPr/>
          <p:nvPr/>
        </p:nvSpPr>
        <p:spPr>
          <a:xfrm>
            <a:off x="24141600" y="10711080"/>
            <a:ext cx="17532000" cy="7015320"/>
          </a:xfrm>
          <a:prstGeom prst="rect">
            <a:avLst/>
          </a:prstGeom>
          <a:gradFill>
            <a:gsLst>
              <a:gs pos="0">
                <a:srgbClr val="7f7f7f"/>
              </a:gs>
              <a:gs pos="100000">
                <a:srgbClr val="ffffff"/>
              </a:gs>
            </a:gsLst>
            <a:lin ang="5400000"/>
          </a:gradFill>
          <a:ln w="25560">
            <a:noFill/>
          </a:ln>
        </p:spPr>
      </p:sp>
      <p:sp>
        <p:nvSpPr>
          <p:cNvPr id="43" name="CustomShape 7"/>
          <p:cNvSpPr/>
          <p:nvPr/>
        </p:nvSpPr>
        <p:spPr>
          <a:xfrm>
            <a:off x="24141600" y="17421120"/>
            <a:ext cx="17532000" cy="7015320"/>
          </a:xfrm>
          <a:prstGeom prst="rect">
            <a:avLst/>
          </a:prstGeom>
          <a:gradFill>
            <a:gsLst>
              <a:gs pos="0">
                <a:srgbClr val="7f7f7f"/>
              </a:gs>
              <a:gs pos="100000">
                <a:srgbClr val="ffffff"/>
              </a:gs>
            </a:gsLst>
            <a:lin ang="5400000"/>
          </a:gradFill>
          <a:ln w="25560">
            <a:noFill/>
          </a:ln>
        </p:spPr>
      </p:sp>
      <p:sp>
        <p:nvSpPr>
          <p:cNvPr id="44" name="CustomShape 8"/>
          <p:cNvSpPr/>
          <p:nvPr/>
        </p:nvSpPr>
        <p:spPr>
          <a:xfrm>
            <a:off x="13202280" y="4947840"/>
            <a:ext cx="10197720" cy="17588160"/>
          </a:xfrm>
          <a:prstGeom prst="rect">
            <a:avLst/>
          </a:prstGeom>
          <a:noFill/>
          <a:ln>
            <a:noFill/>
          </a:ln>
        </p:spPr>
        <p:txBody>
          <a:bodyPr lIns="182880" rIns="182880" tIns="91440" bIns="91440"/>
          <a:p>
            <a:pPr>
              <a:lnSpc>
                <a:spcPct val="100000"/>
              </a:lnSpc>
            </a:pPr>
            <a:r>
              <a:rPr b="1" lang="en-IN" sz="5700">
                <a:solidFill>
                  <a:srgbClr val="2f99cd"/>
                </a:solidFill>
                <a:latin typeface="Calibri"/>
                <a:ea typeface="Verdana"/>
              </a:rPr>
              <a:t>METHODS</a:t>
            </a:r>
            <a:endParaRPr/>
          </a:p>
          <a:p>
            <a:pPr>
              <a:lnSpc>
                <a:spcPct val="100000"/>
              </a:lnSpc>
            </a:pPr>
            <a:endParaRPr/>
          </a:p>
          <a:p>
            <a:pPr>
              <a:lnSpc>
                <a:spcPct val="100000"/>
              </a:lnSpc>
            </a:pPr>
            <a:r>
              <a:rPr lang="en-IN" sz="3600">
                <a:solidFill>
                  <a:srgbClr val="000000"/>
                </a:solidFill>
                <a:latin typeface="Calibri"/>
                <a:ea typeface="Verdana"/>
              </a:rPr>
              <a:t>1.In our OAuth Model the user opens one of the microservices and tries to login into VLEAD</a:t>
            </a:r>
            <a:r>
              <a:rPr b="1" lang="en-IN" sz="5700">
                <a:solidFill>
                  <a:srgbClr val="2f99cd"/>
                </a:solidFill>
                <a:latin typeface="Calibri"/>
                <a:ea typeface="Verdana"/>
              </a:rPr>
              <a:t> </a:t>
            </a:r>
            <a:endParaRPr/>
          </a:p>
          <a:p>
            <a:pPr>
              <a:lnSpc>
                <a:spcPct val="100000"/>
              </a:lnSpc>
            </a:pPr>
            <a:endParaRPr/>
          </a:p>
          <a:p>
            <a:pPr>
              <a:lnSpc>
                <a:spcPct val="100000"/>
              </a:lnSpc>
            </a:pPr>
            <a:endParaRPr/>
          </a:p>
          <a:p>
            <a:pPr>
              <a:lnSpc>
                <a:spcPct val="100000"/>
              </a:lnSpc>
            </a:pPr>
            <a:r>
              <a:rPr lang="en-IN" sz="3600">
                <a:solidFill>
                  <a:srgbClr val="2f99cd"/>
                </a:solidFill>
                <a:latin typeface="Calibri"/>
                <a:ea typeface="Verdana"/>
              </a:rPr>
              <a:t>Authentication with </a:t>
            </a:r>
            <a:endParaRPr/>
          </a:p>
          <a:p>
            <a:pPr>
              <a:lnSpc>
                <a:spcPct val="100000"/>
              </a:lnSpc>
            </a:pPr>
            <a:r>
              <a:rPr lang="en-IN" sz="3600">
                <a:solidFill>
                  <a:srgbClr val="2f99cd"/>
                </a:solidFill>
                <a:latin typeface="Calibri"/>
                <a:ea typeface="Verdana"/>
              </a:rPr>
              <a:t>Google:</a:t>
            </a:r>
            <a:endParaRPr/>
          </a:p>
          <a:p>
            <a:pPr>
              <a:lnSpc>
                <a:spcPct val="100000"/>
              </a:lnSpc>
            </a:pPr>
            <a:r>
              <a:rPr lang="en-IN" sz="3600">
                <a:solidFill>
                  <a:srgbClr val="000000"/>
                </a:solidFill>
                <a:latin typeface="Calibri"/>
                <a:ea typeface="Verdana"/>
              </a:rPr>
              <a:t>The user is redirected to</a:t>
            </a:r>
            <a:endParaRPr/>
          </a:p>
          <a:p>
            <a:pPr>
              <a:lnSpc>
                <a:spcPct val="100000"/>
              </a:lnSpc>
            </a:pPr>
            <a:r>
              <a:rPr lang="en-IN" sz="3600">
                <a:solidFill>
                  <a:srgbClr val="000000"/>
                </a:solidFill>
                <a:latin typeface="Calibri"/>
                <a:ea typeface="Verdana"/>
              </a:rPr>
              <a:t>Our microservice and using</a:t>
            </a:r>
            <a:endParaRPr/>
          </a:p>
          <a:p>
            <a:pPr>
              <a:lnSpc>
                <a:spcPct val="100000"/>
              </a:lnSpc>
            </a:pPr>
            <a:r>
              <a:rPr lang="en-IN" sz="3600">
                <a:solidFill>
                  <a:srgbClr val="000000"/>
                </a:solidFill>
                <a:latin typeface="Calibri"/>
                <a:ea typeface="Verdana"/>
              </a:rPr>
              <a:t>Google-Sign-on the user is</a:t>
            </a:r>
            <a:endParaRPr/>
          </a:p>
          <a:p>
            <a:pPr>
              <a:lnSpc>
                <a:spcPct val="100000"/>
              </a:lnSpc>
            </a:pPr>
            <a:r>
              <a:rPr lang="en-IN" sz="3600">
                <a:solidFill>
                  <a:srgbClr val="000000"/>
                </a:solidFill>
                <a:latin typeface="Calibri"/>
                <a:ea typeface="Verdana"/>
              </a:rPr>
              <a:t>Authenticated by google</a:t>
            </a:r>
            <a:endParaRPr/>
          </a:p>
          <a:p>
            <a:pPr>
              <a:lnSpc>
                <a:spcPct val="100000"/>
              </a:lnSpc>
            </a:pPr>
            <a:r>
              <a:rPr lang="en-IN" sz="3600">
                <a:solidFill>
                  <a:srgbClr val="000000"/>
                </a:solidFill>
                <a:latin typeface="Calibri"/>
                <a:ea typeface="Verdana"/>
              </a:rPr>
              <a:t> </a:t>
            </a:r>
            <a:endParaRPr/>
          </a:p>
          <a:p>
            <a:pPr>
              <a:lnSpc>
                <a:spcPct val="100000"/>
              </a:lnSpc>
            </a:pPr>
            <a:r>
              <a:rPr lang="en-IN" sz="3600">
                <a:solidFill>
                  <a:srgbClr val="2f99cd"/>
                </a:solidFill>
                <a:latin typeface="Calibri"/>
                <a:ea typeface="Verdana"/>
              </a:rPr>
              <a:t>After authentication:</a:t>
            </a:r>
            <a:endParaRPr/>
          </a:p>
          <a:p>
            <a:pPr>
              <a:lnSpc>
                <a:spcPct val="100000"/>
              </a:lnSpc>
            </a:pPr>
            <a:r>
              <a:rPr lang="en-IN" sz="3600">
                <a:solidFill>
                  <a:srgbClr val="000000"/>
                </a:solidFill>
                <a:latin typeface="Calibri"/>
                <a:ea typeface="Verdana"/>
              </a:rPr>
              <a:t>As now the users </a:t>
            </a:r>
            <a:endParaRPr/>
          </a:p>
          <a:p>
            <a:pPr>
              <a:lnSpc>
                <a:spcPct val="100000"/>
              </a:lnSpc>
            </a:pPr>
            <a:r>
              <a:rPr lang="en-IN" sz="3600">
                <a:solidFill>
                  <a:srgbClr val="000000"/>
                </a:solidFill>
                <a:latin typeface="Calibri"/>
                <a:ea typeface="Verdana"/>
              </a:rPr>
              <a:t>credentials are available </a:t>
            </a:r>
            <a:endParaRPr/>
          </a:p>
          <a:p>
            <a:pPr>
              <a:lnSpc>
                <a:spcPct val="100000"/>
              </a:lnSpc>
            </a:pPr>
            <a:r>
              <a:rPr lang="en-IN" sz="3600">
                <a:solidFill>
                  <a:srgbClr val="000000"/>
                </a:solidFill>
                <a:latin typeface="Calibri"/>
                <a:ea typeface="Verdana"/>
              </a:rPr>
              <a:t>At the check_login() endpoint </a:t>
            </a:r>
            <a:endParaRPr/>
          </a:p>
          <a:p>
            <a:pPr>
              <a:lnSpc>
                <a:spcPct val="100000"/>
              </a:lnSpc>
            </a:pPr>
            <a:r>
              <a:rPr lang="en-IN" sz="3600">
                <a:solidFill>
                  <a:srgbClr val="000000"/>
                </a:solidFill>
                <a:latin typeface="Calibri"/>
                <a:ea typeface="Verdana"/>
              </a:rPr>
              <a:t>of the oauth service.</a:t>
            </a:r>
            <a:endParaRPr/>
          </a:p>
          <a:p>
            <a:pPr>
              <a:lnSpc>
                <a:spcPct val="100000"/>
              </a:lnSpc>
            </a:pPr>
            <a:endParaRPr/>
          </a:p>
          <a:p>
            <a:pPr>
              <a:lnSpc>
                <a:spcPct val="100000"/>
              </a:lnSpc>
            </a:pPr>
            <a:r>
              <a:rPr lang="en-IN" sz="3600">
                <a:solidFill>
                  <a:srgbClr val="000000"/>
                </a:solidFill>
                <a:latin typeface="Calibri"/>
                <a:ea typeface="Verdana"/>
              </a:rPr>
              <a:t> </a:t>
            </a:r>
            <a:r>
              <a:rPr lang="en-IN" sz="3600">
                <a:solidFill>
                  <a:srgbClr val="2f99cd"/>
                </a:solidFill>
                <a:latin typeface="Calibri"/>
                <a:ea typeface="Verdana"/>
              </a:rPr>
              <a:t>Logout:</a:t>
            </a:r>
            <a:endParaRPr/>
          </a:p>
          <a:p>
            <a:pPr>
              <a:lnSpc>
                <a:spcPct val="100000"/>
              </a:lnSpc>
            </a:pPr>
            <a:r>
              <a:rPr lang="en-IN" sz="3600">
                <a:solidFill>
                  <a:srgbClr val="000000"/>
                </a:solidFill>
                <a:latin typeface="Calibri"/>
                <a:ea typeface="Verdana"/>
              </a:rPr>
              <a:t>User is logged out of all the </a:t>
            </a:r>
            <a:endParaRPr/>
          </a:p>
          <a:p>
            <a:pPr>
              <a:lnSpc>
                <a:spcPct val="100000"/>
              </a:lnSpc>
            </a:pPr>
            <a:r>
              <a:rPr lang="en-IN" sz="3600">
                <a:solidFill>
                  <a:srgbClr val="000000"/>
                </a:solidFill>
                <a:latin typeface="Calibri"/>
                <a:ea typeface="Verdana"/>
              </a:rPr>
              <a:t>microservices</a:t>
            </a:r>
            <a:endParaRPr/>
          </a:p>
          <a:p>
            <a:pPr>
              <a:lnSpc>
                <a:spcPct val="100000"/>
              </a:lnSpc>
            </a:pPr>
            <a:r>
              <a:rPr lang="en-IN" sz="3600">
                <a:solidFill>
                  <a:srgbClr val="000000"/>
                </a:solidFill>
                <a:latin typeface="Calibri"/>
                <a:ea typeface="Verdana"/>
              </a:rPr>
              <a:t>  </a:t>
            </a:r>
            <a:endParaRPr/>
          </a:p>
          <a:p>
            <a:pPr>
              <a:lnSpc>
                <a:spcPct val="100000"/>
              </a:lnSpc>
            </a:pPr>
            <a:endParaRPr/>
          </a:p>
          <a:p>
            <a:pPr>
              <a:lnSpc>
                <a:spcPct val="100000"/>
              </a:lnSpc>
            </a:pPr>
            <a:r>
              <a:rPr lang="en-IN" sz="4800">
                <a:solidFill>
                  <a:srgbClr val="000000"/>
                </a:solidFill>
                <a:latin typeface="Calibri"/>
                <a:ea typeface="Verdana"/>
              </a:rPr>
              <a:t> </a:t>
            </a:r>
            <a:endParaRPr/>
          </a:p>
          <a:p>
            <a:pPr>
              <a:lnSpc>
                <a:spcPct val="100000"/>
              </a:lnSpc>
            </a:pPr>
            <a:endParaRPr/>
          </a:p>
          <a:p>
            <a:pPr>
              <a:lnSpc>
                <a:spcPct val="100000"/>
              </a:lnSpc>
            </a:pPr>
            <a:endParaRPr/>
          </a:p>
        </p:txBody>
      </p:sp>
      <p:sp>
        <p:nvSpPr>
          <p:cNvPr id="45" name="CustomShape 9"/>
          <p:cNvSpPr/>
          <p:nvPr/>
        </p:nvSpPr>
        <p:spPr>
          <a:xfrm>
            <a:off x="24598800" y="4947840"/>
            <a:ext cx="15550200" cy="6443640"/>
          </a:xfrm>
          <a:prstGeom prst="rect">
            <a:avLst/>
          </a:prstGeom>
          <a:noFill/>
          <a:ln>
            <a:noFill/>
          </a:ln>
        </p:spPr>
        <p:txBody>
          <a:bodyPr lIns="182880" rIns="182880" tIns="91440" bIns="91440"/>
          <a:p>
            <a:pPr>
              <a:lnSpc>
                <a:spcPct val="100000"/>
              </a:lnSpc>
            </a:pPr>
            <a:r>
              <a:rPr b="1" lang="en-IN" sz="5700">
                <a:solidFill>
                  <a:srgbClr val="2f99cd"/>
                </a:solidFill>
                <a:latin typeface="Calibri"/>
                <a:ea typeface="DejaVu Sans"/>
              </a:rPr>
              <a:t>AIM</a:t>
            </a:r>
            <a:endParaRPr/>
          </a:p>
          <a:p>
            <a:pPr>
              <a:lnSpc>
                <a:spcPct val="100000"/>
              </a:lnSpc>
            </a:pPr>
            <a:endParaRPr/>
          </a:p>
          <a:p>
            <a:pPr>
              <a:lnSpc>
                <a:spcPct val="100000"/>
              </a:lnSpc>
            </a:pPr>
            <a:r>
              <a:rPr lang="en-IN" sz="4800">
                <a:solidFill>
                  <a:srgbClr val="000000"/>
                </a:solidFill>
                <a:latin typeface="Calibri"/>
                <a:ea typeface="Verdana"/>
              </a:rPr>
              <a:t>VLabs follows a microservice acrchitectural style to increase modularity and allow for scaling. With different services sitting on different servers authorization in between is required. Also from the user perspective, an authentication system allowing for Single-Sign On was also needed.  </a:t>
            </a:r>
            <a:endParaRPr/>
          </a:p>
          <a:p>
            <a:pPr>
              <a:lnSpc>
                <a:spcPct val="100000"/>
              </a:lnSpc>
            </a:pPr>
            <a:endParaRPr/>
          </a:p>
        </p:txBody>
      </p:sp>
      <p:sp>
        <p:nvSpPr>
          <p:cNvPr id="46" name="CustomShape 10"/>
          <p:cNvSpPr/>
          <p:nvPr/>
        </p:nvSpPr>
        <p:spPr>
          <a:xfrm>
            <a:off x="24598800" y="11161800"/>
            <a:ext cx="15550200" cy="3381480"/>
          </a:xfrm>
          <a:prstGeom prst="rect">
            <a:avLst/>
          </a:prstGeom>
          <a:noFill/>
          <a:ln>
            <a:noFill/>
          </a:ln>
        </p:spPr>
        <p:txBody>
          <a:bodyPr lIns="182880" rIns="182880" tIns="91440" bIns="91440"/>
          <a:p>
            <a:pPr>
              <a:lnSpc>
                <a:spcPct val="100000"/>
              </a:lnSpc>
            </a:pPr>
            <a:r>
              <a:rPr b="1" lang="en-IN" sz="5700">
                <a:solidFill>
                  <a:srgbClr val="2f99cd"/>
                </a:solidFill>
                <a:latin typeface="Calibri"/>
                <a:ea typeface="Verdana"/>
              </a:rPr>
              <a:t>RESULTS</a:t>
            </a:r>
            <a:endParaRPr/>
          </a:p>
          <a:p>
            <a:pPr>
              <a:lnSpc>
                <a:spcPct val="100000"/>
              </a:lnSpc>
            </a:pPr>
            <a:r>
              <a:rPr b="1" lang="en-IN" sz="5700">
                <a:solidFill>
                  <a:srgbClr val="2f99cd"/>
                </a:solidFill>
                <a:latin typeface="Calibri"/>
                <a:ea typeface="Verdana"/>
              </a:rPr>
              <a:t>Phase 1</a:t>
            </a:r>
            <a:endParaRPr/>
          </a:p>
          <a:p>
            <a:pPr>
              <a:lnSpc>
                <a:spcPct val="100000"/>
              </a:lnSpc>
            </a:pPr>
            <a:r>
              <a:rPr lang="en-IN" sz="4800">
                <a:solidFill>
                  <a:srgbClr val="000000"/>
                </a:solidFill>
                <a:latin typeface="Calibri"/>
                <a:ea typeface="Verdana"/>
              </a:rPr>
              <a:t>After analysis of various standards, we decided to use an approach encorporating the Oauth protocol.</a:t>
            </a:r>
            <a:endParaRPr/>
          </a:p>
        </p:txBody>
      </p:sp>
      <p:sp>
        <p:nvSpPr>
          <p:cNvPr id="47" name="CustomShape 11"/>
          <p:cNvSpPr/>
          <p:nvPr/>
        </p:nvSpPr>
        <p:spPr>
          <a:xfrm>
            <a:off x="24598800" y="17948160"/>
            <a:ext cx="15550200" cy="6581880"/>
          </a:xfrm>
          <a:prstGeom prst="rect">
            <a:avLst/>
          </a:prstGeom>
          <a:noFill/>
          <a:ln>
            <a:noFill/>
          </a:ln>
        </p:spPr>
        <p:txBody>
          <a:bodyPr lIns="182880" rIns="182880" tIns="91440" bIns="91440"/>
          <a:p>
            <a:pPr>
              <a:lnSpc>
                <a:spcPct val="100000"/>
              </a:lnSpc>
            </a:pPr>
            <a:r>
              <a:rPr b="1" lang="en-IN" sz="5700">
                <a:solidFill>
                  <a:srgbClr val="2f99cd"/>
                </a:solidFill>
                <a:latin typeface="Calibri"/>
                <a:ea typeface="Verdana"/>
              </a:rPr>
              <a:t>CONCLUSIONS ~Have none other than maybe put what i put for results here instead.</a:t>
            </a:r>
            <a:endParaRPr/>
          </a:p>
          <a:p>
            <a:pPr>
              <a:lnSpc>
                <a:spcPct val="100000"/>
              </a:lnSpc>
            </a:pPr>
            <a:endParaRPr/>
          </a:p>
          <a:p>
            <a:pPr>
              <a:lnSpc>
                <a:spcPct val="100000"/>
              </a:lnSpc>
            </a:pPr>
            <a:r>
              <a:rPr b="1" lang="en-IN" sz="5700">
                <a:solidFill>
                  <a:srgbClr val="2f99cd"/>
                </a:solidFill>
                <a:latin typeface="Calibri"/>
                <a:ea typeface="Verdana"/>
              </a:rPr>
              <a:t>Phase 1</a:t>
            </a:r>
            <a:endParaRPr/>
          </a:p>
          <a:p>
            <a:pPr>
              <a:lnSpc>
                <a:spcPct val="100000"/>
              </a:lnSpc>
            </a:pPr>
            <a:r>
              <a:rPr lang="en-IN" sz="4800">
                <a:solidFill>
                  <a:srgbClr val="000000"/>
                </a:solidFill>
                <a:latin typeface="Calibri"/>
                <a:ea typeface="Verdana"/>
              </a:rPr>
              <a:t>Use an Oauth protocol based system to provide both authentication(via user flow) and authorization between services(server flow). </a:t>
            </a:r>
            <a:endParaRPr/>
          </a:p>
          <a:p>
            <a:pPr>
              <a:lnSpc>
                <a:spcPct val="100000"/>
              </a:lnSpc>
            </a:pPr>
            <a:endParaRPr/>
          </a:p>
        </p:txBody>
      </p:sp>
      <p:sp>
        <p:nvSpPr>
          <p:cNvPr id="48" name="CustomShape 12"/>
          <p:cNvSpPr/>
          <p:nvPr/>
        </p:nvSpPr>
        <p:spPr>
          <a:xfrm>
            <a:off x="29325240" y="25952040"/>
            <a:ext cx="11585880" cy="1782360"/>
          </a:xfrm>
          <a:prstGeom prst="rect">
            <a:avLst/>
          </a:prstGeom>
          <a:noFill/>
          <a:ln>
            <a:noFill/>
          </a:ln>
        </p:spPr>
        <p:txBody>
          <a:bodyPr lIns="182880" rIns="182880" tIns="91440" bIns="91440"/>
          <a:p>
            <a:pPr>
              <a:lnSpc>
                <a:spcPct val="100000"/>
              </a:lnSpc>
            </a:pPr>
            <a:r>
              <a:rPr lang="en-IN" sz="3500">
                <a:solidFill>
                  <a:srgbClr val="808080"/>
                </a:solidFill>
                <a:latin typeface="Calibri"/>
                <a:ea typeface="DejaVu Sans"/>
              </a:rPr>
              <a:t>Projit Bandyopadhyay, </a:t>
            </a:r>
            <a:endParaRPr/>
          </a:p>
          <a:p>
            <a:pPr>
              <a:lnSpc>
                <a:spcPct val="100000"/>
              </a:lnSpc>
            </a:pPr>
            <a:r>
              <a:rPr lang="en-IN" sz="3500">
                <a:solidFill>
                  <a:srgbClr val="808080"/>
                </a:solidFill>
                <a:latin typeface="Calibri"/>
                <a:ea typeface="DejaVu Sans"/>
              </a:rPr>
              <a:t>Shubh Maheshwari</a:t>
            </a:r>
            <a:endParaRPr/>
          </a:p>
          <a:p>
            <a:pPr>
              <a:lnSpc>
                <a:spcPct val="100000"/>
              </a:lnSpc>
            </a:pPr>
            <a:endParaRPr/>
          </a:p>
        </p:txBody>
      </p:sp>
      <p:pic>
        <p:nvPicPr>
          <p:cNvPr id="49" name="" descr=""/>
          <p:cNvPicPr/>
          <p:nvPr/>
        </p:nvPicPr>
        <p:blipFill>
          <a:blip r:embed="rId1"/>
          <a:stretch>
            <a:fillRect/>
          </a:stretch>
        </p:blipFill>
        <p:spPr>
          <a:xfrm>
            <a:off x="24750360" y="24741000"/>
            <a:ext cx="4421520" cy="2954520"/>
          </a:xfrm>
          <a:prstGeom prst="rect">
            <a:avLst/>
          </a:prstGeom>
          <a:ln>
            <a:noFill/>
          </a:ln>
        </p:spPr>
      </p:pic>
      <p:sp>
        <p:nvSpPr>
          <p:cNvPr id="50" name="CustomShape 13"/>
          <p:cNvSpPr/>
          <p:nvPr/>
        </p:nvSpPr>
        <p:spPr>
          <a:xfrm>
            <a:off x="1577160" y="4947840"/>
            <a:ext cx="10334880" cy="23203800"/>
          </a:xfrm>
          <a:prstGeom prst="rect">
            <a:avLst/>
          </a:prstGeom>
          <a:noFill/>
          <a:ln>
            <a:noFill/>
          </a:ln>
        </p:spPr>
        <p:txBody>
          <a:bodyPr lIns="182880" rIns="182880" tIns="91440" bIns="91440"/>
          <a:p>
            <a:pPr>
              <a:lnSpc>
                <a:spcPct val="100000"/>
              </a:lnSpc>
            </a:pPr>
            <a:r>
              <a:rPr b="1" lang="en-IN" sz="5700">
                <a:solidFill>
                  <a:srgbClr val="2f99cd"/>
                </a:solidFill>
                <a:latin typeface="Calibri"/>
                <a:ea typeface="Verdana"/>
              </a:rPr>
              <a:t>INTRODUCTION</a:t>
            </a:r>
            <a:endParaRPr/>
          </a:p>
          <a:p>
            <a:pPr>
              <a:lnSpc>
                <a:spcPct val="100000"/>
              </a:lnSpc>
            </a:pPr>
            <a:endParaRPr/>
          </a:p>
          <a:p>
            <a:pPr>
              <a:lnSpc>
                <a:spcPct val="100000"/>
              </a:lnSpc>
            </a:pPr>
            <a:r>
              <a:rPr lang="en-IN" sz="3600">
                <a:solidFill>
                  <a:srgbClr val="000000"/>
                </a:solidFill>
                <a:latin typeface="Calibri"/>
                <a:ea typeface="Verdana"/>
              </a:rPr>
              <a:t>We are trying to make an oauth service using google as a single sign-on followed by common authorizarion for all the microservices</a:t>
            </a:r>
            <a:endParaRPr/>
          </a:p>
          <a:p>
            <a:pPr>
              <a:lnSpc>
                <a:spcPct val="100000"/>
              </a:lnSpc>
            </a:pPr>
            <a:endParaRPr/>
          </a:p>
          <a:p>
            <a:pPr>
              <a:lnSpc>
                <a:spcPct val="100000"/>
              </a:lnSpc>
            </a:pPr>
            <a:r>
              <a:rPr lang="en-IN" sz="3600">
                <a:solidFill>
                  <a:srgbClr val="000000"/>
                </a:solidFill>
                <a:latin typeface="Calibri"/>
                <a:ea typeface="Verdana"/>
              </a:rPr>
              <a:t>The Project could be split up into two phases:</a:t>
            </a:r>
            <a:endParaRPr/>
          </a:p>
          <a:p>
            <a:pPr>
              <a:lnSpc>
                <a:spcPct val="100000"/>
              </a:lnSpc>
            </a:pPr>
            <a:r>
              <a:rPr lang="en-IN" sz="3600">
                <a:solidFill>
                  <a:srgbClr val="000000"/>
                </a:solidFill>
                <a:latin typeface="Calibri"/>
                <a:ea typeface="Verdana"/>
              </a:rPr>
              <a:t>1. Surveying and Research</a:t>
            </a:r>
            <a:endParaRPr/>
          </a:p>
          <a:p>
            <a:pPr>
              <a:lnSpc>
                <a:spcPct val="100000"/>
              </a:lnSpc>
            </a:pPr>
            <a:r>
              <a:rPr lang="en-IN" sz="3600">
                <a:solidFill>
                  <a:srgbClr val="000000"/>
                </a:solidFill>
                <a:latin typeface="Calibri"/>
                <a:ea typeface="Verdana"/>
              </a:rPr>
              <a:t>2. Implemenntation of the model </a:t>
            </a:r>
            <a:endParaRPr/>
          </a:p>
          <a:p>
            <a:pPr>
              <a:lnSpc>
                <a:spcPct val="100000"/>
              </a:lnSpc>
            </a:pPr>
            <a:endParaRPr/>
          </a:p>
          <a:p>
            <a:pPr>
              <a:lnSpc>
                <a:spcPct val="100000"/>
              </a:lnSpc>
            </a:pPr>
            <a:r>
              <a:rPr b="1" lang="en-IN" sz="3600">
                <a:solidFill>
                  <a:srgbClr val="2f99cd"/>
                </a:solidFill>
                <a:latin typeface="Calibri"/>
                <a:ea typeface="Verdana"/>
              </a:rPr>
              <a:t>Phase 1</a:t>
            </a:r>
            <a:endParaRPr/>
          </a:p>
          <a:p>
            <a:pPr>
              <a:lnSpc>
                <a:spcPct val="100000"/>
              </a:lnSpc>
            </a:pPr>
            <a:endParaRPr/>
          </a:p>
          <a:p>
            <a:pPr>
              <a:lnSpc>
                <a:spcPct val="100000"/>
              </a:lnSpc>
            </a:pPr>
            <a:r>
              <a:rPr lang="en-IN" sz="3600">
                <a:solidFill>
                  <a:srgbClr val="000000"/>
                </a:solidFill>
                <a:latin typeface="Calibri"/>
                <a:ea typeface="Verdana"/>
              </a:rPr>
              <a:t>We needed to survey current industrial standards according to our requirements and look for for possible solutions.</a:t>
            </a:r>
            <a:endParaRPr/>
          </a:p>
          <a:p>
            <a:pPr>
              <a:lnSpc>
                <a:spcPct val="100000"/>
              </a:lnSpc>
            </a:pPr>
            <a:endParaRPr/>
          </a:p>
          <a:p>
            <a:pPr>
              <a:lnSpc>
                <a:spcPct val="100000"/>
              </a:lnSpc>
            </a:pPr>
            <a:r>
              <a:rPr b="1" lang="en-IN" sz="3600">
                <a:solidFill>
                  <a:srgbClr val="2f99cd"/>
                </a:solidFill>
                <a:latin typeface="Calibri"/>
                <a:ea typeface="Verdana"/>
              </a:rPr>
              <a:t>Phase 2 </a:t>
            </a:r>
            <a:endParaRPr/>
          </a:p>
          <a:p>
            <a:pPr>
              <a:lnSpc>
                <a:spcPct val="100000"/>
              </a:lnSpc>
            </a:pPr>
            <a:endParaRPr/>
          </a:p>
          <a:p>
            <a:pPr>
              <a:lnSpc>
                <a:spcPct val="100000"/>
              </a:lnSpc>
            </a:pPr>
            <a:r>
              <a:rPr lang="en-IN" sz="3600">
                <a:solidFill>
                  <a:srgbClr val="000000"/>
                </a:solidFill>
                <a:latin typeface="Calibri"/>
                <a:ea typeface="Verdana"/>
              </a:rPr>
              <a:t>We have done an impelentation of the oauth service model using an Oauth Server,a client Server and LDS dashboard, an existing VLEAD microservice. </a:t>
            </a:r>
            <a:endParaRPr/>
          </a:p>
          <a:p>
            <a:pPr>
              <a:lnSpc>
                <a:spcPct val="100000"/>
              </a:lnSpc>
            </a:pPr>
            <a:r>
              <a:rPr lang="en-IN" sz="4800">
                <a:solidFill>
                  <a:srgbClr val="000000"/>
                </a:solidFill>
                <a:latin typeface="Calibri"/>
                <a:ea typeface="Verdana"/>
              </a:rPr>
              <a:t>	</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51" name="" descr=""/>
          <p:cNvPicPr/>
          <p:nvPr/>
        </p:nvPicPr>
        <p:blipFill>
          <a:blip r:embed="rId2"/>
          <a:stretch>
            <a:fillRect/>
          </a:stretch>
        </p:blipFill>
        <p:spPr>
          <a:xfrm>
            <a:off x="17064000" y="8055720"/>
            <a:ext cx="6400080" cy="1952280"/>
          </a:xfrm>
          <a:prstGeom prst="rect">
            <a:avLst/>
          </a:prstGeom>
          <a:ln>
            <a:noFill/>
          </a:ln>
        </p:spPr>
      </p:pic>
      <p:pic>
        <p:nvPicPr>
          <p:cNvPr id="52" name="" descr=""/>
          <p:cNvPicPr/>
          <p:nvPr/>
        </p:nvPicPr>
        <p:blipFill>
          <a:blip r:embed="rId3"/>
          <a:stretch>
            <a:fillRect/>
          </a:stretch>
        </p:blipFill>
        <p:spPr>
          <a:xfrm>
            <a:off x="22032000" y="10944000"/>
            <a:ext cx="1285560" cy="971280"/>
          </a:xfrm>
          <a:prstGeom prst="rect">
            <a:avLst/>
          </a:prstGeom>
          <a:ln>
            <a:noFill/>
          </a:ln>
        </p:spPr>
      </p:pic>
      <p:pic>
        <p:nvPicPr>
          <p:cNvPr id="53" name="" descr=""/>
          <p:cNvPicPr/>
          <p:nvPr/>
        </p:nvPicPr>
        <p:blipFill>
          <a:blip r:embed="rId4"/>
          <a:stretch>
            <a:fillRect/>
          </a:stretch>
        </p:blipFill>
        <p:spPr>
          <a:xfrm>
            <a:off x="19872000" y="12960000"/>
            <a:ext cx="3592080" cy="2804760"/>
          </a:xfrm>
          <a:prstGeom prst="rect">
            <a:avLst/>
          </a:prstGeom>
          <a:ln>
            <a:noFill/>
          </a:ln>
        </p:spPr>
      </p:pic>
      <p:pic>
        <p:nvPicPr>
          <p:cNvPr id="54" name="" descr=""/>
          <p:cNvPicPr/>
          <p:nvPr/>
        </p:nvPicPr>
        <p:blipFill>
          <a:blip r:embed="rId5"/>
          <a:stretch>
            <a:fillRect/>
          </a:stretch>
        </p:blipFill>
        <p:spPr>
          <a:xfrm>
            <a:off x="19713240" y="16447320"/>
            <a:ext cx="3476160" cy="3095280"/>
          </a:xfrm>
          <a:prstGeom prst="rect">
            <a:avLst/>
          </a:prstGeom>
          <a:ln>
            <a:noFill/>
          </a:ln>
        </p:spPr>
      </p:pic>
      <p:pic>
        <p:nvPicPr>
          <p:cNvPr id="55" name="" descr=""/>
          <p:cNvPicPr/>
          <p:nvPr/>
        </p:nvPicPr>
        <p:blipFill>
          <a:blip r:embed="rId6"/>
          <a:stretch>
            <a:fillRect/>
          </a:stretch>
        </p:blipFill>
        <p:spPr>
          <a:xfrm>
            <a:off x="15264000" y="20016000"/>
            <a:ext cx="8712000" cy="447480"/>
          </a:xfrm>
          <a:prstGeom prst="rect">
            <a:avLst/>
          </a:prstGeom>
          <a:ln>
            <a:noFill/>
          </a:ln>
        </p:spPr>
      </p:pic>
      <p:graphicFrame>
        <p:nvGraphicFramePr>
          <p:cNvPr id="56" name="Object 14"/>
          <p:cNvGraphicFramePr/>
          <p:nvPr/>
        </p:nvGraphicFramePr>
        <p:xfrm>
          <a:off x="19771200" y="14727240"/>
          <a:ext cx="3251160" cy="812520"/>
        </p:xfrm>
        <a:graphic>
          <a:graphicData uri="http://schemas.openxmlformats.org/presentationml/2006/ole">
            <p:oleObj name="Spreadsheet" r:id="rId7">
              <p:embed/>
              <p:pic>
                <p:nvPicPr>
                  <p:cNvPr id="57" name="" descr=""/>
                  <p:cNvPicPr/>
                  <p:nvPr/>
                </p:nvPicPr>
                <p:blipFill>
                  <a:blip r:embed="rId8"/>
                  <a:stretch>
                    <a:fillRect/>
                  </a:stretch>
                </p:blipFill>
                <p:spPr>
                  <a:xfrm>
                    <a:off x="19771200" y="14727240"/>
                    <a:ext cx="3251160" cy="812520"/>
                  </a:xfrm>
                  <a:prstGeom prst="rect">
                    <a:avLst/>
                  </a:prstGeom>
                  <a:ln>
                    <a:noFill/>
                  </a:ln>
                </p:spPr>
              </p:pic>
            </p:oleObj>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