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8388" cy="151241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1" d="100"/>
          <a:sy n="41" d="100"/>
        </p:scale>
        <p:origin x="-1066" y="0"/>
      </p:cViewPr>
      <p:guideLst>
        <p:guide orient="horz" pos="4763"/>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1069200" y="3538800"/>
            <a:ext cx="1924884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1069200" y="8120520"/>
            <a:ext cx="1924884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1069200" y="353880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10932480" y="353880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10932480" y="812052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1069200" y="812052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1069200" y="3538800"/>
            <a:ext cx="1924884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1069200" y="3538800"/>
            <a:ext cx="1924884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5196600" y="3538440"/>
            <a:ext cx="10993320" cy="8771400"/>
          </a:xfrm>
          <a:prstGeom prst="rect">
            <a:avLst/>
          </a:prstGeom>
          <a:ln>
            <a:noFill/>
          </a:ln>
        </p:spPr>
      </p:pic>
      <p:pic>
        <p:nvPicPr>
          <p:cNvPr id="36" name="Picture 35"/>
          <p:cNvPicPr/>
          <p:nvPr/>
        </p:nvPicPr>
        <p:blipFill>
          <a:blip r:embed="rId2"/>
          <a:stretch/>
        </p:blipFill>
        <p:spPr>
          <a:xfrm>
            <a:off x="5196600" y="3538440"/>
            <a:ext cx="10993320" cy="87714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1069200" y="3538800"/>
            <a:ext cx="19248840" cy="8771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1069200" y="3538800"/>
            <a:ext cx="1924884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1069200" y="3538800"/>
            <a:ext cx="939312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10932480" y="3538800"/>
            <a:ext cx="939312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69200" y="603360"/>
            <a:ext cx="19248840" cy="11705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1069200" y="353880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1069200" y="812052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10932480" y="3538800"/>
            <a:ext cx="939312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1069200" y="3538800"/>
            <a:ext cx="9393120" cy="877140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10932480" y="353880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10932480" y="812052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9200" y="603360"/>
            <a:ext cx="19248840" cy="2525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1069200" y="353880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10932480" y="3538800"/>
            <a:ext cx="939312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1069200" y="8120520"/>
            <a:ext cx="19248840" cy="41839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8"/>
          <p:cNvPicPr/>
          <p:nvPr/>
        </p:nvPicPr>
        <p:blipFill>
          <a:blip r:embed="rId14"/>
          <a:stretch/>
        </p:blipFill>
        <p:spPr>
          <a:xfrm>
            <a:off x="360" y="0"/>
            <a:ext cx="21386880" cy="15123240"/>
          </a:xfrm>
          <a:prstGeom prst="rect">
            <a:avLst/>
          </a:prstGeom>
          <a:ln>
            <a:noFill/>
          </a:ln>
        </p:spPr>
      </p:pic>
      <p:sp>
        <p:nvSpPr>
          <p:cNvPr id="4" name="PlaceHolder 1"/>
          <p:cNvSpPr>
            <a:spLocks noGrp="1"/>
          </p:cNvSpPr>
          <p:nvPr>
            <p:ph type="title"/>
          </p:nvPr>
        </p:nvSpPr>
        <p:spPr>
          <a:xfrm>
            <a:off x="1069200" y="603360"/>
            <a:ext cx="19248840" cy="252504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1069200" y="3538800"/>
            <a:ext cx="19248840" cy="877140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ntegration-team-iiith/colloid-and-surface-chemistry-iiith-javascript-lab#glossar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ustomShape 1"/>
          <p:cNvSpPr/>
          <p:nvPr/>
        </p:nvSpPr>
        <p:spPr>
          <a:xfrm>
            <a:off x="483480" y="149400"/>
            <a:ext cx="14553360" cy="123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1" strike="noStrike" spc="-1">
                <a:solidFill>
                  <a:srgbClr val="FFFFFF"/>
                </a:solidFill>
                <a:uFill>
                  <a:solidFill>
                    <a:srgbClr val="FFFFFF"/>
                  </a:solidFill>
                </a:uFill>
                <a:latin typeface="Calibri"/>
              </a:rPr>
              <a:t>Conversion of Flash to Javascript </a:t>
            </a:r>
            <a:endParaRPr lang="en-IN" sz="1800" b="0" strike="noStrike" spc="-1">
              <a:solidFill>
                <a:srgbClr val="000000"/>
              </a:solidFill>
              <a:uFill>
                <a:solidFill>
                  <a:srgbClr val="FFFFFF"/>
                </a:solidFill>
              </a:uFill>
              <a:latin typeface="Arial"/>
            </a:endParaRPr>
          </a:p>
        </p:txBody>
      </p:sp>
      <p:sp>
        <p:nvSpPr>
          <p:cNvPr id="38" name="CustomShape 2"/>
          <p:cNvSpPr/>
          <p:nvPr/>
        </p:nvSpPr>
        <p:spPr>
          <a:xfrm>
            <a:off x="540720" y="2246400"/>
            <a:ext cx="5485680" cy="96202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9" name="CustomShape 3"/>
          <p:cNvSpPr/>
          <p:nvPr/>
        </p:nvSpPr>
        <p:spPr>
          <a:xfrm>
            <a:off x="788040" y="2472480"/>
            <a:ext cx="4037760" cy="21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2F99CD"/>
                </a:solidFill>
                <a:uFill>
                  <a:solidFill>
                    <a:srgbClr val="FFFFFF"/>
                  </a:solidFill>
                </a:uFill>
                <a:latin typeface="Calibri"/>
                <a:ea typeface="Verdana"/>
              </a:rPr>
              <a:t>INTRODUCTION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ea typeface="Verdana"/>
              </a:rPr>
              <a:t>The most interactive multimedia on the Web, which is in use is Flash. Flash offers the webmaster a single platform to create content that will be seen by the majority of Web site users, and that everyone who sees Flash will be able to interact with it in exactly the same way. However, there are some arguments against Flash, and many webmasters choose to use Flash in only limited pockets within their site. Hence creating similar experiences in JavaScript, we can avoid many of the problems inherent in Flash.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0" name="CustomShape 4"/>
          <p:cNvSpPr/>
          <p:nvPr/>
        </p:nvSpPr>
        <p:spPr>
          <a:xfrm>
            <a:off x="6293520" y="2246400"/>
            <a:ext cx="5485680" cy="1101168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1" name="CustomShape 5"/>
          <p:cNvSpPr/>
          <p:nvPr/>
        </p:nvSpPr>
        <p:spPr>
          <a:xfrm>
            <a:off x="12065760" y="2228040"/>
            <a:ext cx="8762400" cy="350532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2" name="CustomShape 6"/>
          <p:cNvSpPr/>
          <p:nvPr/>
        </p:nvSpPr>
        <p:spPr>
          <a:xfrm>
            <a:off x="12065760" y="5352120"/>
            <a:ext cx="8762400" cy="350532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 name="CustomShape 7"/>
          <p:cNvSpPr/>
          <p:nvPr/>
        </p:nvSpPr>
        <p:spPr>
          <a:xfrm>
            <a:off x="6598440" y="2472480"/>
            <a:ext cx="5180760" cy="86899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smtClean="0">
                <a:solidFill>
                  <a:srgbClr val="2F99CD"/>
                </a:solidFill>
                <a:uFill>
                  <a:solidFill>
                    <a:srgbClr val="FFFFFF"/>
                  </a:solidFill>
                </a:uFill>
                <a:latin typeface="Calibri"/>
                <a:ea typeface="Verdana"/>
              </a:rPr>
              <a:t>METHODS</a:t>
            </a:r>
          </a:p>
          <a:p>
            <a:pPr>
              <a:lnSpc>
                <a:spcPct val="100000"/>
              </a:lnSpc>
            </a:pPr>
            <a:endParaRPr lang="en-IN" spc="-1" dirty="0">
              <a:solidFill>
                <a:srgbClr val="000000"/>
              </a:solidFill>
              <a:uFill>
                <a:solidFill>
                  <a:srgbClr val="FFFFFF"/>
                </a:solidFill>
              </a:uFill>
              <a:latin typeface="Arial"/>
            </a:endParaRPr>
          </a:p>
          <a:p>
            <a:r>
              <a:rPr lang="en-IN" sz="2000" dirty="0" smtClean="0"/>
              <a:t>1. Get the </a:t>
            </a:r>
            <a:r>
              <a:rPr lang="en-IN" sz="2000" dirty="0" smtClean="0">
                <a:hlinkClick r:id="rId2"/>
              </a:rPr>
              <a:t>SWF files</a:t>
            </a:r>
            <a:r>
              <a:rPr lang="en-IN" sz="2000" dirty="0" smtClean="0"/>
              <a:t> of the flash experiment which needs to be converted to JavaScript from </a:t>
            </a:r>
            <a:r>
              <a:rPr lang="en-IN" sz="2000" dirty="0" err="1" smtClean="0"/>
              <a:t>github</a:t>
            </a:r>
            <a:r>
              <a:rPr lang="en-IN" sz="2000" dirty="0" smtClean="0"/>
              <a:t>.</a:t>
            </a:r>
          </a:p>
          <a:p>
            <a:pPr marL="285750" indent="-285750">
              <a:buFont typeface="Arial" pitchFamily="34" charset="0"/>
              <a:buChar char="•"/>
            </a:pPr>
            <a:endParaRPr lang="en-IN" sz="2000" dirty="0" smtClean="0"/>
          </a:p>
          <a:p>
            <a:r>
              <a:rPr lang="en-IN" sz="2000" dirty="0" smtClean="0"/>
              <a:t>2. Using JPEXS free flash </a:t>
            </a:r>
            <a:r>
              <a:rPr lang="en-IN" sz="2000" dirty="0" err="1" smtClean="0"/>
              <a:t>d</a:t>
            </a:r>
            <a:r>
              <a:rPr lang="en-IN" sz="2000" dirty="0" err="1" smtClean="0"/>
              <a:t>ecompiler</a:t>
            </a:r>
            <a:r>
              <a:rPr lang="en-IN" sz="2000" dirty="0" smtClean="0"/>
              <a:t> extract all the components of the experiment</a:t>
            </a:r>
          </a:p>
          <a:p>
            <a:endParaRPr lang="en-IN" sz="2000" spc="-1" dirty="0" smtClean="0">
              <a:uFill>
                <a:solidFill>
                  <a:srgbClr val="FFFFFF"/>
                </a:solidFill>
              </a:uFill>
              <a:ea typeface="Verdana"/>
            </a:endParaRPr>
          </a:p>
          <a:p>
            <a:r>
              <a:rPr lang="en-IN" sz="2000" spc="-1" dirty="0" smtClean="0">
                <a:uFill>
                  <a:solidFill>
                    <a:srgbClr val="FFFFFF"/>
                  </a:solidFill>
                </a:uFill>
                <a:ea typeface="Verdana"/>
              </a:rPr>
              <a:t>3. Identify and combine require components to form  all these images using any editor</a:t>
            </a:r>
          </a:p>
          <a:p>
            <a:endParaRPr lang="en-IN" sz="2000" spc="-1" dirty="0">
              <a:uFill>
                <a:solidFill>
                  <a:srgbClr val="FFFFFF"/>
                </a:solidFill>
              </a:uFill>
              <a:ea typeface="Verdana"/>
            </a:endParaRPr>
          </a:p>
          <a:p>
            <a:r>
              <a:rPr lang="en-IN" sz="2000" spc="-1" dirty="0" smtClean="0">
                <a:uFill>
                  <a:solidFill>
                    <a:srgbClr val="FFFFFF"/>
                  </a:solidFill>
                </a:uFill>
                <a:ea typeface="Verdana"/>
              </a:rPr>
              <a:t>4. Position all images in their appropriate positions in HTML5 &amp; CSS code.</a:t>
            </a:r>
          </a:p>
          <a:p>
            <a:endParaRPr lang="en-IN" sz="2000" b="1" spc="-1" dirty="0">
              <a:solidFill>
                <a:srgbClr val="2F99CD"/>
              </a:solidFill>
              <a:uFill>
                <a:solidFill>
                  <a:srgbClr val="FFFFFF"/>
                </a:solidFill>
              </a:uFill>
              <a:latin typeface="Calibri"/>
              <a:ea typeface="Verdana"/>
            </a:endParaRPr>
          </a:p>
          <a:p>
            <a:r>
              <a:rPr lang="en-IN" sz="2000" dirty="0" smtClean="0"/>
              <a:t>5. Define </a:t>
            </a:r>
            <a:r>
              <a:rPr lang="en-IN" sz="2000" dirty="0"/>
              <a:t>functions for each of the apparatus which redirect to other functions according to the need of the experiment</a:t>
            </a:r>
            <a:r>
              <a:rPr lang="en-IN" sz="2000" dirty="0" smtClean="0"/>
              <a:t>.</a:t>
            </a:r>
          </a:p>
          <a:p>
            <a:endParaRPr lang="en-IN" sz="2000" dirty="0"/>
          </a:p>
          <a:p>
            <a:r>
              <a:rPr lang="en-IN" sz="2000" dirty="0" smtClean="0"/>
              <a:t>6. Now use different functionalities of  libraries for performing  animation.  </a:t>
            </a:r>
          </a:p>
          <a:p>
            <a:r>
              <a:rPr lang="en-IN" sz="2000" b="1" spc="-1" dirty="0" smtClean="0">
                <a:solidFill>
                  <a:srgbClr val="2F99CD"/>
                </a:solidFill>
                <a:uFill>
                  <a:solidFill>
                    <a:srgbClr val="FFFFFF"/>
                  </a:solidFill>
                </a:uFill>
                <a:latin typeface="Calibri"/>
                <a:ea typeface="Verdana"/>
              </a:rPr>
              <a:t> </a:t>
            </a:r>
            <a:endParaRPr lang="en-IN" sz="2000" b="1" spc="-1" dirty="0">
              <a:solidFill>
                <a:srgbClr val="2F99CD"/>
              </a:solidFill>
              <a:uFill>
                <a:solidFill>
                  <a:srgbClr val="FFFFFF"/>
                </a:solidFill>
              </a:uFill>
              <a:latin typeface="Calibri"/>
              <a:ea typeface="Verdana"/>
            </a:endParaRPr>
          </a:p>
          <a:p>
            <a:endParaRPr lang="en-IN" sz="2000" b="1" spc="-1" dirty="0">
              <a:solidFill>
                <a:srgbClr val="2F99CD"/>
              </a:solidFill>
              <a:uFill>
                <a:solidFill>
                  <a:srgbClr val="FFFFFF"/>
                </a:solidFill>
              </a:uFill>
              <a:latin typeface="Calibri"/>
              <a:ea typeface="Verdana"/>
            </a:endParaRPr>
          </a:p>
        </p:txBody>
      </p:sp>
      <p:sp>
        <p:nvSpPr>
          <p:cNvPr id="44" name="CustomShape 8"/>
          <p:cNvSpPr/>
          <p:nvPr/>
        </p:nvSpPr>
        <p:spPr>
          <a:xfrm>
            <a:off x="12294360" y="2472480"/>
            <a:ext cx="7771680" cy="20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u="sng" strike="noStrike" spc="-1" dirty="0">
                <a:solidFill>
                  <a:srgbClr val="2F99CD"/>
                </a:solidFill>
                <a:uFill>
                  <a:solidFill>
                    <a:srgbClr val="FFFFFF"/>
                  </a:solidFill>
                </a:uFill>
                <a:latin typeface="Calibri"/>
                <a:ea typeface="DejaVu Sans"/>
              </a:rPr>
              <a:t>AIM</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u="sng" strike="noStrike" spc="-1" dirty="0">
                <a:solidFill>
                  <a:srgbClr val="000000"/>
                </a:solidFill>
                <a:uFill>
                  <a:solidFill>
                    <a:srgbClr val="FFFFFF"/>
                  </a:solidFill>
                </a:uFill>
                <a:latin typeface="Calibri"/>
                <a:ea typeface="Verdana"/>
              </a:rPr>
              <a:t>To Convert 2 labs - Physical-Chemistry &amp; Colloid-Surface-Chemistry, from Flash To </a:t>
            </a:r>
            <a:r>
              <a:rPr lang="en-IN" sz="2400" b="0" u="sng" strike="noStrike" spc="-1" dirty="0" err="1">
                <a:solidFill>
                  <a:srgbClr val="000000"/>
                </a:solidFill>
                <a:uFill>
                  <a:solidFill>
                    <a:srgbClr val="FFFFFF"/>
                  </a:solidFill>
                </a:uFill>
                <a:latin typeface="Calibri"/>
                <a:ea typeface="Verdana"/>
              </a:rPr>
              <a:t>Javascript</a:t>
            </a:r>
            <a:r>
              <a:rPr lang="en-IN" sz="2400" b="0" u="sng" strike="noStrike" spc="-1" dirty="0">
                <a:solidFill>
                  <a:srgbClr val="000000"/>
                </a:solidFill>
                <a:uFill>
                  <a:solidFill>
                    <a:srgbClr val="FFFFFF"/>
                  </a:solidFill>
                </a:uFill>
                <a:latin typeface="Calibri"/>
                <a:ea typeface="Verdana"/>
              </a:rPr>
              <a:t>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45" name="CustomShape 9"/>
          <p:cNvSpPr/>
          <p:nvPr/>
        </p:nvSpPr>
        <p:spPr>
          <a:xfrm>
            <a:off x="12294360" y="5577480"/>
            <a:ext cx="7771680" cy="277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2F99CD"/>
                </a:solidFill>
                <a:uFill>
                  <a:solidFill>
                    <a:srgbClr val="FFFFFF"/>
                  </a:solidFill>
                </a:uFill>
                <a:latin typeface="Calibri"/>
                <a:ea typeface="Verdana"/>
              </a:rPr>
              <a:t>RESULTS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alibri"/>
                <a:ea typeface="Verdana"/>
              </a:rPr>
              <a:t>1. Successfully Converted all experiments from flash to </a:t>
            </a:r>
            <a:r>
              <a:rPr lang="en-IN" sz="2400" b="0" strike="noStrike" spc="-1" dirty="0" err="1">
                <a:solidFill>
                  <a:srgbClr val="000000"/>
                </a:solidFill>
                <a:uFill>
                  <a:solidFill>
                    <a:srgbClr val="FFFFFF"/>
                  </a:solidFill>
                </a:uFill>
                <a:latin typeface="Calibri"/>
                <a:ea typeface="Verdana"/>
              </a:rPr>
              <a:t>javascript</a:t>
            </a:r>
            <a:r>
              <a:rPr lang="en-IN" sz="2400" b="0" strike="noStrike" spc="-1" dirty="0">
                <a:solidFill>
                  <a:srgbClr val="000000"/>
                </a:solidFill>
                <a:uFill>
                  <a:solidFill>
                    <a:srgbClr val="FFFFFF"/>
                  </a:solidFill>
                </a:uFill>
                <a:latin typeface="Calibri"/>
                <a:ea typeface="Verdana"/>
              </a:rPr>
              <a:t> </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alibri"/>
                <a:ea typeface="Verdana"/>
              </a:rPr>
              <a:t>2. An average of 3 days for conversion of each experiment.</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alibri"/>
                <a:ea typeface="Verdana"/>
              </a:rPr>
              <a:t> </a:t>
            </a:r>
            <a:endParaRPr lang="en-IN" sz="1800" b="0" strike="noStrike" spc="-1" dirty="0">
              <a:solidFill>
                <a:srgbClr val="000000"/>
              </a:solidFill>
              <a:uFill>
                <a:solidFill>
                  <a:srgbClr val="FFFFFF"/>
                </a:solidFill>
              </a:uFill>
              <a:latin typeface="Arial"/>
            </a:endParaRPr>
          </a:p>
        </p:txBody>
      </p:sp>
      <p:sp>
        <p:nvSpPr>
          <p:cNvPr id="46" name="CustomShape 10"/>
          <p:cNvSpPr/>
          <p:nvPr/>
        </p:nvSpPr>
        <p:spPr>
          <a:xfrm>
            <a:off x="12294360" y="8968320"/>
            <a:ext cx="7771680" cy="12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2F99CD"/>
                </a:solidFill>
                <a:uFill>
                  <a:solidFill>
                    <a:srgbClr val="FFFFFF"/>
                  </a:solidFill>
                </a:uFill>
                <a:latin typeface="Calibri"/>
                <a:ea typeface="Verdana"/>
              </a:rPr>
              <a:t>CONCLUSIONS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7" name="CustomShape 11"/>
          <p:cNvSpPr/>
          <p:nvPr/>
        </p:nvSpPr>
        <p:spPr>
          <a:xfrm>
            <a:off x="14656680" y="12967920"/>
            <a:ext cx="579060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pc="-1" dirty="0">
                <a:solidFill>
                  <a:srgbClr val="808080"/>
                </a:solidFill>
                <a:uFill>
                  <a:solidFill>
                    <a:srgbClr val="FFFFFF"/>
                  </a:solidFill>
                </a:uFill>
                <a:latin typeface="Calibri" pitchFamily="34" charset="0"/>
                <a:cs typeface="Calibri" pitchFamily="34" charset="0"/>
              </a:rPr>
              <a:t>Developers name: 1. </a:t>
            </a:r>
            <a:r>
              <a:rPr lang="en-IN" spc="-1" dirty="0" err="1">
                <a:solidFill>
                  <a:srgbClr val="808080"/>
                </a:solidFill>
                <a:uFill>
                  <a:solidFill>
                    <a:srgbClr val="FFFFFF"/>
                  </a:solidFill>
                </a:uFill>
                <a:latin typeface="Calibri" pitchFamily="34" charset="0"/>
                <a:cs typeface="Calibri" pitchFamily="34" charset="0"/>
              </a:rPr>
              <a:t>Kalpit</a:t>
            </a:r>
            <a:r>
              <a:rPr lang="en-IN" spc="-1" dirty="0">
                <a:solidFill>
                  <a:srgbClr val="808080"/>
                </a:solidFill>
                <a:uFill>
                  <a:solidFill>
                    <a:srgbClr val="FFFFFF"/>
                  </a:solidFill>
                </a:uFill>
                <a:latin typeface="Calibri" pitchFamily="34" charset="0"/>
                <a:cs typeface="Calibri" pitchFamily="34" charset="0"/>
              </a:rPr>
              <a:t> </a:t>
            </a:r>
            <a:r>
              <a:rPr lang="en-IN" spc="-1" dirty="0" err="1">
                <a:solidFill>
                  <a:srgbClr val="808080"/>
                </a:solidFill>
                <a:uFill>
                  <a:solidFill>
                    <a:srgbClr val="FFFFFF"/>
                  </a:solidFill>
                </a:uFill>
                <a:latin typeface="Calibri" pitchFamily="34" charset="0"/>
                <a:cs typeface="Calibri" pitchFamily="34" charset="0"/>
              </a:rPr>
              <a:t>Pokra</a:t>
            </a:r>
            <a:r>
              <a:rPr lang="en-IN" spc="-1" dirty="0">
                <a:solidFill>
                  <a:srgbClr val="808080"/>
                </a:solidFill>
                <a:uFill>
                  <a:solidFill>
                    <a:srgbClr val="FFFFFF"/>
                  </a:solidFill>
                </a:uFill>
                <a:latin typeface="Calibri" pitchFamily="34" charset="0"/>
                <a:cs typeface="Calibri" pitchFamily="34" charset="0"/>
              </a:rPr>
              <a:t>  2. </a:t>
            </a:r>
            <a:r>
              <a:rPr lang="en-IN" spc="-1" dirty="0" err="1">
                <a:solidFill>
                  <a:srgbClr val="808080"/>
                </a:solidFill>
                <a:uFill>
                  <a:solidFill>
                    <a:srgbClr val="FFFFFF"/>
                  </a:solidFill>
                </a:uFill>
                <a:latin typeface="Calibri" pitchFamily="34" charset="0"/>
                <a:cs typeface="Calibri" pitchFamily="34" charset="0"/>
              </a:rPr>
              <a:t>Mahee</a:t>
            </a:r>
            <a:r>
              <a:rPr lang="en-IN" spc="-1" dirty="0">
                <a:solidFill>
                  <a:srgbClr val="808080"/>
                </a:solidFill>
                <a:uFill>
                  <a:solidFill>
                    <a:srgbClr val="FFFFFF"/>
                  </a:solidFill>
                </a:uFill>
                <a:latin typeface="Calibri" pitchFamily="34" charset="0"/>
                <a:cs typeface="Calibri" pitchFamily="34" charset="0"/>
              </a:rPr>
              <a:t> Surya</a:t>
            </a:r>
          </a:p>
          <a:p>
            <a:pPr>
              <a:lnSpc>
                <a:spcPct val="100000"/>
              </a:lnSpc>
            </a:pPr>
            <a:r>
              <a:rPr lang="en-IN" spc="-1" dirty="0" smtClean="0">
                <a:solidFill>
                  <a:srgbClr val="808080"/>
                </a:solidFill>
                <a:uFill>
                  <a:solidFill>
                    <a:srgbClr val="FFFFFF"/>
                  </a:solidFill>
                </a:uFill>
                <a:latin typeface="Calibri" pitchFamily="34" charset="0"/>
                <a:cs typeface="Calibri" pitchFamily="34" charset="0"/>
              </a:rPr>
              <a:t>Mentor name</a:t>
            </a:r>
            <a:r>
              <a:rPr lang="en-IN" spc="-1" dirty="0" smtClean="0">
                <a:solidFill>
                  <a:schemeClr val="bg1">
                    <a:lumMod val="50000"/>
                  </a:schemeClr>
                </a:solidFill>
                <a:uFill>
                  <a:solidFill>
                    <a:srgbClr val="FFFFFF"/>
                  </a:solidFill>
                </a:uFill>
                <a:latin typeface="Calibri" pitchFamily="34" charset="0"/>
                <a:cs typeface="Calibri" pitchFamily="34" charset="0"/>
              </a:rPr>
              <a:t>: 1.</a:t>
            </a:r>
            <a:r>
              <a:rPr lang="en-IN" spc="-1" dirty="0">
                <a:solidFill>
                  <a:srgbClr val="000000"/>
                </a:solidFill>
                <a:uFill>
                  <a:solidFill>
                    <a:srgbClr val="FFFFFF"/>
                  </a:solidFill>
                </a:uFill>
                <a:latin typeface="Calibri" pitchFamily="34" charset="0"/>
                <a:cs typeface="Calibri" pitchFamily="34" charset="0"/>
              </a:rPr>
              <a:t> </a:t>
            </a:r>
            <a:r>
              <a:rPr lang="en-IN" spc="-1" dirty="0" err="1" smtClean="0">
                <a:solidFill>
                  <a:schemeClr val="bg1">
                    <a:lumMod val="50000"/>
                  </a:schemeClr>
                </a:solidFill>
                <a:uFill>
                  <a:solidFill>
                    <a:srgbClr val="FFFFFF"/>
                  </a:solidFill>
                </a:uFill>
                <a:latin typeface="Calibri" pitchFamily="34" charset="0"/>
                <a:cs typeface="Calibri" pitchFamily="34" charset="0"/>
              </a:rPr>
              <a:t>Lalit</a:t>
            </a:r>
            <a:r>
              <a:rPr lang="en-IN" spc="-1" dirty="0" smtClean="0">
                <a:solidFill>
                  <a:schemeClr val="bg1">
                    <a:lumMod val="50000"/>
                  </a:schemeClr>
                </a:solidFill>
                <a:uFill>
                  <a:solidFill>
                    <a:srgbClr val="FFFFFF"/>
                  </a:solidFill>
                </a:uFill>
                <a:latin typeface="Calibri" pitchFamily="34" charset="0"/>
                <a:cs typeface="Calibri" pitchFamily="34" charset="0"/>
              </a:rPr>
              <a:t> Mohan 2. </a:t>
            </a:r>
            <a:r>
              <a:rPr lang="en-IN" dirty="0" err="1" smtClean="0">
                <a:solidFill>
                  <a:schemeClr val="bg1">
                    <a:lumMod val="50000"/>
                  </a:schemeClr>
                </a:solidFill>
                <a:latin typeface="Calibri" pitchFamily="34" charset="0"/>
                <a:cs typeface="Calibri" pitchFamily="34" charset="0"/>
              </a:rPr>
              <a:t>Sravanthi</a:t>
            </a:r>
            <a:r>
              <a:rPr lang="en-IN" dirty="0" smtClean="0">
                <a:solidFill>
                  <a:schemeClr val="bg1">
                    <a:lumMod val="50000"/>
                  </a:schemeClr>
                </a:solidFill>
                <a:latin typeface="Calibri" pitchFamily="34" charset="0"/>
                <a:cs typeface="Calibri" pitchFamily="34" charset="0"/>
              </a:rPr>
              <a:t> </a:t>
            </a:r>
            <a:r>
              <a:rPr lang="en-IN" dirty="0" err="1" smtClean="0">
                <a:solidFill>
                  <a:schemeClr val="bg1">
                    <a:lumMod val="50000"/>
                  </a:schemeClr>
                </a:solidFill>
                <a:latin typeface="Calibri" pitchFamily="34" charset="0"/>
                <a:cs typeface="Calibri" pitchFamily="34" charset="0"/>
              </a:rPr>
              <a:t>Bhattlapenumarthi</a:t>
            </a:r>
            <a:r>
              <a:rPr lang="en-IN" dirty="0" smtClean="0">
                <a:solidFill>
                  <a:schemeClr val="bg1">
                    <a:lumMod val="50000"/>
                  </a:schemeClr>
                </a:solidFill>
                <a:latin typeface="Calibri" pitchFamily="34" charset="0"/>
                <a:cs typeface="Calibri" pitchFamily="34" charset="0"/>
              </a:rPr>
              <a:t>  3. </a:t>
            </a:r>
            <a:r>
              <a:rPr lang="en-IN" dirty="0" err="1" smtClean="0">
                <a:solidFill>
                  <a:schemeClr val="bg1">
                    <a:lumMod val="50000"/>
                  </a:schemeClr>
                </a:solidFill>
                <a:latin typeface="Calibri" pitchFamily="34" charset="0"/>
                <a:cs typeface="Calibri" pitchFamily="34" charset="0"/>
              </a:rPr>
              <a:t>Sravanthi</a:t>
            </a:r>
            <a:r>
              <a:rPr lang="en-IN" dirty="0" smtClean="0">
                <a:solidFill>
                  <a:schemeClr val="bg1">
                    <a:lumMod val="50000"/>
                  </a:schemeClr>
                </a:solidFill>
                <a:latin typeface="Calibri" pitchFamily="34" charset="0"/>
                <a:cs typeface="Calibri" pitchFamily="34" charset="0"/>
              </a:rPr>
              <a:t> </a:t>
            </a:r>
            <a:r>
              <a:rPr lang="en-IN" dirty="0" err="1" smtClean="0">
                <a:solidFill>
                  <a:schemeClr val="bg1">
                    <a:lumMod val="50000"/>
                  </a:schemeClr>
                </a:solidFill>
                <a:latin typeface="Calibri" pitchFamily="34" charset="0"/>
                <a:cs typeface="Calibri" pitchFamily="34" charset="0"/>
              </a:rPr>
              <a:t>Modepu</a:t>
            </a:r>
            <a:r>
              <a:rPr lang="en-IN" dirty="0" smtClean="0">
                <a:solidFill>
                  <a:schemeClr val="bg1">
                    <a:lumMod val="50000"/>
                  </a:schemeClr>
                </a:solidFill>
                <a:latin typeface="Calibri" pitchFamily="34" charset="0"/>
                <a:cs typeface="Calibri" pitchFamily="34" charset="0"/>
              </a:rPr>
              <a:t> </a:t>
            </a:r>
            <a:endParaRPr lang="en-IN" spc="-1" dirty="0">
              <a:solidFill>
                <a:schemeClr val="bg1">
                  <a:lumMod val="50000"/>
                </a:schemeClr>
              </a:solidFill>
              <a:uFill>
                <a:solidFill>
                  <a:srgbClr val="FFFFFF"/>
                </a:solidFill>
              </a:uFill>
              <a:latin typeface="Calibri" pitchFamily="34" charset="0"/>
              <a:cs typeface="Calibri" pitchFamily="34" charset="0"/>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48" name="Picture 26"/>
          <p:cNvPicPr/>
          <p:nvPr/>
        </p:nvPicPr>
        <p:blipFill>
          <a:blip r:embed="rId3"/>
          <a:stretch/>
        </p:blipFill>
        <p:spPr>
          <a:xfrm>
            <a:off x="12369960" y="12362760"/>
            <a:ext cx="2209680" cy="1476000"/>
          </a:xfrm>
          <a:prstGeom prst="rect">
            <a:avLst/>
          </a:prstGeom>
          <a:ln>
            <a:noFill/>
          </a:ln>
        </p:spPr>
      </p:pic>
      <p:sp>
        <p:nvSpPr>
          <p:cNvPr id="49" name="CustomShape 12"/>
          <p:cNvSpPr/>
          <p:nvPr/>
        </p:nvSpPr>
        <p:spPr>
          <a:xfrm rot="4200">
            <a:off x="12049560" y="8714520"/>
            <a:ext cx="8774640" cy="3505320"/>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IN" sz="2000" dirty="0" smtClean="0">
              <a:latin typeface="Calibri" pitchFamily="34" charset="0"/>
              <a:cs typeface="Calibri" pitchFamily="34" charset="0"/>
            </a:endParaRPr>
          </a:p>
          <a:p>
            <a:pPr>
              <a:lnSpc>
                <a:spcPct val="100000"/>
              </a:lnSpc>
            </a:pPr>
            <a:r>
              <a:rPr lang="en-IN" sz="2000" dirty="0" err="1" smtClean="0">
                <a:latin typeface="Calibri" pitchFamily="34" charset="0"/>
                <a:cs typeface="Calibri" pitchFamily="34" charset="0"/>
              </a:rPr>
              <a:t>Inspite</a:t>
            </a:r>
            <a:r>
              <a:rPr lang="en-IN" sz="2000" dirty="0" smtClean="0">
                <a:latin typeface="Calibri" pitchFamily="34" charset="0"/>
                <a:cs typeface="Calibri" pitchFamily="34" charset="0"/>
              </a:rPr>
              <a:t> of Flash being a popular interactive media platform for building web pages, it needs to be converted to JavaScript in order to make it Free and open-source. Currently the tools available for conversion are not sophisticated enough to convert more complex animations involved in the experiments. Hence for time being conversion using pure JavaScript and HTML5 is the best option though it is not the efficient method.</a:t>
            </a:r>
            <a:endParaRPr lang="en-IN" sz="2000" b="0" strike="noStrike" spc="-1" dirty="0" smtClean="0">
              <a:uFill>
                <a:solidFill>
                  <a:srgbClr val="FFFFFF"/>
                </a:solidFill>
              </a:uFill>
              <a:latin typeface="Calibri" pitchFamily="34" charset="0"/>
              <a:cs typeface="Calibri" pitchFamily="34" charset="0"/>
            </a:endParaRPr>
          </a:p>
          <a:p>
            <a:pPr>
              <a:lnSpc>
                <a:spcPct val="100000"/>
              </a:lnSpc>
            </a:pPr>
            <a:endParaRPr lang="en-IN" sz="20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TotalTime>
  <Words>247</Words>
  <Application>Microsoft Office PowerPoint</Application>
  <PresentationFormat>Custom</PresentationFormat>
  <Paragraphs>31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Progress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bbante</dc:creator>
  <cp:lastModifiedBy>Kalpit Pokra</cp:lastModifiedBy>
  <cp:revision>34</cp:revision>
  <dcterms:created xsi:type="dcterms:W3CDTF">2017-07-03T09:57:00Z</dcterms:created>
  <dcterms:modified xsi:type="dcterms:W3CDTF">2017-07-18T01:36:24Z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Progress Software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