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42786300" cy="302641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139120" y="1207440"/>
            <a:ext cx="38506680" cy="505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2139120" y="7081560"/>
            <a:ext cx="38506680" cy="83721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2139120" y="16249320"/>
            <a:ext cx="38506680" cy="83721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139120" y="1207440"/>
            <a:ext cx="38506680" cy="505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2139120" y="7081560"/>
            <a:ext cx="18790920" cy="83721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21870000" y="7081560"/>
            <a:ext cx="18790920" cy="83721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21870000" y="16249320"/>
            <a:ext cx="18790920" cy="83721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2139120" y="16249320"/>
            <a:ext cx="18790920" cy="83721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2139120" y="1207440"/>
            <a:ext cx="38506680" cy="505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2139120" y="7081560"/>
            <a:ext cx="38506680" cy="175521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2139120" y="7081560"/>
            <a:ext cx="38506680" cy="175521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10392840" y="7081560"/>
            <a:ext cx="21998520" cy="1755216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10392840" y="7081560"/>
            <a:ext cx="21998520" cy="175521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2139120" y="1207440"/>
            <a:ext cx="38506680" cy="505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2139120" y="7081560"/>
            <a:ext cx="38506680" cy="175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139120" y="1207440"/>
            <a:ext cx="38506680" cy="505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2139120" y="7081560"/>
            <a:ext cx="38506680" cy="175521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139120" y="1207440"/>
            <a:ext cx="38506680" cy="505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2139120" y="7081560"/>
            <a:ext cx="18790920" cy="175521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21870000" y="7081560"/>
            <a:ext cx="18790920" cy="175521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139120" y="1207440"/>
            <a:ext cx="38506680" cy="505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2139120" y="1207440"/>
            <a:ext cx="38506680" cy="234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139120" y="1207440"/>
            <a:ext cx="38506680" cy="505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2139120" y="7081560"/>
            <a:ext cx="18790920" cy="83721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2139120" y="16249320"/>
            <a:ext cx="18790920" cy="83721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21870000" y="7081560"/>
            <a:ext cx="18790920" cy="175521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139120" y="1207440"/>
            <a:ext cx="38506680" cy="505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2139120" y="7081560"/>
            <a:ext cx="18790920" cy="175521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21870000" y="7081560"/>
            <a:ext cx="18790920" cy="83721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21870000" y="16249320"/>
            <a:ext cx="18790920" cy="83721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2139120" y="1207440"/>
            <a:ext cx="38506680" cy="505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2139120" y="7081560"/>
            <a:ext cx="18790920" cy="83721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21870000" y="7081560"/>
            <a:ext cx="18790920" cy="83721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2139120" y="16249320"/>
            <a:ext cx="38506680" cy="83721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8" descr=""/>
          <p:cNvPicPr/>
          <p:nvPr/>
        </p:nvPicPr>
        <p:blipFill>
          <a:blip r:embed="rId2"/>
          <a:stretch/>
        </p:blipFill>
        <p:spPr>
          <a:xfrm>
            <a:off x="720" y="0"/>
            <a:ext cx="42791040" cy="30265560"/>
          </a:xfrm>
          <a:prstGeom prst="rect">
            <a:avLst/>
          </a:prstGeom>
          <a:ln w="1260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2139120" y="1207440"/>
            <a:ext cx="38506680" cy="505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2139120" y="7081560"/>
            <a:ext cx="38506680" cy="175521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967320" y="778320"/>
            <a:ext cx="29118600" cy="1522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1" lang="en-IN" sz="8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Authentication and Authorization Between VLabs Services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CustomShape 2"/>
          <p:cNvSpPr/>
          <p:nvPr/>
        </p:nvSpPr>
        <p:spPr>
          <a:xfrm>
            <a:off x="111600" y="11033640"/>
            <a:ext cx="11085120" cy="12082320"/>
          </a:xfrm>
          <a:prstGeom prst="rect">
            <a:avLst/>
          </a:prstGeom>
          <a:gradFill>
            <a:gsLst>
              <a:gs pos="0">
                <a:srgbClr val="bfedff"/>
              </a:gs>
              <a:gs pos="100000">
                <a:srgbClr val="e7f8ff"/>
              </a:gs>
            </a:gsLst>
            <a:lin ang="16200000"/>
          </a:gradFill>
          <a:ln w="25560">
            <a:solidFill>
              <a:srgbClr val="4f81bd"/>
            </a:solidFill>
            <a:round/>
          </a:ln>
          <a:effectLst>
            <a:outerShdw dir="0" dist="119520">
              <a:srgbClr val="000000">
                <a:alpha val="7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9" name="CustomShape 3"/>
          <p:cNvSpPr/>
          <p:nvPr/>
        </p:nvSpPr>
        <p:spPr>
          <a:xfrm>
            <a:off x="271440" y="11336040"/>
            <a:ext cx="10119600" cy="11516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IN" sz="57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INTRODUCTION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We are trying to make an oauth service using Google as a Single Sign-On followed by common authorization for all the services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Project could be split up into two phases: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1. Surveying and Research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2. Implemenntation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57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Phase 1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We needed to survey current industrial standards according to our requirements and look for for possible solutions.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CustomShape 4"/>
          <p:cNvSpPr/>
          <p:nvPr/>
        </p:nvSpPr>
        <p:spPr>
          <a:xfrm>
            <a:off x="11808000" y="3744000"/>
            <a:ext cx="11721960" cy="22678920"/>
          </a:xfrm>
          <a:prstGeom prst="rect">
            <a:avLst/>
          </a:prstGeom>
          <a:gradFill>
            <a:gsLst>
              <a:gs pos="0">
                <a:srgbClr val="bfedff"/>
              </a:gs>
              <a:gs pos="100000">
                <a:srgbClr val="e7f8ff"/>
              </a:gs>
            </a:gsLst>
            <a:lin ang="16200000"/>
          </a:gradFill>
          <a:ln w="25560">
            <a:solidFill>
              <a:srgbClr val="4f81bd"/>
            </a:solidFill>
            <a:miter/>
          </a:ln>
          <a:effectLst>
            <a:outerShdw dir="0" dist="119520">
              <a:srgbClr val="000000">
                <a:alpha val="7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1" name="CustomShape 5"/>
          <p:cNvSpPr/>
          <p:nvPr/>
        </p:nvSpPr>
        <p:spPr>
          <a:xfrm>
            <a:off x="109800" y="3190320"/>
            <a:ext cx="11089080" cy="7635600"/>
          </a:xfrm>
          <a:prstGeom prst="rect">
            <a:avLst/>
          </a:prstGeom>
          <a:gradFill>
            <a:gsLst>
              <a:gs pos="0">
                <a:srgbClr val="bfedff"/>
              </a:gs>
              <a:gs pos="100000">
                <a:srgbClr val="e7f8ff"/>
              </a:gs>
            </a:gsLst>
            <a:lin ang="16200000"/>
          </a:gradFill>
          <a:ln w="25560">
            <a:solidFill>
              <a:srgbClr val="4f81bd"/>
            </a:solidFill>
            <a:miter/>
          </a:ln>
          <a:effectLst>
            <a:outerShdw dir="0" dist="119520">
              <a:srgbClr val="000000">
                <a:alpha val="7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2" name="CustomShape 6"/>
          <p:cNvSpPr/>
          <p:nvPr/>
        </p:nvSpPr>
        <p:spPr>
          <a:xfrm>
            <a:off x="24141600" y="11906640"/>
            <a:ext cx="17531280" cy="5199840"/>
          </a:xfrm>
          <a:prstGeom prst="rect">
            <a:avLst/>
          </a:prstGeom>
          <a:gradFill>
            <a:gsLst>
              <a:gs pos="0">
                <a:srgbClr val="bfedff"/>
              </a:gs>
              <a:gs pos="100000">
                <a:srgbClr val="e7f8ff"/>
              </a:gs>
            </a:gsLst>
            <a:lin ang="16200000"/>
          </a:gradFill>
          <a:ln w="25560">
            <a:solidFill>
              <a:srgbClr val="4f81bd"/>
            </a:solidFill>
            <a:round/>
          </a:ln>
          <a:effectLst>
            <a:outerShdw dir="0" dist="119520">
              <a:srgbClr val="000000">
                <a:alpha val="7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" name="CustomShape 7"/>
          <p:cNvSpPr/>
          <p:nvPr/>
        </p:nvSpPr>
        <p:spPr>
          <a:xfrm>
            <a:off x="24141600" y="17421120"/>
            <a:ext cx="17531280" cy="7014600"/>
          </a:xfrm>
          <a:prstGeom prst="rect">
            <a:avLst/>
          </a:prstGeom>
          <a:gradFill>
            <a:gsLst>
              <a:gs pos="0">
                <a:srgbClr val="bfedff"/>
              </a:gs>
              <a:gs pos="100000">
                <a:srgbClr val="e7f8ff"/>
              </a:gs>
            </a:gsLst>
            <a:lin ang="16200000"/>
          </a:gradFill>
          <a:ln w="25560">
            <a:solidFill>
              <a:srgbClr val="4f81bd"/>
            </a:solidFill>
            <a:round/>
          </a:ln>
          <a:effectLst>
            <a:outerShdw dir="0" dist="119520">
              <a:srgbClr val="000000">
                <a:alpha val="7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4" name="CustomShape 8"/>
          <p:cNvSpPr/>
          <p:nvPr/>
        </p:nvSpPr>
        <p:spPr>
          <a:xfrm>
            <a:off x="12129840" y="4464000"/>
            <a:ext cx="10730160" cy="18236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IN" sz="57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Phase 2</a:t>
            </a:r>
            <a:r>
              <a:rPr b="1" lang="en-IN" sz="5700" spc="-1" strike="noStrike">
                <a:solidFill>
                  <a:srgbClr val="2f99c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We have done an  implementation of the oauth service model using an Oauth Server,</a:t>
            </a:r>
            <a:r>
              <a:rPr b="0" lang="en-I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I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 client server and LDS dashboard, an existing VLEAD microservice.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57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METHODS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 our model the following endpoints exist: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57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Login with Google: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user is redirected from the microservice to Oauth Server. Using Google Sign-On, the user is authenticated by Google.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57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After Authentication: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Users credentials are available at the check_login() end point of the oauth service.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57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Logout: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Oauth server logs out user of all the microservices.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9"/>
          <p:cNvSpPr/>
          <p:nvPr/>
        </p:nvSpPr>
        <p:spPr>
          <a:xfrm>
            <a:off x="310320" y="3383640"/>
            <a:ext cx="10888560" cy="7174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IN" sz="57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AIM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VLabs follows a microservice architectural style to increase modularity and allow for scaling and requires authorization / authentication between servers. We needed to survey industrial standards and build a model of for the interactions required. The model authentication system should support Single-Sign in principle.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10"/>
          <p:cNvSpPr/>
          <p:nvPr/>
        </p:nvSpPr>
        <p:spPr>
          <a:xfrm>
            <a:off x="24632280" y="12345480"/>
            <a:ext cx="15549480" cy="45248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IN" sz="57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RESULTS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After analysis of various standards, we decided to use an approach encorporating the Oauth protocol.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We have incorporated the oauth model with LDS dashboard and Google sign-on.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11"/>
          <p:cNvSpPr/>
          <p:nvPr/>
        </p:nvSpPr>
        <p:spPr>
          <a:xfrm>
            <a:off x="24598800" y="17948160"/>
            <a:ext cx="15549480" cy="6444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IN" sz="57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CONCLUSIONS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Decided that we should use an Oauth protocol based system to provide both authentication(via user flow) and authorization between services(server flow).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To secure and maintain the microservices, we must apply a layer of proxy and handle all the requests through an API gateway.It would be this gateway which would also incorporate of Oauth.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12"/>
          <p:cNvSpPr/>
          <p:nvPr/>
        </p:nvSpPr>
        <p:spPr>
          <a:xfrm>
            <a:off x="29325240" y="25952040"/>
            <a:ext cx="11585160" cy="2057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35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Projit Bandyopadhyay,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5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Shubh Maheshwari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9" name="image4.png" descr=""/>
          <p:cNvPicPr/>
          <p:nvPr/>
        </p:nvPicPr>
        <p:blipFill>
          <a:blip r:embed="rId1"/>
          <a:stretch/>
        </p:blipFill>
        <p:spPr>
          <a:xfrm>
            <a:off x="24750360" y="24741000"/>
            <a:ext cx="4420800" cy="2953800"/>
          </a:xfrm>
          <a:prstGeom prst="rect">
            <a:avLst/>
          </a:prstGeom>
          <a:ln w="12600">
            <a:noFill/>
          </a:ln>
        </p:spPr>
      </p:pic>
      <p:pic>
        <p:nvPicPr>
          <p:cNvPr id="50" name="image5.png" descr=""/>
          <p:cNvPicPr/>
          <p:nvPr/>
        </p:nvPicPr>
        <p:blipFill>
          <a:blip r:embed="rId2"/>
          <a:stretch/>
        </p:blipFill>
        <p:spPr>
          <a:xfrm>
            <a:off x="24632280" y="5176080"/>
            <a:ext cx="6398640" cy="1950840"/>
          </a:xfrm>
          <a:prstGeom prst="rect">
            <a:avLst/>
          </a:prstGeom>
          <a:ln w="12600">
            <a:noFill/>
          </a:ln>
        </p:spPr>
      </p:pic>
      <p:pic>
        <p:nvPicPr>
          <p:cNvPr id="51" name="image6.png" descr=""/>
          <p:cNvPicPr/>
          <p:nvPr/>
        </p:nvPicPr>
        <p:blipFill>
          <a:blip r:embed="rId3"/>
          <a:stretch/>
        </p:blipFill>
        <p:spPr>
          <a:xfrm>
            <a:off x="33149520" y="6505920"/>
            <a:ext cx="2633760" cy="1989360"/>
          </a:xfrm>
          <a:prstGeom prst="rect">
            <a:avLst/>
          </a:prstGeom>
          <a:ln w="12600">
            <a:noFill/>
          </a:ln>
        </p:spPr>
      </p:pic>
      <p:pic>
        <p:nvPicPr>
          <p:cNvPr id="52" name="image7.png" descr=""/>
          <p:cNvPicPr/>
          <p:nvPr/>
        </p:nvPicPr>
        <p:blipFill>
          <a:blip r:embed="rId4"/>
          <a:stretch/>
        </p:blipFill>
        <p:spPr>
          <a:xfrm>
            <a:off x="37512000" y="4467960"/>
            <a:ext cx="3590640" cy="2803320"/>
          </a:xfrm>
          <a:prstGeom prst="rect">
            <a:avLst/>
          </a:prstGeom>
          <a:ln w="12600">
            <a:noFill/>
          </a:ln>
        </p:spPr>
      </p:pic>
      <p:pic>
        <p:nvPicPr>
          <p:cNvPr id="53" name="image8.png" descr=""/>
          <p:cNvPicPr/>
          <p:nvPr/>
        </p:nvPicPr>
        <p:blipFill>
          <a:blip r:embed="rId5"/>
          <a:stretch/>
        </p:blipFill>
        <p:spPr>
          <a:xfrm>
            <a:off x="37440000" y="8352000"/>
            <a:ext cx="3886920" cy="3461040"/>
          </a:xfrm>
          <a:prstGeom prst="rect">
            <a:avLst/>
          </a:prstGeom>
          <a:ln w="12600">
            <a:noFill/>
          </a:ln>
        </p:spPr>
      </p:pic>
      <p:pic>
        <p:nvPicPr>
          <p:cNvPr id="54" name="image9.png" descr=""/>
          <p:cNvPicPr/>
          <p:nvPr/>
        </p:nvPicPr>
        <p:blipFill>
          <a:blip r:embed="rId6"/>
          <a:stretch/>
        </p:blipFill>
        <p:spPr>
          <a:xfrm>
            <a:off x="24624720" y="9417240"/>
            <a:ext cx="8710560" cy="446040"/>
          </a:xfrm>
          <a:prstGeom prst="rect">
            <a:avLst/>
          </a:prstGeom>
          <a:ln w="12600">
            <a:noFill/>
          </a:ln>
        </p:spPr>
      </p:pic>
      <p:sp>
        <p:nvSpPr>
          <p:cNvPr id="55" name="Line 13"/>
          <p:cNvSpPr/>
          <p:nvPr/>
        </p:nvSpPr>
        <p:spPr>
          <a:xfrm flipV="1">
            <a:off x="31967640" y="8132400"/>
            <a:ext cx="1270080" cy="1270080"/>
          </a:xfrm>
          <a:prstGeom prst="line">
            <a:avLst/>
          </a:prstGeom>
          <a:ln w="25560">
            <a:solidFill>
              <a:srgbClr val="4bacc6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Line 14"/>
          <p:cNvSpPr/>
          <p:nvPr/>
        </p:nvSpPr>
        <p:spPr>
          <a:xfrm>
            <a:off x="31415760" y="5905800"/>
            <a:ext cx="1703880" cy="1481400"/>
          </a:xfrm>
          <a:prstGeom prst="line">
            <a:avLst/>
          </a:prstGeom>
          <a:ln w="25560">
            <a:solidFill>
              <a:srgbClr val="4bacc6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Line 15"/>
          <p:cNvSpPr/>
          <p:nvPr/>
        </p:nvSpPr>
        <p:spPr>
          <a:xfrm flipV="1">
            <a:off x="35821440" y="6426000"/>
            <a:ext cx="1463760" cy="1154520"/>
          </a:xfrm>
          <a:prstGeom prst="line">
            <a:avLst/>
          </a:prstGeom>
          <a:ln w="25560">
            <a:solidFill>
              <a:srgbClr val="4bacc6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Line 16"/>
          <p:cNvSpPr/>
          <p:nvPr/>
        </p:nvSpPr>
        <p:spPr>
          <a:xfrm>
            <a:off x="39307320" y="7401600"/>
            <a:ext cx="360" cy="820440"/>
          </a:xfrm>
          <a:prstGeom prst="line">
            <a:avLst/>
          </a:prstGeom>
          <a:ln w="25560">
            <a:solidFill>
              <a:srgbClr val="4bacc6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Line 17"/>
          <p:cNvSpPr/>
          <p:nvPr/>
        </p:nvSpPr>
        <p:spPr>
          <a:xfrm flipV="1">
            <a:off x="24175080" y="4210920"/>
            <a:ext cx="360" cy="7394760"/>
          </a:xfrm>
          <a:prstGeom prst="line">
            <a:avLst/>
          </a:prstGeom>
          <a:ln w="25560">
            <a:solidFill>
              <a:srgbClr val="4bacc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Line 18"/>
          <p:cNvSpPr/>
          <p:nvPr/>
        </p:nvSpPr>
        <p:spPr>
          <a:xfrm flipV="1">
            <a:off x="41665680" y="4283640"/>
            <a:ext cx="360" cy="7249320"/>
          </a:xfrm>
          <a:prstGeom prst="line">
            <a:avLst/>
          </a:prstGeom>
          <a:ln w="25560">
            <a:solidFill>
              <a:srgbClr val="4bacc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Line 19"/>
          <p:cNvSpPr/>
          <p:nvPr/>
        </p:nvSpPr>
        <p:spPr>
          <a:xfrm>
            <a:off x="24204960" y="11593080"/>
            <a:ext cx="17557200" cy="360"/>
          </a:xfrm>
          <a:prstGeom prst="line">
            <a:avLst/>
          </a:prstGeom>
          <a:ln w="25560">
            <a:solidFill>
              <a:srgbClr val="4bacc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Line 20"/>
          <p:cNvSpPr/>
          <p:nvPr/>
        </p:nvSpPr>
        <p:spPr>
          <a:xfrm>
            <a:off x="24162480" y="4260240"/>
            <a:ext cx="17471880" cy="360"/>
          </a:xfrm>
          <a:prstGeom prst="line">
            <a:avLst/>
          </a:prstGeom>
          <a:ln w="25560">
            <a:solidFill>
              <a:srgbClr val="4bacc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21"/>
          <p:cNvSpPr/>
          <p:nvPr/>
        </p:nvSpPr>
        <p:spPr>
          <a:xfrm>
            <a:off x="25848360" y="8596800"/>
            <a:ext cx="1361520" cy="455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Service 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CustomShape 22"/>
          <p:cNvSpPr/>
          <p:nvPr/>
        </p:nvSpPr>
        <p:spPr>
          <a:xfrm>
            <a:off x="25848360" y="7282440"/>
            <a:ext cx="1361520" cy="455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Service 1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CustomShape 23"/>
          <p:cNvSpPr/>
          <p:nvPr/>
        </p:nvSpPr>
        <p:spPr>
          <a:xfrm>
            <a:off x="33481800" y="8553600"/>
            <a:ext cx="1905840" cy="455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Oauth Server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2017-07-19T14:37:15Z</dcterms:modified>
  <cp:revision>6</cp:revision>
  <dc:subject/>
  <dc:title/>
</cp:coreProperties>
</file>