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_rels/presentation.xml.rels" ContentType="application/vnd.openxmlformats-package.relationships+xml"/>
  <Override PartName="/ppt/media/image3.png" ContentType="image/png"/>
  <Override PartName="/ppt/media/image2.png" ContentType="image/png"/>
  <Override PartName="/ppt/media/image1.png" ContentType="image/png"/>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2794237" cy="302672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2139480" y="7082280"/>
            <a:ext cx="3851424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2139480" y="16251480"/>
            <a:ext cx="3851424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2139480" y="7082280"/>
            <a:ext cx="187948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21874320" y="7082280"/>
            <a:ext cx="187948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21874320" y="16251480"/>
            <a:ext cx="187948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2139480" y="16251480"/>
            <a:ext cx="187948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2139480" y="7082280"/>
            <a:ext cx="124012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15161040" y="7082280"/>
            <a:ext cx="124012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28182960" y="7082280"/>
            <a:ext cx="124012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28182960" y="16251480"/>
            <a:ext cx="124012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15161040" y="16251480"/>
            <a:ext cx="124012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2139480" y="16251480"/>
            <a:ext cx="124012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2139480" y="7082280"/>
            <a:ext cx="38514240" cy="175546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2139480" y="7082280"/>
            <a:ext cx="38514240" cy="175546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2139480" y="7082280"/>
            <a:ext cx="18794880" cy="175546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21874320" y="7082280"/>
            <a:ext cx="18794880" cy="175546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39480" y="1207440"/>
            <a:ext cx="38514240" cy="23428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2139480" y="7082280"/>
            <a:ext cx="187948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2139480" y="16251480"/>
            <a:ext cx="187948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21874320" y="7082280"/>
            <a:ext cx="18794880" cy="175546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2139480" y="7082280"/>
            <a:ext cx="18794880" cy="1755468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21874320" y="7082280"/>
            <a:ext cx="187948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21874320" y="16251480"/>
            <a:ext cx="187948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39480" y="1207440"/>
            <a:ext cx="38514240" cy="50540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2139480" y="7082280"/>
            <a:ext cx="187948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21874320" y="7082280"/>
            <a:ext cx="1879488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2139480" y="16251480"/>
            <a:ext cx="38514240" cy="8373240"/>
          </a:xfrm>
          <a:prstGeom prst="rect">
            <a:avLst/>
          </a:prstGeom>
        </p:spPr>
        <p:txBody>
          <a:bodyPr lIns="0" rIns="0" tIns="0" bIns="0">
            <a:normAutofit/>
          </a:bodyPr>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720" y="0"/>
            <a:ext cx="42791760" cy="30266280"/>
          </a:xfrm>
          <a:prstGeom prst="rect">
            <a:avLst/>
          </a:prstGeom>
          <a:ln>
            <a:noFill/>
          </a:ln>
        </p:spPr>
      </p:pic>
      <p:sp>
        <p:nvSpPr>
          <p:cNvPr id="1" name="PlaceHolder 1"/>
          <p:cNvSpPr>
            <a:spLocks noGrp="1"/>
          </p:cNvSpPr>
          <p:nvPr>
            <p:ph type="title"/>
          </p:nvPr>
        </p:nvSpPr>
        <p:spPr>
          <a:xfrm>
            <a:off x="2139480" y="1207440"/>
            <a:ext cx="38514240" cy="505404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2139480" y="7082280"/>
            <a:ext cx="38514240" cy="175546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967320" y="298800"/>
            <a:ext cx="29119320" cy="2481840"/>
          </a:xfrm>
          <a:prstGeom prst="rect">
            <a:avLst/>
          </a:prstGeom>
          <a:noFill/>
          <a:ln>
            <a:noFill/>
          </a:ln>
        </p:spPr>
        <p:style>
          <a:lnRef idx="0"/>
          <a:fillRef idx="0"/>
          <a:effectRef idx="0"/>
          <a:fontRef idx="minor"/>
        </p:style>
        <p:txBody>
          <a:bodyPr lIns="182880" rIns="182880" tIns="91440" bIns="91440" anchor="ctr"/>
          <a:p>
            <a:pPr>
              <a:lnSpc>
                <a:spcPct val="100000"/>
              </a:lnSpc>
            </a:pPr>
            <a:r>
              <a:rPr b="1" lang="en-IN" sz="8800" spc="-1" strike="noStrike">
                <a:solidFill>
                  <a:srgbClr val="ffffff"/>
                </a:solidFill>
                <a:uFill>
                  <a:solidFill>
                    <a:srgbClr val="ffffff"/>
                  </a:solidFill>
                </a:uFill>
                <a:latin typeface="Calibri"/>
              </a:rPr>
              <a:t>Data Service </a:t>
            </a:r>
            <a:r>
              <a:rPr b="1" lang="en-IN" sz="8800" spc="-1" strike="noStrike">
                <a:solidFill>
                  <a:srgbClr val="ffffff"/>
                </a:solidFill>
                <a:uFill>
                  <a:solidFill>
                    <a:srgbClr val="ffffff"/>
                  </a:solidFill>
                </a:uFill>
                <a:latin typeface="Calibri"/>
              </a:rPr>
              <a:t>Dashboard for </a:t>
            </a:r>
            <a:r>
              <a:rPr b="1" lang="en-IN" sz="8800" spc="-1" strike="noStrike">
                <a:solidFill>
                  <a:srgbClr val="ffffff"/>
                </a:solidFill>
                <a:uFill>
                  <a:solidFill>
                    <a:srgbClr val="ffffff"/>
                  </a:solidFill>
                </a:uFill>
                <a:latin typeface="Calibri"/>
              </a:rPr>
              <a:t>Virtual Labs</a:t>
            </a:r>
            <a:endParaRPr b="0" lang="en-IN" sz="8800" spc="-1" strike="noStrike">
              <a:solidFill>
                <a:srgbClr val="000000"/>
              </a:solidFill>
              <a:uFill>
                <a:solidFill>
                  <a:srgbClr val="ffffff"/>
                </a:solidFill>
              </a:uFill>
              <a:latin typeface="Arial"/>
            </a:endParaRPr>
          </a:p>
        </p:txBody>
      </p:sp>
      <p:sp>
        <p:nvSpPr>
          <p:cNvPr id="40" name="CustomShape 2"/>
          <p:cNvSpPr/>
          <p:nvPr/>
        </p:nvSpPr>
        <p:spPr>
          <a:xfrm>
            <a:off x="795600" y="10296000"/>
            <a:ext cx="11444400" cy="1332000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41" name="CustomShape 3"/>
          <p:cNvSpPr/>
          <p:nvPr/>
        </p:nvSpPr>
        <p:spPr>
          <a:xfrm>
            <a:off x="1008720" y="10438200"/>
            <a:ext cx="9431280" cy="107172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INTRODUCTION</a:t>
            </a:r>
            <a:endParaRPr b="0" lang="en-IN" sz="5700" spc="-1" strike="noStrike">
              <a:solidFill>
                <a:srgbClr val="000000"/>
              </a:solidFill>
              <a:uFill>
                <a:solidFill>
                  <a:srgbClr val="ffffff"/>
                </a:solidFill>
              </a:uFill>
              <a:latin typeface="Arial"/>
            </a:endParaRPr>
          </a:p>
          <a:p>
            <a:pPr>
              <a:lnSpc>
                <a:spcPct val="100000"/>
              </a:lnSpc>
            </a:pPr>
            <a:b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p:txBody>
      </p:sp>
      <p:sp>
        <p:nvSpPr>
          <p:cNvPr id="42" name="CustomShape 4"/>
          <p:cNvSpPr/>
          <p:nvPr/>
        </p:nvSpPr>
        <p:spPr>
          <a:xfrm>
            <a:off x="792000" y="3600000"/>
            <a:ext cx="11448720" cy="619200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43" name="CustomShape 5"/>
          <p:cNvSpPr/>
          <p:nvPr/>
        </p:nvSpPr>
        <p:spPr>
          <a:xfrm>
            <a:off x="28366560" y="4961160"/>
            <a:ext cx="13140000" cy="604800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44" name="CustomShape 6"/>
          <p:cNvSpPr/>
          <p:nvPr/>
        </p:nvSpPr>
        <p:spPr>
          <a:xfrm>
            <a:off x="28368000" y="12240000"/>
            <a:ext cx="13104000" cy="1173600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45" name="CustomShape 7"/>
          <p:cNvSpPr/>
          <p:nvPr/>
        </p:nvSpPr>
        <p:spPr>
          <a:xfrm>
            <a:off x="1081800" y="3672000"/>
            <a:ext cx="10006200" cy="136800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DejaVu Sans"/>
              </a:rPr>
              <a:t>AIM</a:t>
            </a: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p:txBody>
      </p:sp>
      <p:sp>
        <p:nvSpPr>
          <p:cNvPr id="46" name="CustomShape 8"/>
          <p:cNvSpPr/>
          <p:nvPr/>
        </p:nvSpPr>
        <p:spPr>
          <a:xfrm>
            <a:off x="28656000" y="5400000"/>
            <a:ext cx="12312000" cy="122400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Verdana"/>
              </a:rPr>
              <a:t>RESULTS</a:t>
            </a: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a:p>
            <a:pPr>
              <a:lnSpc>
                <a:spcPct val="100000"/>
              </a:lnSpc>
            </a:pPr>
            <a:r>
              <a:rPr b="0" lang="en-IN" sz="4800" spc="-1" strike="noStrike">
                <a:solidFill>
                  <a:srgbClr val="000000"/>
                </a:solidFill>
                <a:uFill>
                  <a:solidFill>
                    <a:srgbClr val="ffffff"/>
                  </a:solidFill>
                </a:uFill>
                <a:latin typeface="Calibri"/>
                <a:ea typeface="Verdana"/>
              </a:rPr>
              <a:t> </a:t>
            </a:r>
            <a:endParaRPr b="0" lang="en-IN" sz="4800" spc="-1" strike="noStrike">
              <a:solidFill>
                <a:srgbClr val="000000"/>
              </a:solidFill>
              <a:uFill>
                <a:solidFill>
                  <a:srgbClr val="ffffff"/>
                </a:solidFill>
              </a:uFill>
              <a:latin typeface="Arial"/>
            </a:endParaRPr>
          </a:p>
        </p:txBody>
      </p:sp>
      <p:sp>
        <p:nvSpPr>
          <p:cNvPr id="47" name="CustomShape 9"/>
          <p:cNvSpPr/>
          <p:nvPr/>
        </p:nvSpPr>
        <p:spPr>
          <a:xfrm>
            <a:off x="29526120" y="25560000"/>
            <a:ext cx="11585880" cy="1783080"/>
          </a:xfrm>
          <a:prstGeom prst="rect">
            <a:avLst/>
          </a:prstGeom>
          <a:noFill/>
          <a:ln>
            <a:noFill/>
          </a:ln>
        </p:spPr>
        <p:style>
          <a:lnRef idx="0"/>
          <a:fillRef idx="0"/>
          <a:effectRef idx="0"/>
          <a:fontRef idx="minor"/>
        </p:style>
        <p:txBody>
          <a:bodyPr lIns="182880" rIns="182880" tIns="91440" bIns="91440"/>
          <a:p>
            <a:pPr>
              <a:lnSpc>
                <a:spcPct val="100000"/>
              </a:lnSpc>
            </a:pPr>
            <a:r>
              <a:rPr b="0" lang="en-IN" sz="3500" spc="-1" strike="noStrike">
                <a:solidFill>
                  <a:srgbClr val="808080"/>
                </a:solidFill>
                <a:uFill>
                  <a:solidFill>
                    <a:srgbClr val="ffffff"/>
                  </a:solidFill>
                </a:uFill>
                <a:latin typeface="Calibri"/>
                <a:ea typeface="DejaVu Sans"/>
              </a:rPr>
              <a:t>Interns: Utkarsh, Yahnit</a:t>
            </a:r>
            <a:br/>
            <a:r>
              <a:rPr b="0" lang="en-IN" sz="3500" spc="-1" strike="noStrike">
                <a:solidFill>
                  <a:srgbClr val="808080"/>
                </a:solidFill>
                <a:uFill>
                  <a:solidFill>
                    <a:srgbClr val="ffffff"/>
                  </a:solidFill>
                </a:uFill>
                <a:latin typeface="Calibri"/>
                <a:ea typeface="DejaVu Sans"/>
              </a:rPr>
              <a:t>Mentor: Madhavi</a:t>
            </a:r>
            <a:endParaRPr b="0" lang="en-IN" sz="3500" spc="-1" strike="noStrike">
              <a:solidFill>
                <a:srgbClr val="000000"/>
              </a:solidFill>
              <a:uFill>
                <a:solidFill>
                  <a:srgbClr val="ffffff"/>
                </a:solidFill>
              </a:uFill>
              <a:latin typeface="Arial"/>
            </a:endParaRPr>
          </a:p>
          <a:p>
            <a:pPr>
              <a:lnSpc>
                <a:spcPct val="100000"/>
              </a:lnSpc>
            </a:pPr>
            <a:endParaRPr b="0" lang="en-IN" sz="3500" spc="-1" strike="noStrike">
              <a:solidFill>
                <a:srgbClr val="000000"/>
              </a:solidFill>
              <a:uFill>
                <a:solidFill>
                  <a:srgbClr val="ffffff"/>
                </a:solidFill>
              </a:uFill>
              <a:latin typeface="Arial"/>
            </a:endParaRPr>
          </a:p>
          <a:p>
            <a:pPr>
              <a:lnSpc>
                <a:spcPct val="100000"/>
              </a:lnSpc>
            </a:pPr>
            <a:endParaRPr b="0" lang="en-IN" sz="3500" spc="-1" strike="noStrike">
              <a:solidFill>
                <a:srgbClr val="000000"/>
              </a:solidFill>
              <a:uFill>
                <a:solidFill>
                  <a:srgbClr val="ffffff"/>
                </a:solidFill>
              </a:uFill>
              <a:latin typeface="Arial"/>
            </a:endParaRPr>
          </a:p>
        </p:txBody>
      </p:sp>
      <p:pic>
        <p:nvPicPr>
          <p:cNvPr id="48" name="Picture 26" descr=""/>
          <p:cNvPicPr/>
          <p:nvPr/>
        </p:nvPicPr>
        <p:blipFill>
          <a:blip r:embed="rId1"/>
          <a:stretch/>
        </p:blipFill>
        <p:spPr>
          <a:xfrm>
            <a:off x="24750360" y="24741000"/>
            <a:ext cx="4421520" cy="2954520"/>
          </a:xfrm>
          <a:prstGeom prst="rect">
            <a:avLst/>
          </a:prstGeom>
          <a:ln>
            <a:noFill/>
          </a:ln>
        </p:spPr>
      </p:pic>
      <p:sp>
        <p:nvSpPr>
          <p:cNvPr id="49" name="CustomShape 10"/>
          <p:cNvSpPr/>
          <p:nvPr/>
        </p:nvSpPr>
        <p:spPr>
          <a:xfrm>
            <a:off x="1081800" y="4824000"/>
            <a:ext cx="10800000" cy="504000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000000"/>
                </a:solidFill>
                <a:uFill>
                  <a:solidFill>
                    <a:srgbClr val="ffffff"/>
                  </a:solidFill>
                </a:uFill>
                <a:latin typeface="Calibri"/>
                <a:ea typeface="Verdana"/>
              </a:rPr>
              <a:t>The project’s aim is to design a user-friendly </a:t>
            </a:r>
            <a:r>
              <a:rPr b="0" lang="en-IN" sz="4400" spc="-1" strike="noStrike">
                <a:solidFill>
                  <a:srgbClr val="000000"/>
                </a:solidFill>
                <a:uFill>
                  <a:solidFill>
                    <a:srgbClr val="ffffff"/>
                  </a:solidFill>
                </a:uFill>
                <a:latin typeface="Calibri"/>
                <a:ea typeface="Verdana"/>
              </a:rPr>
              <a:t>dashboard for LDS (Lab Data Service). Our </a:t>
            </a:r>
            <a:r>
              <a:rPr b="0" lang="en-IN" sz="4400" spc="-1" strike="noStrike">
                <a:solidFill>
                  <a:srgbClr val="000000"/>
                </a:solidFill>
                <a:uFill>
                  <a:solidFill>
                    <a:srgbClr val="ffffff"/>
                  </a:solidFill>
                </a:uFill>
                <a:latin typeface="Calibri"/>
                <a:ea typeface="Verdana"/>
              </a:rPr>
              <a:t>motivation is to minimise the user’s efforts in </a:t>
            </a:r>
            <a:r>
              <a:rPr b="0" lang="en-IN" sz="4400" spc="-1" strike="noStrike">
                <a:solidFill>
                  <a:srgbClr val="000000"/>
                </a:solidFill>
                <a:uFill>
                  <a:solidFill>
                    <a:srgbClr val="ffffff"/>
                  </a:solidFill>
                </a:uFill>
                <a:latin typeface="Calibri"/>
                <a:ea typeface="Verdana"/>
              </a:rPr>
              <a:t>accessing and manipulating data of all the virtual </a:t>
            </a:r>
            <a:r>
              <a:rPr b="0" lang="en-IN" sz="4400" spc="-1" strike="noStrike">
                <a:solidFill>
                  <a:srgbClr val="000000"/>
                </a:solidFill>
                <a:uFill>
                  <a:solidFill>
                    <a:srgbClr val="ffffff"/>
                  </a:solidFill>
                </a:uFill>
                <a:latin typeface="Calibri"/>
                <a:ea typeface="Verdana"/>
              </a:rPr>
              <a:t>labs. We are developing it as an SPA (Single Page </a:t>
            </a:r>
            <a:r>
              <a:rPr b="0" lang="en-IN" sz="4400" spc="-1" strike="noStrike">
                <a:solidFill>
                  <a:srgbClr val="000000"/>
                </a:solidFill>
                <a:uFill>
                  <a:solidFill>
                    <a:srgbClr val="ffffff"/>
                  </a:solidFill>
                </a:uFill>
                <a:latin typeface="Calibri"/>
                <a:ea typeface="Verdana"/>
              </a:rPr>
              <a:t>Application) using plain JavaScript without any </a:t>
            </a:r>
            <a:r>
              <a:rPr b="0" lang="en-IN" sz="4400" spc="-1" strike="noStrike">
                <a:solidFill>
                  <a:srgbClr val="000000"/>
                </a:solidFill>
                <a:uFill>
                  <a:solidFill>
                    <a:srgbClr val="ffffff"/>
                  </a:solidFill>
                </a:uFill>
                <a:latin typeface="Calibri"/>
                <a:ea typeface="Verdana"/>
              </a:rPr>
              <a:t>frameworks.</a:t>
            </a:r>
            <a:endParaRPr b="0" lang="en-IN" sz="4400" spc="-1" strike="noStrike">
              <a:solidFill>
                <a:srgbClr val="000000"/>
              </a:solidFill>
              <a:uFill>
                <a:solidFill>
                  <a:srgbClr val="ffffff"/>
                </a:solidFill>
              </a:uFill>
              <a:latin typeface="Arial"/>
            </a:endParaRPr>
          </a:p>
        </p:txBody>
      </p:sp>
      <p:sp>
        <p:nvSpPr>
          <p:cNvPr id="50" name="CustomShape 11"/>
          <p:cNvSpPr/>
          <p:nvPr/>
        </p:nvSpPr>
        <p:spPr>
          <a:xfrm>
            <a:off x="28632600" y="6768000"/>
            <a:ext cx="11363400" cy="316800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Symbol" charset="2"/>
              <a:buChar char=""/>
            </a:pPr>
            <a:r>
              <a:rPr b="0" lang="en-IN" sz="4400" spc="-1" strike="noStrike">
                <a:solidFill>
                  <a:srgbClr val="000000"/>
                </a:solidFill>
                <a:uFill>
                  <a:solidFill>
                    <a:srgbClr val="ffffff"/>
                  </a:solidFill>
                </a:uFill>
                <a:latin typeface="Calibri"/>
                <a:ea typeface="Verdana"/>
              </a:rPr>
              <a:t>We could develop an SPA for the dashboard using plain JavaScript.</a:t>
            </a:r>
            <a:endParaRPr b="0" lang="en-IN" sz="44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ymbol" charset="2"/>
              <a:buChar char=""/>
            </a:pPr>
            <a:r>
              <a:rPr b="0" lang="en-IN" sz="4400" spc="-1" strike="noStrike">
                <a:solidFill>
                  <a:srgbClr val="000000"/>
                </a:solidFill>
                <a:uFill>
                  <a:solidFill>
                    <a:srgbClr val="ffffff"/>
                  </a:solidFill>
                </a:uFill>
                <a:latin typeface="Calibri"/>
                <a:ea typeface="Verdana"/>
              </a:rPr>
              <a:t>We were able to decode JSON specification efficiently allowing us to render the view based on role.</a:t>
            </a:r>
            <a:endParaRPr b="0" lang="en-IN" sz="4400" spc="-1" strike="noStrike">
              <a:solidFill>
                <a:srgbClr val="000000"/>
              </a:solidFill>
              <a:uFill>
                <a:solidFill>
                  <a:srgbClr val="ffffff"/>
                </a:solidFill>
              </a:uFill>
              <a:latin typeface="Arial"/>
            </a:endParaRPr>
          </a:p>
        </p:txBody>
      </p:sp>
      <p:sp>
        <p:nvSpPr>
          <p:cNvPr id="51" name="CustomShape 12"/>
          <p:cNvSpPr/>
          <p:nvPr/>
        </p:nvSpPr>
        <p:spPr>
          <a:xfrm>
            <a:off x="13176000" y="4320000"/>
            <a:ext cx="14256000" cy="14040000"/>
          </a:xfrm>
          <a:prstGeom prst="rect">
            <a:avLst/>
          </a:prstGeom>
          <a:gradFill>
            <a:gsLst>
              <a:gs pos="0">
                <a:srgbClr val="dddddd"/>
              </a:gs>
              <a:gs pos="100000">
                <a:srgbClr val="ffffff"/>
              </a:gs>
            </a:gsLst>
            <a:lin ang="3600000"/>
          </a:gradFill>
          <a:ln>
            <a:solidFill>
              <a:srgbClr val="3465a4"/>
            </a:solidFill>
          </a:ln>
        </p:spPr>
        <p:style>
          <a:lnRef idx="0"/>
          <a:fillRef idx="0"/>
          <a:effectRef idx="0"/>
          <a:fontRef idx="minor"/>
        </p:style>
      </p:sp>
      <p:sp>
        <p:nvSpPr>
          <p:cNvPr id="52" name="CustomShape 13"/>
          <p:cNvSpPr/>
          <p:nvPr/>
        </p:nvSpPr>
        <p:spPr>
          <a:xfrm>
            <a:off x="13537800" y="4608000"/>
            <a:ext cx="10006200" cy="108000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DejaVu Sans"/>
              </a:rPr>
              <a:t>APPROACH</a:t>
            </a: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p:txBody>
      </p:sp>
      <p:sp>
        <p:nvSpPr>
          <p:cNvPr id="53" name="CustomShape 14"/>
          <p:cNvSpPr/>
          <p:nvPr/>
        </p:nvSpPr>
        <p:spPr>
          <a:xfrm>
            <a:off x="13320000" y="5832000"/>
            <a:ext cx="14112000" cy="1252800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Symbol" charset="2"/>
              <a:buChar char=""/>
            </a:pPr>
            <a:r>
              <a:rPr b="0" lang="en-IN" sz="4400" spc="-1" strike="noStrike">
                <a:solidFill>
                  <a:srgbClr val="000000"/>
                </a:solidFill>
                <a:uFill>
                  <a:solidFill>
                    <a:srgbClr val="ffffff"/>
                  </a:solidFill>
                </a:uFill>
                <a:latin typeface="Calibri"/>
                <a:ea typeface="Verdana"/>
              </a:rPr>
              <a:t> </a:t>
            </a:r>
            <a:r>
              <a:rPr b="0" lang="en-IN" sz="4400" spc="-1" strike="noStrike">
                <a:solidFill>
                  <a:srgbClr val="000000"/>
                </a:solidFill>
                <a:uFill>
                  <a:solidFill>
                    <a:srgbClr val="ffffff"/>
                  </a:solidFill>
                </a:uFill>
                <a:latin typeface="Calibri"/>
                <a:ea typeface="Verdana"/>
              </a:rPr>
              <a:t>For logging in to the dashboard, google credentials of the user are needed since authentication is done using Google OAuth service.</a:t>
            </a:r>
            <a:endParaRPr b="0" lang="en-IN" sz="44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ymbol" charset="2"/>
              <a:buChar char=""/>
            </a:pPr>
            <a:r>
              <a:rPr b="0" lang="en-IN" sz="4400" spc="-1" strike="noStrike">
                <a:solidFill>
                  <a:srgbClr val="000000"/>
                </a:solidFill>
                <a:uFill>
                  <a:solidFill>
                    <a:srgbClr val="ffffff"/>
                  </a:solidFill>
                </a:uFill>
                <a:latin typeface="Calibri"/>
                <a:ea typeface="Verdana"/>
              </a:rPr>
              <a:t>Role and Session management has been implemented using Python Flask-Login.</a:t>
            </a:r>
            <a:endParaRPr b="0" lang="en-IN" sz="44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ymbol" charset="2"/>
              <a:buChar char=""/>
            </a:pPr>
            <a:r>
              <a:rPr b="0" lang="en-IN" sz="4400" spc="-1" strike="noStrike">
                <a:solidFill>
                  <a:srgbClr val="000000"/>
                </a:solidFill>
                <a:uFill>
                  <a:solidFill>
                    <a:srgbClr val="ffffff"/>
                  </a:solidFill>
                </a:uFill>
                <a:latin typeface="Calibri"/>
                <a:ea typeface="Verdana"/>
              </a:rPr>
              <a:t>Authorization is managed using function decorators present in Python.</a:t>
            </a:r>
            <a:endParaRPr b="0" lang="en-IN" sz="44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ymbol" charset="2"/>
              <a:buChar char=""/>
            </a:pPr>
            <a:r>
              <a:rPr b="0" lang="en-IN" sz="4400" spc="-1" strike="noStrike">
                <a:solidFill>
                  <a:srgbClr val="000000"/>
                </a:solidFill>
                <a:uFill>
                  <a:solidFill>
                    <a:srgbClr val="ffffff"/>
                  </a:solidFill>
                </a:uFill>
                <a:latin typeface="Calibri"/>
                <a:ea typeface="Verdana"/>
              </a:rPr>
              <a:t>JSON specification has been dealt for rendering the view rather than template rendering.</a:t>
            </a:r>
            <a:endParaRPr b="0" lang="en-IN" sz="44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ymbol" charset="2"/>
              <a:buChar char=""/>
            </a:pPr>
            <a:r>
              <a:rPr b="0" lang="en-IN" sz="4400" spc="-1" strike="noStrike">
                <a:solidFill>
                  <a:srgbClr val="000000"/>
                </a:solidFill>
                <a:uFill>
                  <a:solidFill>
                    <a:srgbClr val="ffffff"/>
                  </a:solidFill>
                </a:uFill>
                <a:latin typeface="Calibri"/>
                <a:ea typeface="Verdana"/>
              </a:rPr>
              <a:t>Hash route in the URL decides which section of the view to be displayed on the browser screen at that moment.</a:t>
            </a:r>
            <a:endParaRPr b="0" lang="en-IN" sz="44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ymbol" charset="2"/>
              <a:buChar char=""/>
            </a:pPr>
            <a:r>
              <a:rPr b="0" lang="en-IN" sz="4400" spc="-1" strike="noStrike">
                <a:solidFill>
                  <a:srgbClr val="000000"/>
                </a:solidFill>
                <a:uFill>
                  <a:solidFill>
                    <a:srgbClr val="ffffff"/>
                  </a:solidFill>
                </a:uFill>
                <a:latin typeface="Calibri"/>
                <a:ea typeface="Verdana"/>
              </a:rPr>
              <a:t>In the future with the addition of new roles with new access rights, automation of the JSON spec generation can be done.</a:t>
            </a:r>
            <a:endParaRPr b="0" lang="en-IN" sz="44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ymbol" charset="2"/>
              <a:buChar char=""/>
            </a:pPr>
            <a:r>
              <a:rPr b="0" lang="en-IN" sz="4400" spc="-1" strike="noStrike">
                <a:solidFill>
                  <a:srgbClr val="000000"/>
                </a:solidFill>
                <a:uFill>
                  <a:solidFill>
                    <a:srgbClr val="ffffff"/>
                  </a:solidFill>
                </a:uFill>
                <a:latin typeface="Calibri"/>
                <a:ea typeface="Verdana"/>
              </a:rPr>
              <a:t>Interaction between front-end and back-end uses AJAX.</a:t>
            </a:r>
            <a:endParaRPr b="0" lang="en-IN" sz="44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ymbol" charset="2"/>
              <a:buChar char=""/>
            </a:pPr>
            <a:r>
              <a:rPr b="0" lang="en-IN" sz="4400" spc="-1" strike="noStrike">
                <a:solidFill>
                  <a:srgbClr val="000000"/>
                </a:solidFill>
                <a:uFill>
                  <a:solidFill>
                    <a:srgbClr val="ffffff"/>
                  </a:solidFill>
                </a:uFill>
                <a:latin typeface="Calibri"/>
                <a:ea typeface="Verdana"/>
              </a:rPr>
              <a:t>The user makes a request using data service dashboard and then our back-end interacts with the LDS microservice to perform the said operation.</a:t>
            </a:r>
            <a:endParaRPr b="0" lang="en-IN" sz="4400" spc="-1" strike="noStrike">
              <a:solidFill>
                <a:srgbClr val="000000"/>
              </a:solidFill>
              <a:uFill>
                <a:solidFill>
                  <a:srgbClr val="ffffff"/>
                </a:solidFill>
              </a:uFill>
              <a:latin typeface="Arial"/>
            </a:endParaRPr>
          </a:p>
        </p:txBody>
      </p:sp>
      <p:sp>
        <p:nvSpPr>
          <p:cNvPr id="54" name="CustomShape 15"/>
          <p:cNvSpPr/>
          <p:nvPr/>
        </p:nvSpPr>
        <p:spPr>
          <a:xfrm>
            <a:off x="28657800" y="12960000"/>
            <a:ext cx="10006200" cy="1080000"/>
          </a:xfrm>
          <a:prstGeom prst="rect">
            <a:avLst/>
          </a:prstGeom>
          <a:noFill/>
          <a:ln>
            <a:noFill/>
          </a:ln>
        </p:spPr>
        <p:style>
          <a:lnRef idx="0"/>
          <a:fillRef idx="0"/>
          <a:effectRef idx="0"/>
          <a:fontRef idx="minor"/>
        </p:style>
        <p:txBody>
          <a:bodyPr lIns="182880" rIns="182880" tIns="91440" bIns="91440"/>
          <a:p>
            <a:pPr>
              <a:lnSpc>
                <a:spcPct val="100000"/>
              </a:lnSpc>
            </a:pPr>
            <a:r>
              <a:rPr b="1" lang="en-IN" sz="5700" spc="-1" strike="noStrike">
                <a:solidFill>
                  <a:srgbClr val="2f99cd"/>
                </a:solidFill>
                <a:uFill>
                  <a:solidFill>
                    <a:srgbClr val="ffffff"/>
                  </a:solidFill>
                </a:uFill>
                <a:latin typeface="Calibri"/>
                <a:ea typeface="DejaVu Sans"/>
              </a:rPr>
              <a:t>CONCLUSIONS</a:t>
            </a: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a:p>
            <a:pPr>
              <a:lnSpc>
                <a:spcPct val="100000"/>
              </a:lnSpc>
            </a:pPr>
            <a:endParaRPr b="0" lang="en-IN" sz="5700" spc="-1" strike="noStrike">
              <a:solidFill>
                <a:srgbClr val="000000"/>
              </a:solidFill>
              <a:uFill>
                <a:solidFill>
                  <a:srgbClr val="ffffff"/>
                </a:solidFill>
              </a:uFill>
              <a:latin typeface="Arial"/>
            </a:endParaRPr>
          </a:p>
        </p:txBody>
      </p:sp>
      <p:sp>
        <p:nvSpPr>
          <p:cNvPr id="55" name="CustomShape 16"/>
          <p:cNvSpPr/>
          <p:nvPr/>
        </p:nvSpPr>
        <p:spPr>
          <a:xfrm>
            <a:off x="28757880" y="14256000"/>
            <a:ext cx="12168000" cy="1001484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We have developed data service dashboard using plain JavaScript without the help of any frameworks.</a:t>
            </a:r>
            <a:endParaRPr b="0" lang="en-IN" sz="46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Absence of frameworks allows manipulation of code to incorporate any features within the limit of the language.</a:t>
            </a:r>
            <a:endParaRPr b="0" lang="en-IN" sz="46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JSON has a great potential when it comes to automating procedures like generation of html code.</a:t>
            </a:r>
            <a:endParaRPr b="0" lang="en-IN" sz="46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Hash routing allows us to embed the exact state of the web app in the page URL.</a:t>
            </a:r>
            <a:endParaRPr b="0" lang="en-IN" sz="46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4600" spc="-1" strike="noStrike">
                <a:solidFill>
                  <a:srgbClr val="000000"/>
                </a:solidFill>
                <a:uFill>
                  <a:solidFill>
                    <a:srgbClr val="ffffff"/>
                  </a:solidFill>
                </a:uFill>
                <a:latin typeface="Calibri"/>
                <a:ea typeface="Verdana"/>
              </a:rPr>
              <a:t>Attaching element to an id instead of doing the opposite can allow unit-testing of DOM elements.</a:t>
            </a:r>
            <a:endParaRPr b="0" lang="en-IN" sz="4600" spc="-1" strike="noStrike">
              <a:solidFill>
                <a:srgbClr val="000000"/>
              </a:solidFill>
              <a:uFill>
                <a:solidFill>
                  <a:srgbClr val="ffffff"/>
                </a:solidFill>
              </a:uFill>
              <a:latin typeface="Arial"/>
            </a:endParaRPr>
          </a:p>
          <a:p>
            <a:pPr>
              <a:lnSpc>
                <a:spcPct val="100000"/>
              </a:lnSpc>
            </a:pPr>
            <a:endParaRPr b="0" lang="en-IN" sz="4600" spc="-1" strike="noStrike">
              <a:solidFill>
                <a:srgbClr val="000000"/>
              </a:solidFill>
              <a:uFill>
                <a:solidFill>
                  <a:srgbClr val="ffffff"/>
                </a:solidFill>
              </a:uFill>
              <a:latin typeface="Arial"/>
            </a:endParaRPr>
          </a:p>
          <a:p>
            <a:pPr>
              <a:lnSpc>
                <a:spcPct val="100000"/>
              </a:lnSpc>
            </a:pPr>
            <a:endParaRPr b="0" lang="en-IN" sz="4600" spc="-1" strike="noStrike">
              <a:solidFill>
                <a:srgbClr val="000000"/>
              </a:solidFill>
              <a:uFill>
                <a:solidFill>
                  <a:srgbClr val="ffffff"/>
                </a:solidFill>
              </a:uFill>
              <a:latin typeface="Arial"/>
            </a:endParaRPr>
          </a:p>
        </p:txBody>
      </p:sp>
      <p:sp>
        <p:nvSpPr>
          <p:cNvPr id="56" name="CustomShape 17"/>
          <p:cNvSpPr/>
          <p:nvPr/>
        </p:nvSpPr>
        <p:spPr>
          <a:xfrm>
            <a:off x="1008000" y="11304000"/>
            <a:ext cx="10800000" cy="12312000"/>
          </a:xfrm>
          <a:prstGeom prst="rect">
            <a:avLst/>
          </a:prstGeom>
          <a:noFill/>
          <a:ln>
            <a:noFill/>
          </a:ln>
        </p:spPr>
        <p:style>
          <a:lnRef idx="0"/>
          <a:fillRef idx="0"/>
          <a:effectRef idx="0"/>
          <a:fontRef idx="minor"/>
        </p:style>
        <p:txBody>
          <a:bodyPr lIns="90000" rIns="90000" tIns="45000" bIns="45000"/>
          <a:p>
            <a:pPr marL="216000" indent="-216000">
              <a:lnSpc>
                <a:spcPct val="100000"/>
              </a:lnSpc>
              <a:buClr>
                <a:srgbClr val="000000"/>
              </a:buClr>
              <a:buSzPct val="45000"/>
              <a:buFont typeface="Wingdings" charset="2"/>
              <a:buChar char=""/>
            </a:pPr>
            <a:r>
              <a:rPr b="0" lang="en-IN" sz="4400" spc="-1" strike="noStrike">
                <a:solidFill>
                  <a:srgbClr val="000000"/>
                </a:solidFill>
                <a:uFill>
                  <a:solidFill>
                    <a:srgbClr val="ffffff"/>
                  </a:solidFill>
                </a:uFill>
                <a:latin typeface="Calibri"/>
                <a:ea typeface="DejaVu Sans"/>
              </a:rPr>
              <a:t>Lab data microservice helps to get the meta data of all the virtual labs. All the other micro services can view and manipulate this data. Our dashboard allows the user to perform CRUD (Create, Read, Update and Delete) operations on this data. </a:t>
            </a:r>
            <a:endParaRPr b="0" lang="en-IN" sz="44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IN" sz="4400" spc="-1" strike="noStrike">
                <a:solidFill>
                  <a:srgbClr val="000000"/>
                </a:solidFill>
                <a:uFill>
                  <a:solidFill>
                    <a:srgbClr val="ffffff"/>
                  </a:solidFill>
                </a:uFill>
                <a:latin typeface="Calibri"/>
                <a:ea typeface="DejaVu Sans"/>
              </a:rPr>
              <a:t>The most notable difference between a regular website and an SPA, like our dashboard is user experience since SPAs have a heavier usage of AJAX - a way to communicate with back-end servers without doing a full page refresh. </a:t>
            </a:r>
            <a:endParaRPr b="0" lang="en-IN" sz="44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Symbol" charset="2"/>
              <a:buChar char=""/>
            </a:pPr>
            <a:r>
              <a:rPr b="0" lang="en-IN" sz="4400" spc="-1" strike="noStrike">
                <a:solidFill>
                  <a:srgbClr val="000000"/>
                </a:solidFill>
                <a:uFill>
                  <a:solidFill>
                    <a:srgbClr val="ffffff"/>
                  </a:solidFill>
                </a:uFill>
                <a:latin typeface="Calibri"/>
                <a:ea typeface="DejaVu Sans"/>
              </a:rPr>
              <a:t>As a result, the process of rendering pages happens mostly on the client-side and navigation depends on a router which tweaks the content of address bar and notifies rest of the system of the URL changes without the page reload.</a:t>
            </a:r>
            <a:endParaRPr b="0" lang="en-IN" sz="4400" spc="-1" strike="noStrike">
              <a:solidFill>
                <a:srgbClr val="000000"/>
              </a:solidFill>
              <a:uFill>
                <a:solidFill>
                  <a:srgbClr val="ffffff"/>
                </a:solidFill>
              </a:uFill>
              <a:latin typeface="Arial"/>
            </a:endParaRPr>
          </a:p>
        </p:txBody>
      </p:sp>
      <p:pic>
        <p:nvPicPr>
          <p:cNvPr id="57" name="" descr=""/>
          <p:cNvPicPr/>
          <p:nvPr/>
        </p:nvPicPr>
        <p:blipFill>
          <a:blip r:embed="rId2"/>
          <a:stretch/>
        </p:blipFill>
        <p:spPr>
          <a:xfrm>
            <a:off x="13215240" y="18792000"/>
            <a:ext cx="11552760" cy="73785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TotalTime>
  <Application>LibreOffice/5.3.3.2$Linux_X86_64 LibreOffice_project/3d9a8b4b4e538a85e0782bd6c2d430bafe583448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2017-07-19T12:14:59Z</dcterms:modified>
  <cp:revision>8</cp:revision>
  <dc:subject/>
  <dc:title/>
</cp:coreProperties>
</file>