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42786300" cy="302641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2187000" y="5068799"/>
            <a:ext cx="3851208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PlaceHolder 3"/>
          <p:cNvSpPr/>
          <p:nvPr>
            <p:ph type="body" sz="half" idx="13"/>
          </p:nvPr>
        </p:nvSpPr>
        <p:spPr>
          <a:xfrm>
            <a:off x="2186999" y="15501239"/>
            <a:ext cx="38512082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2187000" y="5068799"/>
            <a:ext cx="1879380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PlaceHolder 3"/>
          <p:cNvSpPr/>
          <p:nvPr/>
        </p:nvSpPr>
        <p:spPr>
          <a:xfrm>
            <a:off x="21920759" y="5068799"/>
            <a:ext cx="18793801" cy="95270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09" name="PlaceHolder 4"/>
          <p:cNvSpPr/>
          <p:nvPr/>
        </p:nvSpPr>
        <p:spPr>
          <a:xfrm>
            <a:off x="21920759" y="15501239"/>
            <a:ext cx="18793801" cy="95270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10" name="PlaceHolder 5"/>
          <p:cNvSpPr/>
          <p:nvPr>
            <p:ph type="body" sz="quarter" idx="13"/>
          </p:nvPr>
        </p:nvSpPr>
        <p:spPr>
          <a:xfrm>
            <a:off x="2187000" y="15501239"/>
            <a:ext cx="1879380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2187000" y="5068799"/>
            <a:ext cx="3851208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laceHolder 3"/>
          <p:cNvSpPr/>
          <p:nvPr>
            <p:ph type="body" idx="13"/>
          </p:nvPr>
        </p:nvSpPr>
        <p:spPr>
          <a:xfrm>
            <a:off x="2186999" y="5068799"/>
            <a:ext cx="38512082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2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6200" y="5068799"/>
            <a:ext cx="25033321" cy="19973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6200" y="5068799"/>
            <a:ext cx="25033321" cy="1997352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2187000" y="5068799"/>
            <a:ext cx="38512081" cy="1997388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2187000" y="5068799"/>
            <a:ext cx="3851208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187000" y="5068799"/>
            <a:ext cx="1879380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PlaceHolder 3"/>
          <p:cNvSpPr/>
          <p:nvPr>
            <p:ph type="body" sz="half" idx="13"/>
          </p:nvPr>
        </p:nvSpPr>
        <p:spPr>
          <a:xfrm>
            <a:off x="21920759" y="5068799"/>
            <a:ext cx="1879380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sz="half" idx="1"/>
          </p:nvPr>
        </p:nvSpPr>
        <p:spPr>
          <a:xfrm>
            <a:off x="967320" y="298800"/>
            <a:ext cx="29120040" cy="11509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2187000" y="5068799"/>
            <a:ext cx="1879380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PlaceHolder 3"/>
          <p:cNvSpPr/>
          <p:nvPr/>
        </p:nvSpPr>
        <p:spPr>
          <a:xfrm>
            <a:off x="2187000" y="15501239"/>
            <a:ext cx="18793801" cy="95270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66" name="PlaceHolder 4"/>
          <p:cNvSpPr/>
          <p:nvPr>
            <p:ph type="body" sz="half" idx="13"/>
          </p:nvPr>
        </p:nvSpPr>
        <p:spPr>
          <a:xfrm>
            <a:off x="21920759" y="5068799"/>
            <a:ext cx="1879380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187000" y="5068799"/>
            <a:ext cx="18793801" cy="199735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PlaceHolder 3"/>
          <p:cNvSpPr/>
          <p:nvPr/>
        </p:nvSpPr>
        <p:spPr>
          <a:xfrm>
            <a:off x="21920759" y="5068799"/>
            <a:ext cx="18793801" cy="95270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77" name="PlaceHolder 4"/>
          <p:cNvSpPr/>
          <p:nvPr>
            <p:ph type="body" sz="quarter" idx="13"/>
          </p:nvPr>
        </p:nvSpPr>
        <p:spPr>
          <a:xfrm>
            <a:off x="21920759" y="15501239"/>
            <a:ext cx="1879380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967320" y="298800"/>
            <a:ext cx="29120040" cy="24829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2187000" y="5068799"/>
            <a:ext cx="18793801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PlaceHolder 3"/>
          <p:cNvSpPr/>
          <p:nvPr/>
        </p:nvSpPr>
        <p:spPr>
          <a:xfrm>
            <a:off x="21920759" y="5068799"/>
            <a:ext cx="18793801" cy="95270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88" name="PlaceHolder 4"/>
          <p:cNvSpPr/>
          <p:nvPr>
            <p:ph type="body" sz="half" idx="13"/>
          </p:nvPr>
        </p:nvSpPr>
        <p:spPr>
          <a:xfrm>
            <a:off x="2186999" y="15501239"/>
            <a:ext cx="38512082" cy="95270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" y="0"/>
            <a:ext cx="42792481" cy="30267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2139314" y="406323"/>
            <a:ext cx="38507673" cy="6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2139314" y="7061623"/>
            <a:ext cx="38507673" cy="2320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0680044" y="27243887"/>
            <a:ext cx="9983471" cy="161290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800" u="none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67320" y="794590"/>
            <a:ext cx="29120040" cy="149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spAutoFit/>
          </a:bodyPr>
          <a:lstStyle>
            <a:lvl1pPr>
              <a:defRPr b="1" sz="8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Alloy and web-app-short-course</a:t>
            </a:r>
          </a:p>
        </p:txBody>
      </p:sp>
      <p:sp>
        <p:nvSpPr>
          <p:cNvPr id="133" name="CustomShape 2"/>
          <p:cNvSpPr/>
          <p:nvPr/>
        </p:nvSpPr>
        <p:spPr>
          <a:xfrm>
            <a:off x="1081439" y="4019509"/>
            <a:ext cx="11291461" cy="19948494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4" name="CustomShape 3"/>
          <p:cNvSpPr txBox="1"/>
          <p:nvPr/>
        </p:nvSpPr>
        <p:spPr>
          <a:xfrm>
            <a:off x="1466265" y="4140958"/>
            <a:ext cx="10717909" cy="195630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800">
                <a:solidFill>
                  <a:srgbClr val="C849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INTRODUCTION</a:t>
            </a:r>
          </a:p>
          <a:p>
            <a:pPr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Web-app-short-course</a:t>
            </a:r>
            <a:r>
              <a:rPr b="0" u="none"/>
              <a:t> is a simple user directory.It  allows users have role, name,  email.This app has many functionalities such as add, update, delete show users etc,.It is written in python.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Alloy</a:t>
            </a:r>
            <a:r>
              <a:rPr b="0" u="none"/>
              <a:t> is a tool for relational modelling which uses expressive login based notations.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We used alloy to show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the various </a:t>
            </a:r>
            <a:r>
              <a:rPr b="0" i="1" u="none"/>
              <a:t>constrains </a:t>
            </a:r>
            <a:endParaRPr b="0" i="1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that a application model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faces while designing it.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eg.1.Can users have same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 name  or email?.2.How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many roles a user can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have?                               </a:t>
            </a:r>
            <a:r>
              <a:rPr b="0" sz="1800" u="none"/>
              <a:t>-The Alloy Analyzer generated  metamodel</a:t>
            </a:r>
            <a:endParaRPr b="0" sz="1800" u="none"/>
          </a:p>
          <a:p>
            <a:pPr>
              <a:defRPr b="1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                                                                                of the app showing the relations of all the                                </a:t>
            </a:r>
            <a:endParaRPr b="0" u="none"/>
          </a:p>
          <a:p>
            <a:pPr>
              <a:defRPr b="1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                                                                                entities in the app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Modular development </a:t>
            </a:r>
            <a:r>
              <a:rPr b="0" u="none"/>
              <a:t>is a technique which is used to break down our app into independent modules which can perform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a task.We combine all such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modules in a certain order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(i.e, we generate a </a:t>
            </a:r>
            <a:r>
              <a:rPr b="0" i="1" u="none"/>
              <a:t>workflow</a:t>
            </a:r>
            <a:r>
              <a:rPr b="0" u="none"/>
              <a:t>) 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to get a certain operation done.</a:t>
            </a: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endParaRPr b="0" u="none"/>
          </a:p>
          <a:p>
            <a:pPr>
              <a:defRPr b="1" u="sng">
                <a:latin typeface="Calibri"/>
                <a:ea typeface="Calibri"/>
                <a:cs typeface="Calibri"/>
                <a:sym typeface="Calibri"/>
              </a:defRPr>
            </a:pPr>
            <a:endParaRPr b="0" u="none"/>
          </a:p>
          <a:p>
            <a:pPr>
              <a:defRPr b="1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                                                                                                  workflow of the app</a:t>
            </a:r>
            <a:endParaRPr b="0" u="none"/>
          </a:p>
          <a:p>
            <a:pPr>
              <a:defRPr b="1" u="sng">
                <a:latin typeface="Calibri"/>
                <a:ea typeface="Calibri"/>
                <a:cs typeface="Calibri"/>
                <a:sym typeface="Calibri"/>
              </a:defRPr>
            </a:pPr>
            <a:endParaRPr b="0" u="none"/>
          </a:p>
          <a:p>
            <a:pPr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Motivation</a:t>
            </a:r>
            <a:r>
              <a:rPr b="0" u="none"/>
              <a:t> to model our app in a specification language(like </a:t>
            </a:r>
            <a:r>
              <a:rPr b="0" i="1" u="none"/>
              <a:t>Alloy</a:t>
            </a:r>
            <a:r>
              <a:rPr b="0" u="none"/>
              <a:t>) is that it helps us in checking the correctness of our data-model before actually writing the real code.Also, the client may ask us to add new requirements or constraints and there is a necessity to check whether the new constraints  don’t break the constraints of the previously present requirements.</a:t>
            </a:r>
            <a:endParaRPr b="0" u="none"/>
          </a:p>
        </p:txBody>
      </p:sp>
      <p:sp>
        <p:nvSpPr>
          <p:cNvPr id="135" name="CustomShape 4"/>
          <p:cNvSpPr/>
          <p:nvPr/>
        </p:nvSpPr>
        <p:spPr>
          <a:xfrm>
            <a:off x="12571919" y="4112810"/>
            <a:ext cx="11370660" cy="22038480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 marL="180473" indent="-180473">
              <a:buSzPct val="100000"/>
              <a:buChar char="•"/>
            </a:pPr>
          </a:p>
        </p:txBody>
      </p:sp>
      <p:sp>
        <p:nvSpPr>
          <p:cNvPr id="136" name="CustomShape 5"/>
          <p:cNvSpPr/>
          <p:nvPr/>
        </p:nvSpPr>
        <p:spPr>
          <a:xfrm>
            <a:off x="24141599" y="4458960"/>
            <a:ext cx="17532721" cy="5353565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7" name="CustomShape 6"/>
          <p:cNvSpPr/>
          <p:nvPr/>
        </p:nvSpPr>
        <p:spPr>
          <a:xfrm>
            <a:off x="24141599" y="10540417"/>
            <a:ext cx="17532721" cy="5620679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8" name="CustomShape 7"/>
          <p:cNvSpPr/>
          <p:nvPr/>
        </p:nvSpPr>
        <p:spPr>
          <a:xfrm>
            <a:off x="24141599" y="16888987"/>
            <a:ext cx="17532721" cy="6788742"/>
          </a:xfrm>
          <a:prstGeom prst="rect">
            <a:avLst/>
          </a:prstGeom>
          <a:gradFill>
            <a:gsLst>
              <a:gs pos="0">
                <a:schemeClr val="accent5">
                  <a:hueOff val="249502"/>
                  <a:satOff val="48101"/>
                  <a:lumOff val="28891"/>
                </a:schemeClr>
              </a:gs>
              <a:gs pos="35000">
                <a:srgbClr val="BFEDFF"/>
              </a:gs>
              <a:gs pos="100000">
                <a:schemeClr val="accent5">
                  <a:hueOff val="308963"/>
                  <a:satOff val="48101"/>
                  <a:lumOff val="41680"/>
                </a:schemeClr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9" name="CustomShape 8"/>
          <p:cNvSpPr txBox="1"/>
          <p:nvPr/>
        </p:nvSpPr>
        <p:spPr>
          <a:xfrm>
            <a:off x="24598799" y="4947839"/>
            <a:ext cx="15550921" cy="436118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AIM</a:t>
            </a:r>
          </a:p>
          <a:p>
            <a:pPr/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To show the advantages of modelling during the development of an application.</a:t>
            </a:r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More emphasis on the requirements.</a:t>
            </a:r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To remove the bugs directly during development process rather than during the production of the app.</a:t>
            </a:r>
          </a:p>
          <a:p>
            <a:pPr marL="571500" indent="-571500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To show that modular development helps in pipelining and automation.</a:t>
            </a:r>
          </a:p>
        </p:txBody>
      </p:sp>
      <p:sp>
        <p:nvSpPr>
          <p:cNvPr id="140" name="CustomShape 9"/>
          <p:cNvSpPr txBox="1"/>
          <p:nvPr/>
        </p:nvSpPr>
        <p:spPr>
          <a:xfrm>
            <a:off x="24597721" y="11437889"/>
            <a:ext cx="15550922" cy="3827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RESULTS</a:t>
            </a:r>
          </a:p>
          <a:p>
            <a:pPr/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Completed all the nessacary routes and their tests in the web-app-short-course.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The routes are successfully built modularly.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Relational modelling helped us in defining a better database for the app and also helped in achieving the requirements without any bugs.</a:t>
            </a:r>
          </a:p>
        </p:txBody>
      </p:sp>
      <p:sp>
        <p:nvSpPr>
          <p:cNvPr id="141" name="CustomShape 10"/>
          <p:cNvSpPr txBox="1"/>
          <p:nvPr/>
        </p:nvSpPr>
        <p:spPr>
          <a:xfrm>
            <a:off x="24598799" y="17836069"/>
            <a:ext cx="15550921" cy="4894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CONCLUSIONS</a:t>
            </a:r>
          </a:p>
          <a:p>
            <a:pPr/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Our work shows how using a specification language to model our app helps us in understanding the requirements better.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Modelling in Alloy and modular development helps in automating the process of developing  an application by giving some inputs and requirements. </a:t>
            </a:r>
          </a:p>
          <a:p>
            <a:pPr marL="360947" indent="-360947">
              <a:buSzPct val="100000"/>
              <a:buChar char="•"/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Modular development helps in achieving pipelining as each module is independent and can be used according to the operation.</a:t>
            </a:r>
          </a:p>
        </p:txBody>
      </p:sp>
      <p:sp>
        <p:nvSpPr>
          <p:cNvPr id="142" name="CustomShape 11"/>
          <p:cNvSpPr txBox="1"/>
          <p:nvPr/>
        </p:nvSpPr>
        <p:spPr>
          <a:xfrm>
            <a:off x="29325239" y="25952040"/>
            <a:ext cx="11586601" cy="962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35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Developers name: Anirudh Reddy, Shubh Maheshwari</a:t>
            </a:r>
          </a:p>
        </p:txBody>
      </p:sp>
      <p:pic>
        <p:nvPicPr>
          <p:cNvPr id="143" name="Picture 26" descr="Picture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0360" y="24740999"/>
            <a:ext cx="4422241" cy="295524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CustomShape 12"/>
          <p:cNvSpPr txBox="1"/>
          <p:nvPr/>
        </p:nvSpPr>
        <p:spPr>
          <a:xfrm>
            <a:off x="13043417" y="4236527"/>
            <a:ext cx="10639846" cy="20355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b="1" sz="4800">
                <a:solidFill>
                  <a:srgbClr val="C834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METHODS</a:t>
            </a:r>
          </a:p>
          <a:p>
            <a:pPr/>
          </a:p>
          <a:p>
            <a:pPr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Routing:</a:t>
            </a:r>
            <a:r>
              <a:rPr b="0" u="none"/>
              <a:t> All the operations in the app follow a workflow, i.e, an instruction is generated from the REST API and sent to the components.The app has 2 components,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Guard</a:t>
            </a:r>
            <a:r>
              <a:rPr b="0" u="none"/>
              <a:t>:This does all the checks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such as type check,auth check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and state check depending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upon the type of instruction.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Engine</a:t>
            </a:r>
            <a:r>
              <a:rPr b="0" u="none"/>
              <a:t> :This does the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operations on the entities and </a:t>
            </a:r>
            <a:endParaRPr b="0" u="none"/>
          </a:p>
          <a:p>
            <a:pPr lvl="8"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rPr b="0" u="none"/>
              <a:t>returns the result.</a:t>
            </a:r>
            <a:endParaRPr b="0" u="none"/>
          </a:p>
          <a:p>
            <a:pPr>
              <a:buSzPct val="45000"/>
              <a:buFont typeface="Helvetica"/>
              <a:buChar char="Ø"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45000"/>
              <a:buFont typeface="Helvetica"/>
              <a:buChar char="Ø"/>
              <a:defRPr b="1"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Alloy Model</a:t>
            </a: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Add user: </a:t>
            </a:r>
            <a:r>
              <a:rPr u="none"/>
              <a:t>This example shows user being added by the admin in system.</a:t>
            </a:r>
            <a:endParaRPr u="none"/>
          </a:p>
          <a:p>
            <a:pPr>
              <a:defRPr sz="3600" u="sng">
                <a:latin typeface="Calibri"/>
                <a:ea typeface="Calibri"/>
                <a:cs typeface="Calibri"/>
                <a:sym typeface="Calibri"/>
              </a:defRPr>
            </a:pPr>
            <a:endParaRPr u="none"/>
          </a:p>
          <a:p>
            <a:pPr>
              <a:defRPr sz="3600"/>
            </a:pPr>
          </a:p>
          <a:p>
            <a:pPr>
              <a:defRPr sz="3600"/>
            </a:pPr>
          </a:p>
          <a:p>
            <a:pPr>
              <a:defRPr sz="3600"/>
            </a:pPr>
          </a:p>
          <a:p>
            <a:pPr marL="180473" indent="-180473">
              <a:buSzPct val="100000"/>
              <a:buChar char="•"/>
            </a:pPr>
            <a:r>
              <a:t>before the user is added                                          after the user is added</a:t>
            </a: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User Loggin : </a:t>
            </a:r>
            <a:r>
              <a:rPr u="none"/>
              <a:t>This example shows user login inside of the system.</a:t>
            </a:r>
            <a:endParaRPr u="none"/>
          </a:p>
          <a:p>
            <a:pPr lvl="1">
              <a:buSzPct val="45000"/>
              <a:buFont typeface="Helvetica"/>
              <a:buChar char="Ø"/>
              <a:defRPr sz="3600"/>
            </a:pP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741947" indent="-360947"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60947" indent="-360947">
              <a:buSzPct val="100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before the user is logged in                                 after the user is logged in                      </a:t>
            </a:r>
          </a:p>
          <a:p>
            <a:pPr>
              <a:defRPr sz="3600" u="sng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>
              <a:buSzPct val="45000"/>
              <a:buFont typeface="Helvetica"/>
              <a:buChar char="Ø"/>
              <a:defRPr sz="3600" u="sng">
                <a:latin typeface="Calibri"/>
                <a:ea typeface="Calibri"/>
                <a:cs typeface="Calibri"/>
                <a:sym typeface="Calibri"/>
              </a:defRPr>
            </a:pPr>
            <a:r>
              <a:t>Update user: </a:t>
            </a:r>
            <a:r>
              <a:rPr u="none"/>
              <a:t>This example shows user credentials  being updated by the admin in system.</a:t>
            </a:r>
            <a:endParaRPr u="none"/>
          </a:p>
          <a:p>
            <a:pPr lvl="1">
              <a:buSzPct val="45000"/>
              <a:buFont typeface="Helvetica"/>
              <a:buChar char="Ø"/>
            </a:pP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180473" indent="-180473">
              <a:buSzPct val="100000"/>
              <a:buChar char="•"/>
            </a:pPr>
            <a:r>
              <a:t>before user is updated                                               after user is updated</a:t>
            </a:r>
          </a:p>
          <a:p>
            <a:pPr/>
          </a:p>
          <a:p>
            <a:pPr/>
          </a:p>
        </p:txBody>
      </p:sp>
      <p:pic>
        <p:nvPicPr>
          <p:cNvPr id="145" name="workflow.jpg" descr="workflo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77940" y="14897909"/>
            <a:ext cx="3849942" cy="3338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loginafter.jpg" descr="loginafter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33437" y="17086978"/>
            <a:ext cx="4422241" cy="204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adduserbefore.jpg" descr="adduserbefor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7011" y="13286229"/>
            <a:ext cx="4616671" cy="1890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updateuserbefore.jpg" descr="updateuserbefore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142462" y="21226471"/>
            <a:ext cx="4574679" cy="2215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updateuserafter.jpg" descr="updateuserafter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675430" y="21226471"/>
            <a:ext cx="4910906" cy="2215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loginbefore.jpg" descr="loginbefor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198008" y="17073241"/>
            <a:ext cx="4616671" cy="2073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adduserafter.jpg" descr="adduserafter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520074" y="13193334"/>
            <a:ext cx="4238502" cy="1934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metamodel.jpg" descr="metamodel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086427" y="8500214"/>
            <a:ext cx="4238502" cy="370083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Arrow"/>
          <p:cNvSpPr/>
          <p:nvPr/>
        </p:nvSpPr>
        <p:spPr>
          <a:xfrm>
            <a:off x="17964546" y="14142736"/>
            <a:ext cx="519024" cy="177275"/>
          </a:xfrm>
          <a:prstGeom prst="rightArrow">
            <a:avLst>
              <a:gd name="adj1" fmla="val 32000"/>
              <a:gd name="adj2" fmla="val 18737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4" name="Arrow"/>
          <p:cNvSpPr/>
          <p:nvPr/>
        </p:nvSpPr>
        <p:spPr>
          <a:xfrm>
            <a:off x="17964546" y="18204360"/>
            <a:ext cx="519024" cy="177275"/>
          </a:xfrm>
          <a:prstGeom prst="rightArrow">
            <a:avLst>
              <a:gd name="adj1" fmla="val 32000"/>
              <a:gd name="adj2" fmla="val 18737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5" name="Arrow"/>
          <p:cNvSpPr/>
          <p:nvPr/>
        </p:nvSpPr>
        <p:spPr>
          <a:xfrm>
            <a:off x="17997737" y="22265981"/>
            <a:ext cx="519024" cy="177276"/>
          </a:xfrm>
          <a:prstGeom prst="rightArrow">
            <a:avLst>
              <a:gd name="adj1" fmla="val 32000"/>
              <a:gd name="adj2" fmla="val 18737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156" name="eng-guard.jpg" descr="eng-guard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9678403" y="7619799"/>
            <a:ext cx="4004861" cy="2955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