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42786300" cy="302641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xfrm>
            <a:off x="2139480" y="1207439"/>
            <a:ext cx="38514242" cy="5054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2139480" y="7082280"/>
            <a:ext cx="38514242" cy="8373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PlaceHolder 3"/>
          <p:cNvSpPr/>
          <p:nvPr>
            <p:ph type="body" sz="half" idx="13"/>
          </p:nvPr>
        </p:nvSpPr>
        <p:spPr>
          <a:xfrm>
            <a:off x="2139479" y="16251479"/>
            <a:ext cx="38514242" cy="8373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2139480" y="1207439"/>
            <a:ext cx="38514242" cy="5054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2139480" y="7082280"/>
            <a:ext cx="18794881" cy="8373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PlaceHolder 3"/>
          <p:cNvSpPr/>
          <p:nvPr/>
        </p:nvSpPr>
        <p:spPr>
          <a:xfrm>
            <a:off x="21874320" y="7082280"/>
            <a:ext cx="18794882" cy="8373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buSzPct val="45000"/>
              <a:buFont typeface="Helvetica"/>
              <a:buChar char="l"/>
              <a:defRPr sz="3200"/>
            </a:pPr>
          </a:p>
        </p:txBody>
      </p:sp>
      <p:sp>
        <p:nvSpPr>
          <p:cNvPr id="109" name="PlaceHolder 4"/>
          <p:cNvSpPr/>
          <p:nvPr/>
        </p:nvSpPr>
        <p:spPr>
          <a:xfrm>
            <a:off x="21874320" y="16251479"/>
            <a:ext cx="18794882" cy="8373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buSzPct val="45000"/>
              <a:buFont typeface="Helvetica"/>
              <a:buChar char="l"/>
              <a:defRPr sz="3200"/>
            </a:pPr>
          </a:p>
        </p:txBody>
      </p:sp>
      <p:sp>
        <p:nvSpPr>
          <p:cNvPr id="110" name="PlaceHolder 5"/>
          <p:cNvSpPr/>
          <p:nvPr>
            <p:ph type="body" sz="quarter" idx="13"/>
          </p:nvPr>
        </p:nvSpPr>
        <p:spPr>
          <a:xfrm>
            <a:off x="2139479" y="16251479"/>
            <a:ext cx="18794882" cy="8373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xfrm>
            <a:off x="2139480" y="1207439"/>
            <a:ext cx="38514242" cy="5054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xfrm>
            <a:off x="2139480" y="7082280"/>
            <a:ext cx="38514242" cy="175546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laceHolder 3"/>
          <p:cNvSpPr/>
          <p:nvPr>
            <p:ph type="body" idx="13"/>
          </p:nvPr>
        </p:nvSpPr>
        <p:spPr>
          <a:xfrm>
            <a:off x="2139479" y="7082280"/>
            <a:ext cx="38514242" cy="175546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pic>
        <p:nvPicPr>
          <p:cNvPr id="12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5719" y="7081919"/>
            <a:ext cx="22001761" cy="17554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5719" y="7081919"/>
            <a:ext cx="22001761" cy="17554682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/>
          <p:nvPr>
            <p:ph type="title"/>
          </p:nvPr>
        </p:nvSpPr>
        <p:spPr>
          <a:xfrm>
            <a:off x="2139480" y="1207439"/>
            <a:ext cx="38514242" cy="5054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2139480" y="7082280"/>
            <a:ext cx="38514242" cy="1755504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xfrm>
            <a:off x="2139480" y="1207439"/>
            <a:ext cx="38514242" cy="5054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xfrm>
            <a:off x="2139480" y="7082280"/>
            <a:ext cx="38514242" cy="175546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xfrm>
            <a:off x="2139480" y="1207439"/>
            <a:ext cx="38514242" cy="5054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2139480" y="7082280"/>
            <a:ext cx="18794881" cy="175546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PlaceHolder 3"/>
          <p:cNvSpPr/>
          <p:nvPr>
            <p:ph type="body" sz="half" idx="13"/>
          </p:nvPr>
        </p:nvSpPr>
        <p:spPr>
          <a:xfrm>
            <a:off x="21874320" y="7082280"/>
            <a:ext cx="18794882" cy="175546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2139480" y="1207439"/>
            <a:ext cx="38514242" cy="5054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ody Level One…"/>
          <p:cNvSpPr txBox="1"/>
          <p:nvPr>
            <p:ph type="body" idx="1"/>
          </p:nvPr>
        </p:nvSpPr>
        <p:spPr>
          <a:xfrm>
            <a:off x="2139480" y="1207439"/>
            <a:ext cx="38514242" cy="2342916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2139480" y="1207439"/>
            <a:ext cx="38514242" cy="5054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2139480" y="7082280"/>
            <a:ext cx="18794881" cy="8373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PlaceHolder 3"/>
          <p:cNvSpPr/>
          <p:nvPr/>
        </p:nvSpPr>
        <p:spPr>
          <a:xfrm>
            <a:off x="2139479" y="16251479"/>
            <a:ext cx="18794882" cy="8373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buSzPct val="45000"/>
              <a:buFont typeface="Helvetica"/>
              <a:buChar char="l"/>
              <a:defRPr sz="3200"/>
            </a:pPr>
          </a:p>
        </p:txBody>
      </p:sp>
      <p:sp>
        <p:nvSpPr>
          <p:cNvPr id="66" name="PlaceHolder 4"/>
          <p:cNvSpPr/>
          <p:nvPr>
            <p:ph type="body" sz="half" idx="13"/>
          </p:nvPr>
        </p:nvSpPr>
        <p:spPr>
          <a:xfrm>
            <a:off x="21874320" y="7082280"/>
            <a:ext cx="18794882" cy="175546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2139480" y="1207439"/>
            <a:ext cx="38514242" cy="5054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2139480" y="7082280"/>
            <a:ext cx="18794881" cy="175546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PlaceHolder 3"/>
          <p:cNvSpPr/>
          <p:nvPr/>
        </p:nvSpPr>
        <p:spPr>
          <a:xfrm>
            <a:off x="21874320" y="7082280"/>
            <a:ext cx="18794882" cy="8373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buSzPct val="45000"/>
              <a:buFont typeface="Helvetica"/>
              <a:buChar char="l"/>
              <a:defRPr sz="3200"/>
            </a:pPr>
          </a:p>
        </p:txBody>
      </p:sp>
      <p:sp>
        <p:nvSpPr>
          <p:cNvPr id="77" name="PlaceHolder 4"/>
          <p:cNvSpPr/>
          <p:nvPr>
            <p:ph type="body" sz="quarter" idx="13"/>
          </p:nvPr>
        </p:nvSpPr>
        <p:spPr>
          <a:xfrm>
            <a:off x="21874320" y="16251479"/>
            <a:ext cx="18794882" cy="8373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2139480" y="1207439"/>
            <a:ext cx="38514242" cy="5054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2139480" y="7082280"/>
            <a:ext cx="18794881" cy="8373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PlaceHolder 3"/>
          <p:cNvSpPr/>
          <p:nvPr/>
        </p:nvSpPr>
        <p:spPr>
          <a:xfrm>
            <a:off x="21874320" y="7082280"/>
            <a:ext cx="18794882" cy="8373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buSzPct val="45000"/>
              <a:buFont typeface="Helvetica"/>
              <a:buChar char="l"/>
              <a:defRPr sz="3200"/>
            </a:pPr>
          </a:p>
        </p:txBody>
      </p:sp>
      <p:sp>
        <p:nvSpPr>
          <p:cNvPr id="88" name="PlaceHolder 4"/>
          <p:cNvSpPr/>
          <p:nvPr>
            <p:ph type="body" sz="half" idx="13"/>
          </p:nvPr>
        </p:nvSpPr>
        <p:spPr>
          <a:xfrm>
            <a:off x="2139479" y="16251479"/>
            <a:ext cx="38514242" cy="8373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" y="0"/>
            <a:ext cx="42791762" cy="302662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2139314" y="406323"/>
            <a:ext cx="38507673" cy="665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2139314" y="7061623"/>
            <a:ext cx="38507673" cy="2320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0680044" y="27243887"/>
            <a:ext cx="9983471" cy="16129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45000"/>
        <a:buFont typeface="Helvetica"/>
        <a:buChar char="l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 typeface="Helvetica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45000"/>
        <a:buFont typeface="Helvetica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 typeface="Helvetica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45000"/>
        <a:buFont typeface="Helvetica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45000"/>
        <a:buFont typeface="Helvetica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45000"/>
        <a:buFont typeface="Helvetica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Helvetica"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Helvetica"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2"/>
          <p:cNvSpPr txBox="1"/>
          <p:nvPr/>
        </p:nvSpPr>
        <p:spPr>
          <a:xfrm>
            <a:off x="967319" y="794230"/>
            <a:ext cx="29119322" cy="1490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>
              <a:defRPr b="1" sz="8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Authentication and Authorization Between Services</a:t>
            </a:r>
          </a:p>
        </p:txBody>
      </p:sp>
      <p:sp>
        <p:nvSpPr>
          <p:cNvPr id="133" name="CustomShape 3"/>
          <p:cNvSpPr/>
          <p:nvPr/>
        </p:nvSpPr>
        <p:spPr>
          <a:xfrm>
            <a:off x="111599" y="11033703"/>
            <a:ext cx="11085942" cy="12083055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4" name="CustomShape 4"/>
          <p:cNvSpPr txBox="1"/>
          <p:nvPr/>
        </p:nvSpPr>
        <p:spPr>
          <a:xfrm>
            <a:off x="271440" y="11336029"/>
            <a:ext cx="10120321" cy="11478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5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INTRODUCTION</a:t>
            </a:r>
          </a:p>
          <a:p>
            <a:pPr/>
            <a:r>
              <a:t> </a:t>
            </a:r>
          </a:p>
          <a:p>
            <a:pPr>
              <a:defRPr sz="4800">
                <a:latin typeface="Calibri"/>
                <a:ea typeface="Calibri"/>
                <a:cs typeface="Calibri"/>
                <a:sym typeface="Calibri"/>
              </a:defRPr>
            </a:pPr>
            <a:r>
              <a:t>We are trying to make an oauth service using Google as a Single Sign-On followed by common authorization for all the services</a:t>
            </a:r>
          </a:p>
          <a:p>
            <a:pPr>
              <a:defRPr sz="4800">
                <a:latin typeface="Calibri"/>
                <a:ea typeface="Calibri"/>
                <a:cs typeface="Calibri"/>
                <a:sym typeface="Calibri"/>
              </a:defRPr>
            </a:pPr>
            <a:r>
              <a:t>The Project could be split up into two phases:</a:t>
            </a:r>
          </a:p>
          <a:p>
            <a:pPr>
              <a:defRPr sz="4800">
                <a:latin typeface="Calibri"/>
                <a:ea typeface="Calibri"/>
                <a:cs typeface="Calibri"/>
                <a:sym typeface="Calibri"/>
              </a:defRPr>
            </a:pPr>
            <a:r>
              <a:t>1. Surveying and Research</a:t>
            </a:r>
          </a:p>
          <a:p>
            <a:pPr>
              <a:defRPr sz="4800">
                <a:latin typeface="Calibri"/>
                <a:ea typeface="Calibri"/>
                <a:cs typeface="Calibri"/>
                <a:sym typeface="Calibri"/>
              </a:defRPr>
            </a:pPr>
            <a:r>
              <a:t>2. Implemenntation</a:t>
            </a:r>
          </a:p>
          <a:p>
            <a:pPr/>
          </a:p>
          <a:p>
            <a:pPr>
              <a:defRPr b="1" sz="5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Phase 1</a:t>
            </a:r>
          </a:p>
          <a:p>
            <a:pPr/>
            <a:r>
              <a:t>  </a:t>
            </a:r>
          </a:p>
          <a:p>
            <a:pPr>
              <a:defRPr sz="4800">
                <a:latin typeface="Calibri"/>
                <a:ea typeface="Calibri"/>
                <a:cs typeface="Calibri"/>
                <a:sym typeface="Calibri"/>
              </a:defRPr>
            </a:pPr>
            <a:r>
              <a:t>We needed to survey current industrial standards according to our requirements and look for for possible solutions.</a:t>
            </a:r>
          </a:p>
        </p:txBody>
      </p:sp>
      <p:sp>
        <p:nvSpPr>
          <p:cNvPr id="135" name="CustomShape 5"/>
          <p:cNvSpPr/>
          <p:nvPr/>
        </p:nvSpPr>
        <p:spPr>
          <a:xfrm>
            <a:off x="11808148" y="3743999"/>
            <a:ext cx="11722844" cy="22679642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254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6" name="CustomShape 6"/>
          <p:cNvSpPr/>
          <p:nvPr/>
        </p:nvSpPr>
        <p:spPr>
          <a:xfrm>
            <a:off x="109620" y="3190284"/>
            <a:ext cx="11089901" cy="7636151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254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7" name="CustomShape 7"/>
          <p:cNvSpPr/>
          <p:nvPr/>
        </p:nvSpPr>
        <p:spPr>
          <a:xfrm>
            <a:off x="24141599" y="11906721"/>
            <a:ext cx="17532000" cy="5200561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8" name="CustomShape 8"/>
          <p:cNvSpPr/>
          <p:nvPr/>
        </p:nvSpPr>
        <p:spPr>
          <a:xfrm>
            <a:off x="24141599" y="17421119"/>
            <a:ext cx="17532000" cy="7015321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9" name="CustomShape 9"/>
          <p:cNvSpPr txBox="1"/>
          <p:nvPr/>
        </p:nvSpPr>
        <p:spPr>
          <a:xfrm>
            <a:off x="12129840" y="4464000"/>
            <a:ext cx="10730880" cy="18483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5700">
                <a:solidFill>
                  <a:srgbClr val="2F99C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chemeClr val="accent2"/>
                </a:solidFill>
              </a:rPr>
              <a:t>Phase 2</a:t>
            </a:r>
            <a:r>
              <a:t> </a:t>
            </a:r>
          </a:p>
          <a:p>
            <a:pPr/>
            <a:r>
              <a:t> </a:t>
            </a:r>
          </a:p>
          <a:p>
            <a:pPr>
              <a:defRPr sz="4800">
                <a:latin typeface="Calibri"/>
                <a:ea typeface="Calibri"/>
                <a:cs typeface="Calibri"/>
                <a:sym typeface="Calibri"/>
              </a:defRPr>
            </a:pPr>
            <a:r>
              <a:t>We have done an  implementation of the oauth service model using an Oauth Server,	a client server and LDS dashboard, an existing VLEAD microservice.</a:t>
            </a:r>
          </a:p>
          <a:p>
            <a:pPr/>
          </a:p>
          <a:p>
            <a:pPr/>
          </a:p>
          <a:p>
            <a:pPr>
              <a:defRPr b="1" sz="5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METHODS</a:t>
            </a:r>
          </a:p>
          <a:p>
            <a:pPr/>
          </a:p>
          <a:p>
            <a:pPr>
              <a:defRPr sz="4800">
                <a:latin typeface="Calibri"/>
                <a:ea typeface="Calibri"/>
                <a:cs typeface="Calibri"/>
                <a:sym typeface="Calibri"/>
              </a:defRPr>
            </a:pPr>
            <a:r>
              <a:t>In our model the following endpoints exist:</a:t>
            </a:r>
          </a:p>
          <a:p>
            <a:pPr/>
          </a:p>
          <a:p>
            <a:pPr>
              <a:defRPr b="1" sz="5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Login with Google:</a:t>
            </a:r>
          </a:p>
          <a:p>
            <a:pPr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4800">
                <a:latin typeface="Calibri"/>
                <a:ea typeface="Calibri"/>
                <a:cs typeface="Calibri"/>
                <a:sym typeface="Calibri"/>
              </a:defRPr>
            </a:pPr>
            <a:r>
              <a:t>The user is redirected from the microservice to Oauth Server. Using Google Sign-On, the user is authenticated by Google.</a:t>
            </a:r>
          </a:p>
          <a:p>
            <a:pPr/>
          </a:p>
          <a:p>
            <a:pPr>
              <a:defRPr b="1" sz="5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After Authentication: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4800">
                <a:latin typeface="Calibri"/>
                <a:ea typeface="Calibri"/>
                <a:cs typeface="Calibri"/>
                <a:sym typeface="Calibri"/>
              </a:defRPr>
            </a:pPr>
            <a:r>
              <a:t>Users credentials are available at the check_login() end point of the oauth service.</a:t>
            </a:r>
          </a:p>
          <a:p>
            <a:pPr/>
          </a:p>
          <a:p>
            <a:pPr>
              <a:defRPr b="1" sz="5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Logout: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4800">
                <a:latin typeface="Calibri"/>
                <a:ea typeface="Calibri"/>
                <a:cs typeface="Calibri"/>
                <a:sym typeface="Calibri"/>
              </a:defRPr>
            </a:pPr>
            <a:r>
              <a:t>Oauth server logs out user of all the microservices.</a:t>
            </a:r>
          </a:p>
        </p:txBody>
      </p:sp>
      <p:sp>
        <p:nvSpPr>
          <p:cNvPr id="140" name="CustomShape 10"/>
          <p:cNvSpPr txBox="1"/>
          <p:nvPr/>
        </p:nvSpPr>
        <p:spPr>
          <a:xfrm>
            <a:off x="310140" y="3383708"/>
            <a:ext cx="10218960" cy="7249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5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AIM</a:t>
            </a:r>
          </a:p>
          <a:p>
            <a:pPr/>
          </a:p>
          <a:p>
            <a:pPr>
              <a:defRPr sz="4800">
                <a:latin typeface="Calibri"/>
                <a:ea typeface="Calibri"/>
                <a:cs typeface="Calibri"/>
                <a:sym typeface="Calibri"/>
              </a:defRPr>
            </a:pPr>
            <a:r>
              <a:t>VLabs follows a microservice acrchitectural style to increase modularity and allow for scaling. With different services sitting on different servers authorization in between is required. An authentication system allowing for Single-Sign On is also needed.  </a:t>
            </a:r>
          </a:p>
        </p:txBody>
      </p:sp>
      <p:sp>
        <p:nvSpPr>
          <p:cNvPr id="141" name="CustomShape 11"/>
          <p:cNvSpPr txBox="1"/>
          <p:nvPr/>
        </p:nvSpPr>
        <p:spPr>
          <a:xfrm>
            <a:off x="24632279" y="12345339"/>
            <a:ext cx="15550201" cy="467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5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RESULTS</a:t>
            </a:r>
          </a:p>
          <a:p>
            <a:pPr>
              <a:def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4800">
                <a:latin typeface="Calibri"/>
                <a:ea typeface="Calibri"/>
                <a:cs typeface="Calibri"/>
                <a:sym typeface="Calibri"/>
              </a:defRPr>
            </a:pPr>
            <a:r>
              <a:t>After analysis of various standards, we decided to use an approach encorporating the Oauth protocol.</a:t>
            </a:r>
          </a:p>
          <a:p>
            <a:pPr>
              <a:defRPr sz="4800">
                <a:latin typeface="Calibri"/>
                <a:ea typeface="Calibri"/>
                <a:cs typeface="Calibri"/>
                <a:sym typeface="Calibri"/>
              </a:defRPr>
            </a:pPr>
            <a:r>
              <a:t>We have incorporated the oauth model with LDS dashboard and Google sign-on   </a:t>
            </a:r>
          </a:p>
          <a:p>
            <a:pPr/>
          </a:p>
        </p:txBody>
      </p:sp>
      <p:sp>
        <p:nvSpPr>
          <p:cNvPr id="142" name="CustomShape 12"/>
          <p:cNvSpPr txBox="1"/>
          <p:nvPr/>
        </p:nvSpPr>
        <p:spPr>
          <a:xfrm>
            <a:off x="24598799" y="17948160"/>
            <a:ext cx="15550200" cy="6538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5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CONCLUSIONS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4800">
                <a:latin typeface="Calibri"/>
                <a:ea typeface="Calibri"/>
                <a:cs typeface="Calibri"/>
                <a:sym typeface="Calibri"/>
              </a:defRPr>
            </a:pPr>
            <a:r>
              <a:t>Decided that we should use an Oauth protocol based system to provide both authentication(via user flow) and authorization between services(server flow). </a:t>
            </a:r>
          </a:p>
          <a:p>
            <a:pPr>
              <a:defRPr sz="4800">
                <a:latin typeface="Calibri"/>
                <a:ea typeface="Calibri"/>
                <a:cs typeface="Calibri"/>
                <a:sym typeface="Calibri"/>
              </a:defRPr>
            </a:pPr>
            <a:r>
              <a:t>To secure and maintain the microservices, we must apply a layer of proxy and handle all the requests through an API gateway.It would be this gateway which would also incorporate of Oauth.</a:t>
            </a:r>
          </a:p>
        </p:txBody>
      </p:sp>
      <p:sp>
        <p:nvSpPr>
          <p:cNvPr id="143" name="CustomShape 13"/>
          <p:cNvSpPr txBox="1"/>
          <p:nvPr/>
        </p:nvSpPr>
        <p:spPr>
          <a:xfrm>
            <a:off x="29325239" y="25952040"/>
            <a:ext cx="11585880" cy="2270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35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Developers:</a:t>
            </a:r>
          </a:p>
          <a:p>
            <a:pPr>
              <a:defRPr sz="35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Projit Bandyopadhyay, </a:t>
            </a:r>
          </a:p>
          <a:p>
            <a:pPr>
              <a:defRPr sz="35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Shubh Maheshwari</a:t>
            </a:r>
          </a:p>
          <a:p>
            <a:pPr/>
          </a:p>
        </p:txBody>
      </p:sp>
      <p:pic>
        <p:nvPicPr>
          <p:cNvPr id="144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50360" y="24740999"/>
            <a:ext cx="4421521" cy="2954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632279" y="5176080"/>
            <a:ext cx="6399361" cy="195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6.png" descr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149520" y="6505919"/>
            <a:ext cx="2634481" cy="1990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7.png" descr="image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511998" y="4467959"/>
            <a:ext cx="3591361" cy="2804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8.png" descr="image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439999" y="8352000"/>
            <a:ext cx="3887641" cy="3461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9.png" descr="image9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624720" y="9417239"/>
            <a:ext cx="8711281" cy="44676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Line"/>
          <p:cNvSpPr/>
          <p:nvPr/>
        </p:nvSpPr>
        <p:spPr>
          <a:xfrm flipV="1">
            <a:off x="31967995" y="8132484"/>
            <a:ext cx="1270001" cy="1270001"/>
          </a:xfrm>
          <a:prstGeom prst="line">
            <a:avLst/>
          </a:prstGeom>
          <a:ln w="25400">
            <a:solidFill>
              <a:schemeClr val="accent5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1" name="Line"/>
          <p:cNvSpPr/>
          <p:nvPr/>
        </p:nvSpPr>
        <p:spPr>
          <a:xfrm>
            <a:off x="31415826" y="5905987"/>
            <a:ext cx="1704082" cy="1481232"/>
          </a:xfrm>
          <a:prstGeom prst="line">
            <a:avLst/>
          </a:prstGeom>
          <a:ln w="25400">
            <a:solidFill>
              <a:schemeClr val="accent5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2" name="Line"/>
          <p:cNvSpPr/>
          <p:nvPr/>
        </p:nvSpPr>
        <p:spPr>
          <a:xfrm flipV="1">
            <a:off x="35821476" y="6426174"/>
            <a:ext cx="1463992" cy="1154398"/>
          </a:xfrm>
          <a:prstGeom prst="line">
            <a:avLst/>
          </a:prstGeom>
          <a:ln w="25400">
            <a:solidFill>
              <a:schemeClr val="accent5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3" name="Line"/>
          <p:cNvSpPr/>
          <p:nvPr/>
        </p:nvSpPr>
        <p:spPr>
          <a:xfrm>
            <a:off x="39307677" y="7401787"/>
            <a:ext cx="1" cy="820426"/>
          </a:xfrm>
          <a:prstGeom prst="line">
            <a:avLst/>
          </a:prstGeom>
          <a:ln w="25400">
            <a:solidFill>
              <a:schemeClr val="accent5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 flipV="1">
            <a:off x="24175425" y="4211131"/>
            <a:ext cx="1" cy="7394750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 flipV="1">
            <a:off x="41666021" y="4283854"/>
            <a:ext cx="1" cy="7249303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>
            <a:off x="24205088" y="11593180"/>
            <a:ext cx="17557401" cy="1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7" name="Line"/>
          <p:cNvSpPr/>
          <p:nvPr/>
        </p:nvSpPr>
        <p:spPr>
          <a:xfrm>
            <a:off x="24162726" y="4260302"/>
            <a:ext cx="17471787" cy="1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8" name="Service 2"/>
          <p:cNvSpPr txBox="1"/>
          <p:nvPr/>
        </p:nvSpPr>
        <p:spPr>
          <a:xfrm>
            <a:off x="25842216" y="8596644"/>
            <a:ext cx="137468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Service 2</a:t>
            </a:r>
          </a:p>
        </p:txBody>
      </p:sp>
      <p:sp>
        <p:nvSpPr>
          <p:cNvPr id="159" name="Service 1"/>
          <p:cNvSpPr txBox="1"/>
          <p:nvPr/>
        </p:nvSpPr>
        <p:spPr>
          <a:xfrm>
            <a:off x="25842216" y="7282426"/>
            <a:ext cx="137468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Service 1</a:t>
            </a:r>
          </a:p>
        </p:txBody>
      </p:sp>
      <p:sp>
        <p:nvSpPr>
          <p:cNvPr id="160" name="Oauth Server"/>
          <p:cNvSpPr txBox="1"/>
          <p:nvPr/>
        </p:nvSpPr>
        <p:spPr>
          <a:xfrm>
            <a:off x="33476679" y="8553441"/>
            <a:ext cx="191686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Oauth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