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4240" cy="1755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139480" y="1207440"/>
            <a:ext cx="38514240" cy="2342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0"/>
            <a:ext cx="42791760" cy="30266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967320" y="298800"/>
            <a:ext cx="29119320" cy="248184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CustomShape 2"/>
          <p:cNvSpPr/>
          <p:nvPr/>
        </p:nvSpPr>
        <p:spPr>
          <a:xfrm>
            <a:off x="967320" y="298800"/>
            <a:ext cx="29119320" cy="2481840"/>
          </a:xfrm>
          <a:prstGeom prst="rect">
            <a:avLst/>
          </a:prstGeom>
          <a:noFill/>
          <a:ln>
            <a:noFill/>
          </a:ln>
        </p:spPr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IN" sz="8800">
                <a:solidFill>
                  <a:srgbClr val="ffffff"/>
                </a:solidFill>
                <a:latin typeface="Calibri"/>
                <a:ea typeface="DejaVu Sans"/>
              </a:rPr>
              <a:t>Authentication and Authorization Between Services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111600" y="11634480"/>
            <a:ext cx="10616040" cy="1183716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</p:sp>
      <p:sp>
        <p:nvSpPr>
          <p:cNvPr id="40" name="CustomShape 4"/>
          <p:cNvSpPr/>
          <p:nvPr/>
        </p:nvSpPr>
        <p:spPr>
          <a:xfrm>
            <a:off x="607320" y="12087000"/>
            <a:ext cx="10120320" cy="14898960"/>
          </a:xfrm>
          <a:prstGeom prst="rect">
            <a:avLst/>
          </a:prstGeom>
          <a:noFill/>
          <a:ln>
            <a:noFill/>
          </a:ln>
        </p:spPr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Verdana"/>
              </a:rPr>
              <a:t>INTRODUCTION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We are trying to make an oauth service using Google as a Single Sign-On followed by common authorization for all the microservices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The Project could be split up into two phases: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1. Surveying and Research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2. Implemenntation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Verdana"/>
              </a:rPr>
              <a:t>Phase 1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We needed to survey current industrial standards according to our requirements and look for for possible solutions.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12024000" y="3744000"/>
            <a:ext cx="10976040" cy="2267964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</p:sp>
      <p:sp>
        <p:nvSpPr>
          <p:cNvPr id="42" name="CustomShape 6"/>
          <p:cNvSpPr/>
          <p:nvPr/>
        </p:nvSpPr>
        <p:spPr>
          <a:xfrm>
            <a:off x="179640" y="3744000"/>
            <a:ext cx="10620000" cy="799164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</p:sp>
      <p:sp>
        <p:nvSpPr>
          <p:cNvPr id="43" name="CustomShape 7"/>
          <p:cNvSpPr/>
          <p:nvPr/>
        </p:nvSpPr>
        <p:spPr>
          <a:xfrm>
            <a:off x="24141600" y="12220560"/>
            <a:ext cx="17532000" cy="520056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</p:sp>
      <p:sp>
        <p:nvSpPr>
          <p:cNvPr id="44" name="CustomShape 8"/>
          <p:cNvSpPr/>
          <p:nvPr/>
        </p:nvSpPr>
        <p:spPr>
          <a:xfrm>
            <a:off x="24141600" y="17421120"/>
            <a:ext cx="17532000" cy="7015320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ffffff"/>
              </a:gs>
            </a:gsLst>
            <a:lin ang="5400000"/>
          </a:gradFill>
          <a:ln w="25560">
            <a:noFill/>
          </a:ln>
        </p:spPr>
      </p:sp>
      <p:sp>
        <p:nvSpPr>
          <p:cNvPr id="45" name="CustomShape 9"/>
          <p:cNvSpPr/>
          <p:nvPr/>
        </p:nvSpPr>
        <p:spPr>
          <a:xfrm>
            <a:off x="12129840" y="4464000"/>
            <a:ext cx="10045800" cy="12054600"/>
          </a:xfrm>
          <a:prstGeom prst="rect">
            <a:avLst/>
          </a:prstGeom>
          <a:noFill/>
          <a:ln>
            <a:noFill/>
          </a:ln>
        </p:spPr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Verdana"/>
              </a:rPr>
              <a:t>Phase 2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We have done an  implementation of the oauth service model using an Oauth Server,</a:t>
            </a: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	</a:t>
            </a: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a client server and LDS dashboard, an existing VLEAD microservice.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Verdana"/>
              </a:rPr>
              <a:t>METHODS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In our model the following endpoints exist: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Verdana"/>
              </a:rPr>
              <a:t>Login with Google: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The user is redirected from the microservice to Oauth Server. Using Google Sign-On, the user is authenticated by Google.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Verdana"/>
              </a:rPr>
              <a:t>After Authentication: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Users credentials are available at the check_login() end point of the oauth service.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Verdana"/>
              </a:rPr>
              <a:t>Logout: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Oauth server logs out user of all the microservices.</a:t>
            </a:r>
            <a:endParaRPr/>
          </a:p>
        </p:txBody>
      </p:sp>
      <p:sp>
        <p:nvSpPr>
          <p:cNvPr id="46" name="CustomShape 10"/>
          <p:cNvSpPr/>
          <p:nvPr/>
        </p:nvSpPr>
        <p:spPr>
          <a:xfrm>
            <a:off x="580680" y="4289040"/>
            <a:ext cx="10218960" cy="6443640"/>
          </a:xfrm>
          <a:prstGeom prst="rect">
            <a:avLst/>
          </a:prstGeom>
          <a:noFill/>
          <a:ln>
            <a:noFill/>
          </a:ln>
        </p:spPr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DejaVu Sans"/>
              </a:rPr>
              <a:t>AIM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VLabs follows a microservice acrchitectural style to increase modularity and allow for scaling. With different services sitting on different servers authorization in between is required. An authentication system allowing for Single-Sign On is also needed.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" name="CustomShape 11"/>
          <p:cNvSpPr/>
          <p:nvPr/>
        </p:nvSpPr>
        <p:spPr>
          <a:xfrm>
            <a:off x="24625440" y="12726360"/>
            <a:ext cx="15550200" cy="3381480"/>
          </a:xfrm>
          <a:prstGeom prst="rect">
            <a:avLst/>
          </a:prstGeom>
          <a:noFill/>
          <a:ln>
            <a:noFill/>
          </a:ln>
        </p:spPr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Verdana"/>
              </a:rPr>
              <a:t>RESULTS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After analysis of various standards, we decided to use an approach encorporating the Oauth protocol.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We have incorporated the oauth model with LDS dashboard and Google sign-on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8" name="CustomShape 12"/>
          <p:cNvSpPr/>
          <p:nvPr/>
        </p:nvSpPr>
        <p:spPr>
          <a:xfrm>
            <a:off x="24598800" y="17948160"/>
            <a:ext cx="15550200" cy="6581880"/>
          </a:xfrm>
          <a:prstGeom prst="rect">
            <a:avLst/>
          </a:prstGeom>
          <a:noFill/>
          <a:ln>
            <a:noFill/>
          </a:ln>
        </p:spPr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>
                <a:solidFill>
                  <a:srgbClr val="2f99cd"/>
                </a:solidFill>
                <a:latin typeface="Calibri"/>
                <a:ea typeface="Verdana"/>
              </a:rPr>
              <a:t>CONCLUSIONS 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Decided that we should use an Oauth protocol based system to provide both authentication(via user flow) and authorization between services(server flow). </a:t>
            </a:r>
            <a:endParaRPr/>
          </a:p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Calibri"/>
                <a:ea typeface="Verdana"/>
              </a:rPr>
              <a:t>To secure and maintain the microservices, we must apply a layer of proxy and handle all the requests through an API gateway.It would be this gateway which would also incorporate of Oauth.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" name="CustomShape 13"/>
          <p:cNvSpPr/>
          <p:nvPr/>
        </p:nvSpPr>
        <p:spPr>
          <a:xfrm>
            <a:off x="29325240" y="25952040"/>
            <a:ext cx="11585880" cy="1782360"/>
          </a:xfrm>
          <a:prstGeom prst="rect">
            <a:avLst/>
          </a:prstGeom>
          <a:noFill/>
          <a:ln>
            <a:noFill/>
          </a:ln>
        </p:spPr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lang="en-IN" sz="3500">
                <a:solidFill>
                  <a:srgbClr val="808080"/>
                </a:solidFill>
                <a:latin typeface="Calibri"/>
                <a:ea typeface="DejaVu Sans"/>
              </a:rPr>
              <a:t>Developers:</a:t>
            </a:r>
            <a:endParaRPr/>
          </a:p>
          <a:p>
            <a:pPr>
              <a:lnSpc>
                <a:spcPct val="100000"/>
              </a:lnSpc>
            </a:pPr>
            <a:r>
              <a:rPr lang="en-IN" sz="3500">
                <a:solidFill>
                  <a:srgbClr val="808080"/>
                </a:solidFill>
                <a:latin typeface="Calibri"/>
                <a:ea typeface="DejaVu Sans"/>
              </a:rPr>
              <a:t>Projit Bandyopadhyay, </a:t>
            </a:r>
            <a:endParaRPr/>
          </a:p>
          <a:p>
            <a:pPr>
              <a:lnSpc>
                <a:spcPct val="100000"/>
              </a:lnSpc>
            </a:pPr>
            <a:r>
              <a:rPr lang="en-IN" sz="3500">
                <a:solidFill>
                  <a:srgbClr val="808080"/>
                </a:solidFill>
                <a:latin typeface="Calibri"/>
                <a:ea typeface="DejaVu Sans"/>
              </a:rPr>
              <a:t>Shubh Maheshwari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750360" y="24741000"/>
            <a:ext cx="4421520" cy="29545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632280" y="5176080"/>
            <a:ext cx="6399360" cy="19515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149520" y="6505920"/>
            <a:ext cx="2634480" cy="19900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7512000" y="4467960"/>
            <a:ext cx="3591360" cy="28040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7440000" y="8352000"/>
            <a:ext cx="3887640" cy="34617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4624720" y="9417240"/>
            <a:ext cx="8711280" cy="4467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7"/>
          <a:stretch>
            <a:fillRect/>
          </a:stretch>
        </p:blipFill>
        <p:spPr>
          <a:xfrm rot="2700000">
            <a:off x="31089600" y="5759640"/>
            <a:ext cx="1452960" cy="4993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8"/>
          <a:stretch>
            <a:fillRect/>
          </a:stretch>
        </p:blipFill>
        <p:spPr>
          <a:xfrm rot="16200000">
            <a:off x="38547360" y="7676640"/>
            <a:ext cx="1164600" cy="3553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9"/>
          <a:stretch>
            <a:fillRect/>
          </a:stretch>
        </p:blipFill>
        <p:spPr>
          <a:xfrm rot="18900000">
            <a:off x="35756280" y="6496920"/>
            <a:ext cx="1596960" cy="49932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10"/>
          <a:stretch>
            <a:fillRect/>
          </a:stretch>
        </p:blipFill>
        <p:spPr>
          <a:xfrm rot="20580000">
            <a:off x="31429800" y="8502480"/>
            <a:ext cx="1596960" cy="499320"/>
          </a:xfrm>
          <a:prstGeom prst="rect">
            <a:avLst/>
          </a:prstGeom>
          <a:ln>
            <a:noFill/>
          </a:ln>
        </p:spPr>
      </p:pic>
      <p:sp>
        <p:nvSpPr>
          <p:cNvPr id="60" name="CustomShape 14"/>
          <p:cNvSpPr/>
          <p:nvPr/>
        </p:nvSpPr>
        <p:spPr>
          <a:xfrm>
            <a:off x="24141240" y="4431600"/>
            <a:ext cx="17676000" cy="74880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