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2794237" cy="302672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2139480" y="70822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2139480" y="162514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2187432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213948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10395720" y="7081920"/>
            <a:ext cx="22001760" cy="17554680"/>
          </a:xfrm>
          <a:prstGeom prst="rect">
            <a:avLst/>
          </a:prstGeom>
          <a:ln>
            <a:noFill/>
          </a:ln>
        </p:spPr>
      </p:pic>
      <p:pic>
        <p:nvPicPr>
          <p:cNvPr id="36" name="" descr=""/>
          <p:cNvPicPr/>
          <p:nvPr/>
        </p:nvPicPr>
        <p:blipFill>
          <a:blip r:embed="rId3"/>
          <a:stretch/>
        </p:blipFill>
        <p:spPr>
          <a:xfrm>
            <a:off x="10395720" y="7081920"/>
            <a:ext cx="22001760" cy="17554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2139480" y="7082280"/>
            <a:ext cx="38514240" cy="175546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213948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2187432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39480" y="1207440"/>
            <a:ext cx="38514240" cy="23428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213948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2187432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213948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2187432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2139480" y="162514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720" y="0"/>
            <a:ext cx="42791040" cy="30265560"/>
          </a:xfrm>
          <a:prstGeom prst="rect">
            <a:avLst/>
          </a:prstGeom>
          <a:ln>
            <a:noFill/>
          </a:ln>
        </p:spPr>
      </p:pic>
      <p:sp>
        <p:nvSpPr>
          <p:cNvPr id="1" name="PlaceHolder 1"/>
          <p:cNvSpPr>
            <a:spLocks noGrp="1"/>
          </p:cNvSpPr>
          <p:nvPr>
            <p:ph type="title"/>
          </p:nvPr>
        </p:nvSpPr>
        <p:spPr>
          <a:xfrm>
            <a:off x="2139480" y="1207440"/>
            <a:ext cx="38514240" cy="505404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2139480" y="7082280"/>
            <a:ext cx="38514240" cy="175546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0" y="10800"/>
            <a:ext cx="32686560" cy="2481120"/>
          </a:xfrm>
          <a:prstGeom prst="rect">
            <a:avLst/>
          </a:prstGeom>
          <a:noFill/>
          <a:ln>
            <a:noFill/>
          </a:ln>
        </p:spPr>
        <p:style>
          <a:lnRef idx="0"/>
          <a:fillRef idx="0"/>
          <a:effectRef idx="0"/>
          <a:fontRef idx="minor"/>
        </p:style>
        <p:txBody>
          <a:bodyPr lIns="182880" rIns="182880" tIns="91440" bIns="91440" anchor="ctr"/>
          <a:p>
            <a:r>
              <a:rPr b="1" lang="en-IN" sz="8800" spc="-1" strike="noStrike">
                <a:solidFill>
                  <a:srgbClr val="ffffff"/>
                </a:solidFill>
                <a:uFill>
                  <a:solidFill>
                    <a:srgbClr val="ffffff"/>
                  </a:solidFill>
                </a:uFill>
                <a:latin typeface="Calibri"/>
                <a:ea typeface="DejaVu Sans"/>
              </a:rPr>
              <a:t>Modeling and Mitigation of Cross Origin Attacks  </a:t>
            </a:r>
            <a:endParaRPr b="0" lang="en-IN" sz="1800" spc="-1" strike="noStrike">
              <a:solidFill>
                <a:srgbClr val="000000"/>
              </a:solidFill>
              <a:uFill>
                <a:solidFill>
                  <a:srgbClr val="ffffff"/>
                </a:solidFill>
              </a:uFill>
              <a:latin typeface="Arial"/>
            </a:endParaRPr>
          </a:p>
          <a:p>
            <a:pPr>
              <a:lnSpc>
                <a:spcPct val="100000"/>
              </a:lnSpc>
            </a:pPr>
            <a:r>
              <a:rPr b="1" lang="en-IN" sz="8800" spc="-1" strike="noStrike">
                <a:solidFill>
                  <a:srgbClr val="ffffff"/>
                </a:solidFill>
                <a:uFill>
                  <a:solidFill>
                    <a:srgbClr val="ffffff"/>
                  </a:solidFill>
                </a:uFill>
                <a:latin typeface="Calibri"/>
                <a:ea typeface="DejaVu Sans"/>
              </a:rPr>
              <a:t>on FIM  Based Services Using CORP</a:t>
            </a:r>
            <a:endParaRPr b="0" lang="en-IN" sz="1800" spc="-1" strike="noStrike">
              <a:solidFill>
                <a:srgbClr val="000000"/>
              </a:solidFill>
              <a:uFill>
                <a:solidFill>
                  <a:srgbClr val="ffffff"/>
                </a:solidFill>
              </a:uFill>
              <a:latin typeface="Arial"/>
            </a:endParaRPr>
          </a:p>
        </p:txBody>
      </p:sp>
      <p:sp>
        <p:nvSpPr>
          <p:cNvPr id="38" name="CustomShape 2"/>
          <p:cNvSpPr/>
          <p:nvPr/>
        </p:nvSpPr>
        <p:spPr>
          <a:xfrm>
            <a:off x="684000" y="14179320"/>
            <a:ext cx="10975320" cy="9219960"/>
          </a:xfrm>
          <a:prstGeom prst="rect">
            <a:avLst/>
          </a:prstGeom>
          <a:gradFill>
            <a:gsLst>
              <a:gs pos="0">
                <a:srgbClr val="7f7f7f"/>
              </a:gs>
              <a:gs pos="100000">
                <a:srgbClr val="ffffff"/>
              </a:gs>
            </a:gsLst>
            <a:lin ang="5400000"/>
          </a:gradFill>
          <a:ln w="25560">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
        <p:nvSpPr>
          <p:cNvPr id="39" name="CustomShape 3"/>
          <p:cNvSpPr/>
          <p:nvPr/>
        </p:nvSpPr>
        <p:spPr>
          <a:xfrm>
            <a:off x="1179720" y="14603400"/>
            <a:ext cx="10479600" cy="1768788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INTRODUCTION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With ever-increasing cyber threats we look for ways to improve the security of our systems. FIM is a system by which authentication is handled by 3</a:t>
            </a:r>
            <a:r>
              <a:rPr b="0" lang="en-IN" sz="4800" spc="-1" strike="noStrike" baseline="101000">
                <a:solidFill>
                  <a:srgbClr val="000000"/>
                </a:solidFill>
                <a:uFill>
                  <a:solidFill>
                    <a:srgbClr val="ffffff"/>
                  </a:solidFill>
                </a:uFill>
                <a:latin typeface="Calibri"/>
                <a:ea typeface="Verdana"/>
              </a:rPr>
              <a:t>rd</a:t>
            </a:r>
            <a:r>
              <a:rPr b="0" lang="en-IN" sz="4800" spc="-1" strike="noStrike">
                <a:solidFill>
                  <a:srgbClr val="000000"/>
                </a:solidFill>
                <a:uFill>
                  <a:solidFill>
                    <a:srgbClr val="ffffff"/>
                  </a:solidFill>
                </a:uFill>
                <a:latin typeface="Calibri"/>
                <a:ea typeface="Verdana"/>
              </a:rPr>
              <a:t> parties increasing secuity. However even when FIM protocols are imlemented, systems may not necessarily be completeley secure. Current browser secuity policies like Same Origin Policy(SOP)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0" name="CustomShape 4"/>
          <p:cNvSpPr/>
          <p:nvPr/>
        </p:nvSpPr>
        <p:spPr>
          <a:xfrm>
            <a:off x="12592440" y="4495320"/>
            <a:ext cx="10975320" cy="22037040"/>
          </a:xfrm>
          <a:prstGeom prst="rect">
            <a:avLst/>
          </a:prstGeom>
          <a:gradFill>
            <a:gsLst>
              <a:gs pos="0">
                <a:srgbClr val="7f7f7f"/>
              </a:gs>
              <a:gs pos="100000">
                <a:srgbClr val="ffffff"/>
              </a:gs>
            </a:gsLst>
            <a:lin ang="5400000"/>
          </a:gradFill>
          <a:ln w="25560">
            <a:noFill/>
          </a:ln>
        </p:spPr>
        <p:style>
          <a:lnRef idx="0"/>
          <a:fillRef idx="0"/>
          <a:effectRef idx="0"/>
          <a:fontRef idx="minor"/>
        </p:style>
      </p:sp>
      <p:sp>
        <p:nvSpPr>
          <p:cNvPr id="41" name="CustomShape 5"/>
          <p:cNvSpPr/>
          <p:nvPr/>
        </p:nvSpPr>
        <p:spPr>
          <a:xfrm>
            <a:off x="648000" y="4500000"/>
            <a:ext cx="11016000" cy="8891280"/>
          </a:xfrm>
          <a:prstGeom prst="rect">
            <a:avLst/>
          </a:prstGeom>
          <a:gradFill>
            <a:gsLst>
              <a:gs pos="0">
                <a:srgbClr val="7f7f7f"/>
              </a:gs>
              <a:gs pos="100000">
                <a:srgbClr val="ffffff"/>
              </a:gs>
            </a:gsLst>
            <a:lin ang="5400000"/>
          </a:gradFill>
          <a:ln w="25560">
            <a:noFill/>
          </a:ln>
        </p:spPr>
        <p:style>
          <a:lnRef idx="0"/>
          <a:fillRef idx="0"/>
          <a:effectRef idx="0"/>
          <a:fontRef idx="minor"/>
        </p:style>
      </p:sp>
      <p:sp>
        <p:nvSpPr>
          <p:cNvPr id="42" name="CustomShape 6"/>
          <p:cNvSpPr/>
          <p:nvPr/>
        </p:nvSpPr>
        <p:spPr>
          <a:xfrm>
            <a:off x="24141600" y="4500000"/>
            <a:ext cx="17531280" cy="12973680"/>
          </a:xfrm>
          <a:prstGeom prst="rect">
            <a:avLst/>
          </a:prstGeom>
          <a:gradFill>
            <a:gsLst>
              <a:gs pos="0">
                <a:srgbClr val="7f7f7f"/>
              </a:gs>
              <a:gs pos="100000">
                <a:srgbClr val="ffffff"/>
              </a:gs>
            </a:gsLst>
            <a:lin ang="5400000"/>
          </a:gradFill>
          <a:ln w="25560">
            <a:noFill/>
          </a:ln>
        </p:spPr>
        <p:style>
          <a:lnRef idx="0"/>
          <a:fillRef idx="0"/>
          <a:effectRef idx="0"/>
          <a:fontRef idx="minor"/>
        </p:style>
      </p:sp>
      <p:sp>
        <p:nvSpPr>
          <p:cNvPr id="43" name="CustomShape 7"/>
          <p:cNvSpPr/>
          <p:nvPr/>
        </p:nvSpPr>
        <p:spPr>
          <a:xfrm>
            <a:off x="24141600" y="17421120"/>
            <a:ext cx="17531280" cy="7014600"/>
          </a:xfrm>
          <a:prstGeom prst="rect">
            <a:avLst/>
          </a:prstGeom>
          <a:gradFill>
            <a:gsLst>
              <a:gs pos="0">
                <a:srgbClr val="7f7f7f"/>
              </a:gs>
              <a:gs pos="100000">
                <a:srgbClr val="ffffff"/>
              </a:gs>
            </a:gsLst>
            <a:lin ang="5400000"/>
          </a:gradFill>
          <a:ln w="25560">
            <a:noFill/>
          </a:ln>
        </p:spPr>
        <p:style>
          <a:lnRef idx="0"/>
          <a:fillRef idx="0"/>
          <a:effectRef idx="0"/>
          <a:fontRef idx="minor"/>
        </p:style>
      </p:sp>
      <p:sp>
        <p:nvSpPr>
          <p:cNvPr id="44" name="CustomShape 8"/>
          <p:cNvSpPr/>
          <p:nvPr/>
        </p:nvSpPr>
        <p:spPr>
          <a:xfrm>
            <a:off x="13202280" y="4947840"/>
            <a:ext cx="9908280" cy="2650320"/>
          </a:xfrm>
          <a:prstGeom prst="rect">
            <a:avLst/>
          </a:prstGeom>
          <a:noFill/>
          <a:ln>
            <a:noFill/>
          </a:ln>
        </p:spPr>
        <p:style>
          <a:lnRef idx="0"/>
          <a:fillRef idx="0"/>
          <a:effectRef idx="0"/>
          <a:fontRef idx="minor"/>
        </p:style>
        <p:txBody>
          <a:bodyPr lIns="182880" rIns="182880" tIns="91440" bIns="91440"/>
          <a:p>
            <a:pPr>
              <a:lnSpc>
                <a:spcPct val="100000"/>
              </a:lnSpc>
            </a:pPr>
            <a:r>
              <a:rPr b="0" lang="en-IN" sz="4800" spc="-1" strike="noStrike">
                <a:solidFill>
                  <a:srgbClr val="000000"/>
                </a:solidFill>
                <a:uFill>
                  <a:solidFill>
                    <a:srgbClr val="ffffff"/>
                  </a:solidFill>
                </a:uFill>
                <a:latin typeface="Calibri"/>
                <a:ea typeface="Verdana"/>
              </a:rPr>
              <a:t>still have many issues and lack complete coverage. Thus through modeling and experimentation we must test how systems using FIM react to cross origin attacks. In addition if risks exist, can CORP be used to mitigate them.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5700" spc="-1" strike="noStrike">
                <a:solidFill>
                  <a:srgbClr val="2f99cd"/>
                </a:solidFill>
                <a:uFill>
                  <a:solidFill>
                    <a:srgbClr val="ffffff"/>
                  </a:solidFill>
                </a:uFill>
                <a:latin typeface="Calibri"/>
                <a:ea typeface="Verdana"/>
              </a:rPr>
              <a:t>MODELING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We used alloy to show cross origin attacks on a finite state model.</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1" lang="en-IN" sz="5700" spc="-1" strike="noStrike">
                <a:solidFill>
                  <a:srgbClr val="2f99cd"/>
                </a:solidFill>
                <a:uFill>
                  <a:solidFill>
                    <a:srgbClr val="ffffff"/>
                  </a:solidFill>
                </a:uFill>
                <a:latin typeface="Calibri"/>
                <a:ea typeface="Verdana"/>
              </a:rPr>
              <a:t>EXPERIMENTATION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We  conducted cross-timing and autologout attacks on sites which used FIM protocols. We also attempted ot mitigate these attacks using CORP</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5" name="CustomShape 9"/>
          <p:cNvSpPr/>
          <p:nvPr/>
        </p:nvSpPr>
        <p:spPr>
          <a:xfrm>
            <a:off x="932400" y="4988880"/>
            <a:ext cx="10620720" cy="717408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DejaVu Sans"/>
              </a:rPr>
              <a:t>AIM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To look at the impact of Cross Origin Attacks on systems using Federated Identity Management to handle authentication. </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To create models representing CORP’s interaction with web browsers and to identifiy current risks.</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To test CORP’s implementation and mitigate cross origin attacks using 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6" name="CustomShape 10"/>
          <p:cNvSpPr/>
          <p:nvPr/>
        </p:nvSpPr>
        <p:spPr>
          <a:xfrm>
            <a:off x="24598800" y="11197800"/>
            <a:ext cx="15549480" cy="630540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RESULTS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Succesfully modeled CORP and its interaction with the browser. Used the alloy model to show risks of cross origin attack.</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Experimentation on systems using FIM yielded the fact that they too are vulnerable to these attacks. However they are safe if in the presence of CORP.</a:t>
            </a:r>
            <a:endParaRPr b="0" lang="en-IN" sz="1800" spc="-1" strike="noStrike">
              <a:solidFill>
                <a:srgbClr val="000000"/>
              </a:solidFill>
              <a:uFill>
                <a:solidFill>
                  <a:srgbClr val="ffffff"/>
                </a:solidFill>
              </a:uFill>
              <a:latin typeface="Arial"/>
            </a:endParaRPr>
          </a:p>
        </p:txBody>
      </p:sp>
      <p:sp>
        <p:nvSpPr>
          <p:cNvPr id="47" name="CustomShape 11"/>
          <p:cNvSpPr/>
          <p:nvPr/>
        </p:nvSpPr>
        <p:spPr>
          <a:xfrm>
            <a:off x="24598800" y="17948160"/>
            <a:ext cx="15549480" cy="616788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CONCLUSIONS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FIM is not an all-encompassing security system. Current browser security policies have many defects which causes services to be vulnerable to cross origin attacks even if they have FIM. Implementing a CORP browser security policies protects the user through the browser from attacks like cross-site timing, csrf, etc.</a:t>
            </a:r>
            <a:endParaRPr b="0" lang="en-IN" sz="1800" spc="-1" strike="noStrike">
              <a:solidFill>
                <a:srgbClr val="000000"/>
              </a:solidFill>
              <a:uFill>
                <a:solidFill>
                  <a:srgbClr val="ffffff"/>
                </a:solidFill>
              </a:uFill>
              <a:latin typeface="Arial"/>
            </a:endParaRPr>
          </a:p>
        </p:txBody>
      </p:sp>
      <p:sp>
        <p:nvSpPr>
          <p:cNvPr id="48" name="CustomShape 12"/>
          <p:cNvSpPr/>
          <p:nvPr/>
        </p:nvSpPr>
        <p:spPr>
          <a:xfrm>
            <a:off x="29325240" y="25952040"/>
            <a:ext cx="11585160" cy="1782360"/>
          </a:xfrm>
          <a:prstGeom prst="rect">
            <a:avLst/>
          </a:prstGeom>
          <a:noFill/>
          <a:ln>
            <a:noFill/>
          </a:ln>
        </p:spPr>
        <p:style>
          <a:lnRef idx="0"/>
          <a:fillRef idx="0"/>
          <a:effectRef idx="0"/>
          <a:fontRef idx="minor"/>
        </p:style>
        <p:txBody>
          <a:bodyPr lIns="182880" rIns="182880" tIns="91440" bIns="91440"/>
          <a:p>
            <a:pPr>
              <a:lnSpc>
                <a:spcPct val="100000"/>
              </a:lnSpc>
            </a:pPr>
            <a:r>
              <a:rPr b="0" lang="en-IN" sz="3500" spc="-1" strike="noStrike">
                <a:solidFill>
                  <a:srgbClr val="808080"/>
                </a:solidFill>
                <a:uFill>
                  <a:solidFill>
                    <a:srgbClr val="ffffff"/>
                  </a:solidFill>
                </a:uFill>
                <a:latin typeface="Calibri"/>
                <a:ea typeface="DejaVu Sans"/>
              </a:rPr>
              <a:t>Projit Bandyopadhyay</a:t>
            </a:r>
            <a:endParaRPr b="0" lang="en-IN" sz="1800" spc="-1" strike="noStrike">
              <a:solidFill>
                <a:srgbClr val="000000"/>
              </a:solidFill>
              <a:uFill>
                <a:solidFill>
                  <a:srgbClr val="ffffff"/>
                </a:solidFill>
              </a:uFill>
              <a:latin typeface="Arial"/>
            </a:endParaRPr>
          </a:p>
          <a:p>
            <a:pPr>
              <a:lnSpc>
                <a:spcPct val="100000"/>
              </a:lnSpc>
            </a:pPr>
            <a:r>
              <a:rPr b="0" lang="en-IN" sz="3500" spc="-1" strike="noStrike">
                <a:solidFill>
                  <a:srgbClr val="808080"/>
                </a:solidFill>
                <a:uFill>
                  <a:solidFill>
                    <a:srgbClr val="ffffff"/>
                  </a:solidFill>
                </a:uFill>
                <a:latin typeface="Calibri"/>
                <a:ea typeface="DejaVu Sans"/>
              </a:rPr>
              <a:t>Shubh Maheshwari</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49" name="Picture 26" descr=""/>
          <p:cNvPicPr/>
          <p:nvPr/>
        </p:nvPicPr>
        <p:blipFill>
          <a:blip r:embed="rId1"/>
          <a:stretch/>
        </p:blipFill>
        <p:spPr>
          <a:xfrm>
            <a:off x="24750360" y="24741000"/>
            <a:ext cx="4420800" cy="2953800"/>
          </a:xfrm>
          <a:prstGeom prst="rect">
            <a:avLst/>
          </a:prstGeom>
          <a:ln>
            <a:noFill/>
          </a:ln>
        </p:spPr>
      </p:pic>
      <p:pic>
        <p:nvPicPr>
          <p:cNvPr id="50" name="" descr=""/>
          <p:cNvPicPr/>
          <p:nvPr/>
        </p:nvPicPr>
        <p:blipFill>
          <a:blip r:embed="rId2"/>
          <a:stretch/>
        </p:blipFill>
        <p:spPr>
          <a:xfrm>
            <a:off x="14256360" y="13788000"/>
            <a:ext cx="7343280" cy="4627080"/>
          </a:xfrm>
          <a:prstGeom prst="rect">
            <a:avLst/>
          </a:prstGeom>
          <a:ln>
            <a:noFill/>
          </a:ln>
        </p:spPr>
      </p:pic>
      <p:pic>
        <p:nvPicPr>
          <p:cNvPr id="51" name="" descr=""/>
          <p:cNvPicPr/>
          <p:nvPr/>
        </p:nvPicPr>
        <p:blipFill>
          <a:blip r:embed="rId3"/>
          <a:stretch/>
        </p:blipFill>
        <p:spPr>
          <a:xfrm>
            <a:off x="24256800" y="4876920"/>
            <a:ext cx="8394480" cy="5402520"/>
          </a:xfrm>
          <a:prstGeom prst="rect">
            <a:avLst/>
          </a:prstGeom>
          <a:ln>
            <a:noFill/>
          </a:ln>
        </p:spPr>
      </p:pic>
      <p:pic>
        <p:nvPicPr>
          <p:cNvPr id="52" name="" descr=""/>
          <p:cNvPicPr/>
          <p:nvPr/>
        </p:nvPicPr>
        <p:blipFill>
          <a:blip r:embed="rId4"/>
          <a:stretch/>
        </p:blipFill>
        <p:spPr>
          <a:xfrm>
            <a:off x="33098760" y="4794840"/>
            <a:ext cx="8552520" cy="4899240"/>
          </a:xfrm>
          <a:prstGeom prst="rect">
            <a:avLst/>
          </a:prstGeom>
          <a:ln>
            <a:noFill/>
          </a:ln>
        </p:spPr>
      </p:pic>
      <p:sp>
        <p:nvSpPr>
          <p:cNvPr id="53" name="TextShape 13"/>
          <p:cNvSpPr txBox="1"/>
          <p:nvPr/>
        </p:nvSpPr>
        <p:spPr>
          <a:xfrm>
            <a:off x="27160200" y="10728000"/>
            <a:ext cx="3007800" cy="792000"/>
          </a:xfrm>
          <a:prstGeom prst="rect">
            <a:avLst/>
          </a:prstGeom>
          <a:noFill/>
          <a:ln>
            <a:noFill/>
          </a:ln>
        </p:spPr>
        <p:txBody>
          <a:bodyPr lIns="90000" rIns="90000" tIns="45000" bIns="45000"/>
          <a:p>
            <a:r>
              <a:rPr b="0" lang="en-IN" sz="2400" spc="-1" strike="noStrike">
                <a:solidFill>
                  <a:srgbClr val="000000"/>
                </a:solidFill>
                <a:uFill>
                  <a:solidFill>
                    <a:srgbClr val="ffffff"/>
                  </a:solidFill>
                </a:uFill>
                <a:latin typeface="Arial"/>
              </a:rPr>
              <a:t>The Logout Attack</a:t>
            </a:r>
            <a:endParaRPr b="0" lang="en-IN" sz="2400" spc="-1" strike="noStrike">
              <a:solidFill>
                <a:srgbClr val="000000"/>
              </a:solidFill>
              <a:uFill>
                <a:solidFill>
                  <a:srgbClr val="ffffff"/>
                </a:solidFill>
              </a:uFill>
              <a:latin typeface="Arial"/>
            </a:endParaRPr>
          </a:p>
        </p:txBody>
      </p:sp>
      <p:sp>
        <p:nvSpPr>
          <p:cNvPr id="54" name="TextShape 14"/>
          <p:cNvSpPr txBox="1"/>
          <p:nvPr/>
        </p:nvSpPr>
        <p:spPr>
          <a:xfrm>
            <a:off x="35208000" y="10729800"/>
            <a:ext cx="4464000" cy="430200"/>
          </a:xfrm>
          <a:prstGeom prst="rect">
            <a:avLst/>
          </a:prstGeom>
          <a:noFill/>
          <a:ln>
            <a:noFill/>
          </a:ln>
        </p:spPr>
        <p:txBody>
          <a:bodyPr lIns="90000" rIns="90000" tIns="45000" bIns="45000"/>
          <a:p>
            <a:r>
              <a:rPr b="0" lang="en-IN" sz="2400" spc="-1" strike="noStrike">
                <a:solidFill>
                  <a:srgbClr val="000000"/>
                </a:solidFill>
                <a:uFill>
                  <a:solidFill>
                    <a:srgbClr val="ffffff"/>
                  </a:solidFill>
                </a:uFill>
                <a:latin typeface="Arial"/>
              </a:rPr>
              <a:t>The Logout Attack Mitigation</a:t>
            </a:r>
            <a:endParaRPr b="0" lang="en-IN" sz="24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634</TotalTime>
  <Application>LibreOffice/5.1.6.2$Linux_X86_64 LibreOffice_project/10m0$Build-2</Application>
  <Company>Progress Software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2017-07-03T09:57:00Z</dcterms:created>
  <dc:creator>bbante</dc:creator>
  <dc:description/>
  <dc:language>en-IN</dc:language>
  <cp:lastModifiedBy/>
  <dcterms:modified xsi:type="dcterms:W3CDTF">2017-07-19T09:46:29Z</dcterms:modified>
  <cp:revision>34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Progress Software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