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42786300" cy="302641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2187000" y="5068799"/>
            <a:ext cx="38512081" cy="95270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PlaceHolder 3"/>
          <p:cNvSpPr/>
          <p:nvPr>
            <p:ph type="body" sz="half" idx="13"/>
          </p:nvPr>
        </p:nvSpPr>
        <p:spPr>
          <a:xfrm>
            <a:off x="2186999" y="15501238"/>
            <a:ext cx="38512084" cy="9527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187000" y="5068799"/>
            <a:ext cx="18793802" cy="95270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PlaceHolder 5"/>
          <p:cNvSpPr/>
          <p:nvPr>
            <p:ph type="body" sz="quarter" idx="13"/>
          </p:nvPr>
        </p:nvSpPr>
        <p:spPr>
          <a:xfrm>
            <a:off x="2187000" y="15501238"/>
            <a:ext cx="18793802" cy="9527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2187000" y="5068799"/>
            <a:ext cx="38512081" cy="1997352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PlaceHolder 3"/>
          <p:cNvSpPr/>
          <p:nvPr>
            <p:ph type="body" idx="13"/>
          </p:nvPr>
        </p:nvSpPr>
        <p:spPr>
          <a:xfrm>
            <a:off x="2186999" y="5068799"/>
            <a:ext cx="38512084" cy="1997352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116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6200" y="5068799"/>
            <a:ext cx="25033322" cy="199735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6200" y="5068799"/>
            <a:ext cx="25033322" cy="1997352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2187000" y="5068799"/>
            <a:ext cx="38512081" cy="1997352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187000" y="5068799"/>
            <a:ext cx="18793802" cy="1997352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PlaceHolder 3"/>
          <p:cNvSpPr/>
          <p:nvPr>
            <p:ph type="body" sz="half" idx="13"/>
          </p:nvPr>
        </p:nvSpPr>
        <p:spPr>
          <a:xfrm>
            <a:off x="21920759" y="5068799"/>
            <a:ext cx="18793803" cy="1997352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967320" y="298800"/>
            <a:ext cx="29120040" cy="1150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2187000" y="5068799"/>
            <a:ext cx="18793802" cy="95270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PlaceHolder 4"/>
          <p:cNvSpPr/>
          <p:nvPr>
            <p:ph type="body" sz="half" idx="13"/>
          </p:nvPr>
        </p:nvSpPr>
        <p:spPr>
          <a:xfrm>
            <a:off x="21920759" y="5068799"/>
            <a:ext cx="18793803" cy="1997352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2187000" y="5068799"/>
            <a:ext cx="18793802" cy="1997352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4"/>
          <p:cNvSpPr/>
          <p:nvPr>
            <p:ph type="body" sz="quarter" idx="13"/>
          </p:nvPr>
        </p:nvSpPr>
        <p:spPr>
          <a:xfrm>
            <a:off x="21920759" y="15501238"/>
            <a:ext cx="18793803" cy="9527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187000" y="5068799"/>
            <a:ext cx="18793802" cy="95270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PlaceHolder 4"/>
          <p:cNvSpPr/>
          <p:nvPr>
            <p:ph type="body" sz="half" idx="13"/>
          </p:nvPr>
        </p:nvSpPr>
        <p:spPr>
          <a:xfrm>
            <a:off x="2186999" y="15501238"/>
            <a:ext cx="38512084" cy="9527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" y="0"/>
            <a:ext cx="42792481" cy="3026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2187000" y="5068799"/>
            <a:ext cx="38512081" cy="1997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30148256" y="27781098"/>
            <a:ext cx="515262" cy="5384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ctr">
            <a:spAutoFit/>
          </a:bodyPr>
          <a:lstStyle>
            <a:lvl1pPr algn="r">
              <a:defRPr sz="24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67320" y="794590"/>
            <a:ext cx="29120040" cy="149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b="1" sz="8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Alloy and web-app-short-course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1015054" y="9139932"/>
            <a:ext cx="11291462" cy="14904815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9" name="CustomShape 3"/>
          <p:cNvSpPr txBox="1"/>
          <p:nvPr/>
        </p:nvSpPr>
        <p:spPr>
          <a:xfrm>
            <a:off x="1189791" y="9248071"/>
            <a:ext cx="10717910" cy="14688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defRPr b="1" sz="4800">
                <a:solidFill>
                  <a:srgbClr val="C849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INTRODUCTION</a:t>
            </a:r>
          </a:p>
          <a:p>
            <a:pPr>
              <a:defRPr b="1" sz="2400">
                <a:solidFill>
                  <a:srgbClr val="C8494C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3600" u="sng">
                <a:solidFill>
                  <a:srgbClr val="C849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Alloy and formal methods of web development :</a:t>
            </a:r>
          </a:p>
          <a:p>
            <a:pPr>
              <a:defRPr b="1" sz="2400" u="sng">
                <a:solidFill>
                  <a:srgbClr val="C8494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This </a:t>
            </a:r>
            <a:r>
              <a:t>Web-application</a:t>
            </a:r>
            <a:r>
              <a:rPr b="0" u="none"/>
              <a:t> is a simple </a:t>
            </a:r>
            <a:r>
              <a:rPr b="0" i="1" u="none"/>
              <a:t>user</a:t>
            </a:r>
            <a:r>
              <a:rPr b="0" u="none"/>
              <a:t> directory.It  allows users have role, name,  email.This app has many functionalities such as add, update, delete show users etc,.It is written in python.</a:t>
            </a:r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Alloy</a:t>
            </a:r>
            <a:r>
              <a:rPr b="0" u="none"/>
              <a:t> is a tool for relational modelling which uses expressive login based notations.</a:t>
            </a:r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We used alloy to show </a:t>
            </a:r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the various </a:t>
            </a:r>
            <a:r>
              <a:rPr i="1"/>
              <a:t>constrains </a:t>
            </a:r>
            <a:endParaRPr i="1"/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that a application model</a:t>
            </a:r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faces while designing it.</a:t>
            </a:r>
          </a:p>
          <a:p>
            <a:pPr>
              <a:defRPr i="1" sz="3600">
                <a:latin typeface="Calibri"/>
                <a:ea typeface="Calibri"/>
                <a:cs typeface="Calibri"/>
                <a:sym typeface="Calibri"/>
              </a:defRPr>
            </a:pPr>
            <a:r>
              <a:t>eg.1.Can users have same</a:t>
            </a:r>
          </a:p>
          <a:p>
            <a:pPr>
              <a:defRPr i="1" sz="3600">
                <a:latin typeface="Calibri"/>
                <a:ea typeface="Calibri"/>
                <a:cs typeface="Calibri"/>
                <a:sym typeface="Calibri"/>
              </a:defRPr>
            </a:pPr>
            <a:r>
              <a:t> name  or email?.2.How </a:t>
            </a:r>
          </a:p>
          <a:p>
            <a:pPr>
              <a:defRPr i="1" sz="3600">
                <a:latin typeface="Calibri"/>
                <a:ea typeface="Calibri"/>
                <a:cs typeface="Calibri"/>
                <a:sym typeface="Calibri"/>
              </a:defRPr>
            </a:pPr>
            <a:r>
              <a:t>many roles a user can </a:t>
            </a:r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rPr i="1"/>
              <a:t>have?        </a:t>
            </a:r>
            <a:r>
              <a:t>                       </a:t>
            </a:r>
            <a:r>
              <a:rPr sz="1800"/>
              <a:t>-The Alloy Analyzer generated  metamodel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                                                                      of the app showing the relations of all the                            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                                                                         entities in the app                                                                                 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Motivation</a:t>
            </a:r>
            <a:r>
              <a:rPr b="0" u="none"/>
              <a:t> to model our app in a specification language(like </a:t>
            </a:r>
            <a:r>
              <a:rPr b="0" i="1" u="none"/>
              <a:t>Alloy</a:t>
            </a:r>
            <a:r>
              <a:rPr b="0" u="none"/>
              <a:t>) is that it helps us in checking the correctness of our data-model before actually writing the real code.Also, the client may ask us to add new requirements or constraints and there is a necessity to check whether the new constraints  don’t </a:t>
            </a:r>
            <a:r>
              <a:rPr b="0" i="1" u="none"/>
              <a:t>break</a:t>
            </a:r>
            <a:r>
              <a:rPr b="0" u="none"/>
              <a:t> the constraints of the previously present requirements.</a:t>
            </a:r>
          </a:p>
        </p:txBody>
      </p:sp>
      <p:sp>
        <p:nvSpPr>
          <p:cNvPr id="130" name="CustomShape 4"/>
          <p:cNvSpPr/>
          <p:nvPr/>
        </p:nvSpPr>
        <p:spPr>
          <a:xfrm>
            <a:off x="12571918" y="4112810"/>
            <a:ext cx="11370661" cy="22038480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1" name="CustomShape 5"/>
          <p:cNvSpPr/>
          <p:nvPr/>
        </p:nvSpPr>
        <p:spPr>
          <a:xfrm>
            <a:off x="1015054" y="3204657"/>
            <a:ext cx="11291463" cy="5603137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2" name="CustomShape 6"/>
          <p:cNvSpPr/>
          <p:nvPr/>
        </p:nvSpPr>
        <p:spPr>
          <a:xfrm>
            <a:off x="24207982" y="11421035"/>
            <a:ext cx="17399953" cy="5620680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3" name="CustomShape 7"/>
          <p:cNvSpPr/>
          <p:nvPr/>
        </p:nvSpPr>
        <p:spPr>
          <a:xfrm>
            <a:off x="24207982" y="17562393"/>
            <a:ext cx="17466338" cy="6788743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4" name="CustomShape 8"/>
          <p:cNvSpPr txBox="1"/>
          <p:nvPr/>
        </p:nvSpPr>
        <p:spPr>
          <a:xfrm>
            <a:off x="1388894" y="3292236"/>
            <a:ext cx="10518807" cy="5427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AIM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To show the advantages of modelling during the development of an application.</a:t>
            </a: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More emphasis on the requirements.</a:t>
            </a: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To remove the bugs directly during development process rather than during the production of the app.</a:t>
            </a: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To show that modular development helps in pipelining and automation.</a:t>
            </a:r>
          </a:p>
        </p:txBody>
      </p:sp>
      <p:sp>
        <p:nvSpPr>
          <p:cNvPr id="135" name="CustomShape 9"/>
          <p:cNvSpPr txBox="1"/>
          <p:nvPr/>
        </p:nvSpPr>
        <p:spPr>
          <a:xfrm>
            <a:off x="24595990" y="12079865"/>
            <a:ext cx="15550923" cy="382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RESULTS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Completed all the necessary routes(12 routes) and their tests (totally 114 tests)in the web-app-short-course.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The routes are successfully built modularly.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Relational modelling helped us in defining a better database for the app and also helped in achieving the requirements without any bugs.</a:t>
            </a:r>
          </a:p>
        </p:txBody>
      </p:sp>
      <p:sp>
        <p:nvSpPr>
          <p:cNvPr id="136" name="CustomShape 10"/>
          <p:cNvSpPr txBox="1"/>
          <p:nvPr/>
        </p:nvSpPr>
        <p:spPr>
          <a:xfrm>
            <a:off x="24595990" y="18509473"/>
            <a:ext cx="15550921" cy="489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CONCLUSIONS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Our work shows how using a specification language to model our app helps us in understanding the requirements better.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Modelling in Alloy and modular development helps in automating the process of developing  an application by giving some inputs and requirements. 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Modular development helps in achieving pipelining as each module is independent and can be used according to the operation.</a:t>
            </a:r>
          </a:p>
        </p:txBody>
      </p:sp>
      <p:sp>
        <p:nvSpPr>
          <p:cNvPr id="137" name="CustomShape 11"/>
          <p:cNvSpPr txBox="1"/>
          <p:nvPr/>
        </p:nvSpPr>
        <p:spPr>
          <a:xfrm>
            <a:off x="29325239" y="25952040"/>
            <a:ext cx="13269098" cy="1224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defRPr sz="35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Developers name: Anirudh Reddy, Shubh Maheshwari</a:t>
            </a:r>
          </a:p>
          <a:p>
            <a:pPr>
              <a:defRPr sz="35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Mentors : Professor Venkatesh Choppella, Thirumal Ravula</a:t>
            </a:r>
          </a:p>
        </p:txBody>
      </p:sp>
      <p:pic>
        <p:nvPicPr>
          <p:cNvPr id="138" name="Picture 26" descr="Pictur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0360" y="24740998"/>
            <a:ext cx="4422242" cy="295524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ustomShape 12"/>
          <p:cNvSpPr txBox="1"/>
          <p:nvPr/>
        </p:nvSpPr>
        <p:spPr>
          <a:xfrm>
            <a:off x="13043416" y="4236527"/>
            <a:ext cx="10639847" cy="206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METHODS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Routing:</a:t>
            </a:r>
            <a:r>
              <a:rPr b="0" u="none"/>
              <a:t> All the operations in the app follow a workflow, i.e, an instruction is generated from the REST API and sent to the components.The app has 2 components,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Guard</a:t>
            </a:r>
            <a:r>
              <a:rPr b="0" u="none"/>
              <a:t>:This does all the checks </a:t>
            </a:r>
            <a:endParaRPr b="0" u="none"/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such as type check, auth check </a:t>
            </a:r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and state check depending </a:t>
            </a:r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upon the type of instruction. </a:t>
            </a:r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Engine</a:t>
            </a:r>
            <a:r>
              <a:rPr b="0" u="none"/>
              <a:t> :This does the </a:t>
            </a:r>
            <a:endParaRPr b="0" u="none"/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operations on the entities and </a:t>
            </a:r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returns the result.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Alloy Model</a:t>
            </a:r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Add user: </a:t>
            </a:r>
            <a:r>
              <a:rPr b="0" u="none"/>
              <a:t>This example shows user being added by the admin in system.</a:t>
            </a:r>
            <a:endParaRPr b="0"/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3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3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2" indent="-180472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before the user is added                                          after the user is added</a:t>
            </a:r>
          </a:p>
          <a:p>
            <a:pPr lvl="1" indent="228600"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indent="228600"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User Login : </a:t>
            </a:r>
            <a:r>
              <a:rPr u="none"/>
              <a:t>This example shows user login inside of the system.</a:t>
            </a:r>
          </a:p>
          <a:p>
            <a:pPr lvl="1" indent="228600">
              <a:defRPr sz="3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228600"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indent="228600"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741947" indent="-360947"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60947" indent="-360947"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before the user is logged in                                 after the user is logged in                      </a:t>
            </a:r>
          </a:p>
          <a:p>
            <a:pPr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indent="228600"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Update user:</a:t>
            </a:r>
            <a:r>
              <a:t> </a:t>
            </a:r>
            <a:r>
              <a:rPr u="none"/>
              <a:t>This example shows user credentials  being updated by the admin in system.</a:t>
            </a:r>
          </a:p>
          <a:p>
            <a:pPr lvl="1" indent="228600"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2" indent="-180472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before user is updated                                               after user is updated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40" name="loginafter.jpg" descr="loginaft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33436" y="17086978"/>
            <a:ext cx="4422242" cy="2046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adduserbefore.jpg" descr="adduserbefor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7011" y="13286229"/>
            <a:ext cx="4616672" cy="1890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updateuserbefore.jpg" descr="updateuserbefor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91098" y="21639503"/>
            <a:ext cx="4574680" cy="2215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updateuserafter.jpg" descr="updateuserafter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675430" y="21639503"/>
            <a:ext cx="4910907" cy="2215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loginbefore.jpg" descr="loginbefore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198008" y="17073241"/>
            <a:ext cx="4616672" cy="2073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adduserafter.jpg" descr="adduserafter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520074" y="13193334"/>
            <a:ext cx="4238503" cy="1934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metamodel.jpg" descr="metamodel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748490" y="14741921"/>
            <a:ext cx="4238503" cy="370083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Arrow"/>
          <p:cNvSpPr/>
          <p:nvPr/>
        </p:nvSpPr>
        <p:spPr>
          <a:xfrm>
            <a:off x="17964545" y="14142736"/>
            <a:ext cx="519025" cy="177276"/>
          </a:xfrm>
          <a:prstGeom prst="rightArrow">
            <a:avLst>
              <a:gd name="adj1" fmla="val 32000"/>
              <a:gd name="adj2" fmla="val 18737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Arrow"/>
          <p:cNvSpPr/>
          <p:nvPr/>
        </p:nvSpPr>
        <p:spPr>
          <a:xfrm>
            <a:off x="17964545" y="18204360"/>
            <a:ext cx="519025" cy="177276"/>
          </a:xfrm>
          <a:prstGeom prst="rightArrow">
            <a:avLst>
              <a:gd name="adj1" fmla="val 32000"/>
              <a:gd name="adj2" fmla="val 18737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Arrow"/>
          <p:cNvSpPr/>
          <p:nvPr/>
        </p:nvSpPr>
        <p:spPr>
          <a:xfrm>
            <a:off x="17964545" y="22658503"/>
            <a:ext cx="519025" cy="177277"/>
          </a:xfrm>
          <a:prstGeom prst="rightArrow">
            <a:avLst>
              <a:gd name="adj1" fmla="val 32000"/>
              <a:gd name="adj2" fmla="val 18737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50" name="eng-guard.jpg" descr="eng-guard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9678401" y="7562337"/>
            <a:ext cx="4004862" cy="295524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"/>
          <p:cNvSpPr/>
          <p:nvPr/>
        </p:nvSpPr>
        <p:spPr>
          <a:xfrm>
            <a:off x="24207981" y="4241289"/>
            <a:ext cx="17272852" cy="6516819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MODULAR DEVELOPMENT…"/>
          <p:cNvSpPr txBox="1"/>
          <p:nvPr/>
        </p:nvSpPr>
        <p:spPr>
          <a:xfrm>
            <a:off x="24542505" y="4236527"/>
            <a:ext cx="15705662" cy="561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MODULAR DEVELOPMENT</a:t>
            </a:r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Modular development </a:t>
            </a:r>
            <a:r>
              <a:rPr b="0" u="none"/>
              <a:t>is a technique which is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used to break down our app into independent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modules which can perform </a:t>
            </a:r>
            <a:r>
              <a:rPr b="0" u="none"/>
              <a:t>a task.We combine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all such modules in a certain order(i.e, we </a:t>
            </a:r>
            <a:endParaRPr b="0" u="none"/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generate a </a:t>
            </a:r>
            <a:r>
              <a:rPr i="1"/>
              <a:t>workflow</a:t>
            </a:r>
            <a:r>
              <a:t>) to get a certain </a:t>
            </a:r>
          </a:p>
          <a:p>
            <a:pPr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operation done.</a:t>
            </a:r>
          </a:p>
          <a:p>
            <a:pPr>
              <a:defRPr sz="3600"/>
            </a:pPr>
          </a:p>
          <a:p>
            <a:pPr>
              <a:defRPr sz="3600"/>
            </a:pPr>
            <a:r>
              <a:t>                                                                                   </a:t>
            </a:r>
            <a:r>
              <a:rPr sz="1800"/>
              <a:t>workflow of the app</a:t>
            </a:r>
          </a:p>
        </p:txBody>
      </p:sp>
      <p:pic>
        <p:nvPicPr>
          <p:cNvPr id="153" name="workflow.jpg" descr="workflow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5100663" y="5270633"/>
            <a:ext cx="4525329" cy="3924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