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8388" cy="151241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1" d="100"/>
          <a:sy n="41" d="100"/>
        </p:scale>
        <p:origin x="-1066" y="250"/>
      </p:cViewPr>
      <p:guideLst>
        <p:guide orient="horz" pos="4763"/>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1069200" y="3538800"/>
            <a:ext cx="1924884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1069200" y="8120520"/>
            <a:ext cx="1924884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069200" y="353880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10932480" y="353880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10932480" y="812052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9" name="PlaceHolder 5"/>
          <p:cNvSpPr>
            <a:spLocks noGrp="1"/>
          </p:cNvSpPr>
          <p:nvPr>
            <p:ph type="body"/>
          </p:nvPr>
        </p:nvSpPr>
        <p:spPr>
          <a:xfrm>
            <a:off x="1069200" y="812052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1069200" y="3538800"/>
            <a:ext cx="19248840" cy="877140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1069200" y="3538800"/>
            <a:ext cx="19248840" cy="877140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3" name="Picture 32"/>
          <p:cNvPicPr/>
          <p:nvPr/>
        </p:nvPicPr>
        <p:blipFill>
          <a:blip r:embed="rId2"/>
          <a:stretch/>
        </p:blipFill>
        <p:spPr>
          <a:xfrm>
            <a:off x="5196600" y="3538440"/>
            <a:ext cx="10993320" cy="8771400"/>
          </a:xfrm>
          <a:prstGeom prst="rect">
            <a:avLst/>
          </a:prstGeom>
          <a:ln>
            <a:noFill/>
          </a:ln>
        </p:spPr>
      </p:pic>
      <p:pic>
        <p:nvPicPr>
          <p:cNvPr id="34" name="Picture 33"/>
          <p:cNvPicPr/>
          <p:nvPr/>
        </p:nvPicPr>
        <p:blipFill>
          <a:blip r:embed="rId2"/>
          <a:stretch/>
        </p:blipFill>
        <p:spPr>
          <a:xfrm>
            <a:off x="5196600" y="3538440"/>
            <a:ext cx="10993320" cy="87714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 name="PlaceHolder 2"/>
          <p:cNvSpPr>
            <a:spLocks noGrp="1"/>
          </p:cNvSpPr>
          <p:nvPr>
            <p:ph type="subTitle"/>
          </p:nvPr>
        </p:nvSpPr>
        <p:spPr>
          <a:xfrm>
            <a:off x="1069200" y="3538800"/>
            <a:ext cx="19248840" cy="87714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1069200" y="3538800"/>
            <a:ext cx="19248840" cy="877140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1069200" y="3538800"/>
            <a:ext cx="9393120" cy="877140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 name="PlaceHolder 3"/>
          <p:cNvSpPr>
            <a:spLocks noGrp="1"/>
          </p:cNvSpPr>
          <p:nvPr>
            <p:ph type="body"/>
          </p:nvPr>
        </p:nvSpPr>
        <p:spPr>
          <a:xfrm>
            <a:off x="10932480" y="3538800"/>
            <a:ext cx="9393120" cy="877140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1069200" y="603360"/>
            <a:ext cx="19248840" cy="11705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1069200" y="353880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1069200" y="812052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 name="PlaceHolder 4"/>
          <p:cNvSpPr>
            <a:spLocks noGrp="1"/>
          </p:cNvSpPr>
          <p:nvPr>
            <p:ph type="body"/>
          </p:nvPr>
        </p:nvSpPr>
        <p:spPr>
          <a:xfrm>
            <a:off x="10932480" y="3538800"/>
            <a:ext cx="9393120" cy="877140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1069200" y="3538800"/>
            <a:ext cx="9393120" cy="877140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10932480" y="353880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10932480" y="812052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200" y="603360"/>
            <a:ext cx="19248840" cy="2525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1069200" y="353880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10932480" y="3538800"/>
            <a:ext cx="939312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1069200" y="8120520"/>
            <a:ext cx="19248840" cy="418392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8"/>
          <p:cNvPicPr/>
          <p:nvPr/>
        </p:nvPicPr>
        <p:blipFill>
          <a:blip r:embed="rId14"/>
          <a:stretch/>
        </p:blipFill>
        <p:spPr>
          <a:xfrm>
            <a:off x="360" y="0"/>
            <a:ext cx="21386520" cy="151228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ntegration-team-iiith/colloid-and-surface-chemistry-iiith-javascript-lab#glossar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ustomShape 1"/>
          <p:cNvSpPr/>
          <p:nvPr/>
        </p:nvSpPr>
        <p:spPr>
          <a:xfrm>
            <a:off x="483480" y="149400"/>
            <a:ext cx="14553000" cy="12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3600" b="1" strike="noStrike" spc="-1">
                <a:solidFill>
                  <a:srgbClr val="FFFFFF"/>
                </a:solidFill>
                <a:uFill>
                  <a:solidFill>
                    <a:srgbClr val="FFFFFF"/>
                  </a:solidFill>
                </a:uFill>
                <a:latin typeface="Calibri"/>
                <a:ea typeface="DejaVu Sans"/>
              </a:rPr>
              <a:t>Conversion of Virtual Labs Experiments from Flash to Javascript </a:t>
            </a:r>
            <a:endParaRPr lang="en-IN" sz="3600" b="0" strike="noStrike" spc="-1">
              <a:solidFill>
                <a:srgbClr val="000000"/>
              </a:solidFill>
              <a:uFill>
                <a:solidFill>
                  <a:srgbClr val="FFFFFF"/>
                </a:solidFill>
              </a:uFill>
              <a:latin typeface="Arial"/>
            </a:endParaRPr>
          </a:p>
        </p:txBody>
      </p:sp>
      <p:sp>
        <p:nvSpPr>
          <p:cNvPr id="36" name="CustomShape 2"/>
          <p:cNvSpPr/>
          <p:nvPr/>
        </p:nvSpPr>
        <p:spPr>
          <a:xfrm>
            <a:off x="471201" y="4173750"/>
            <a:ext cx="5485320" cy="7636778"/>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7" name="CustomShape 3"/>
          <p:cNvSpPr/>
          <p:nvPr/>
        </p:nvSpPr>
        <p:spPr>
          <a:xfrm>
            <a:off x="797829" y="4477356"/>
            <a:ext cx="4037400" cy="75477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a:solidFill>
                  <a:srgbClr val="2F99CD"/>
                </a:solidFill>
                <a:uFill>
                  <a:solidFill>
                    <a:srgbClr val="FFFFFF"/>
                  </a:solidFill>
                </a:uFill>
                <a:latin typeface="Calibri"/>
                <a:ea typeface="Verdana"/>
              </a:rPr>
              <a:t>INTRODUCTION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strike="noStrike" spc="-1" dirty="0">
                <a:solidFill>
                  <a:srgbClr val="000000"/>
                </a:solidFill>
                <a:uFill>
                  <a:solidFill>
                    <a:srgbClr val="FFFFFF"/>
                  </a:solidFill>
                </a:uFill>
                <a:latin typeface="Calibri" pitchFamily="34" charset="0"/>
                <a:ea typeface="Verdana"/>
                <a:cs typeface="Calibri" pitchFamily="34" charset="0"/>
              </a:rPr>
              <a:t>The most </a:t>
            </a:r>
            <a:r>
              <a:rPr lang="en-IN" sz="2400" b="0" strike="noStrike" spc="-1" dirty="0" smtClean="0">
                <a:solidFill>
                  <a:srgbClr val="000000"/>
                </a:solidFill>
                <a:uFill>
                  <a:solidFill>
                    <a:srgbClr val="FFFFFF"/>
                  </a:solidFill>
                </a:uFill>
                <a:latin typeface="Calibri" pitchFamily="34" charset="0"/>
                <a:ea typeface="Verdana"/>
                <a:cs typeface="Calibri" pitchFamily="34" charset="0"/>
              </a:rPr>
              <a:t>interactive multimedia on the Web, </a:t>
            </a:r>
            <a:r>
              <a:rPr lang="en-IN" sz="2400" b="0" strike="noStrike" spc="-1" dirty="0">
                <a:solidFill>
                  <a:srgbClr val="000000"/>
                </a:solidFill>
                <a:uFill>
                  <a:solidFill>
                    <a:srgbClr val="FFFFFF"/>
                  </a:solidFill>
                </a:uFill>
                <a:latin typeface="Calibri" pitchFamily="34" charset="0"/>
                <a:ea typeface="Verdana"/>
                <a:cs typeface="Calibri" pitchFamily="34" charset="0"/>
              </a:rPr>
              <a:t>Flash offers the webmaster a single platform to create content that will be seen by the majority of Web site </a:t>
            </a:r>
            <a:r>
              <a:rPr lang="en-IN" sz="2400" b="0" strike="noStrike" spc="-1" dirty="0" smtClean="0">
                <a:solidFill>
                  <a:srgbClr val="000000"/>
                </a:solidFill>
                <a:uFill>
                  <a:solidFill>
                    <a:srgbClr val="FFFFFF"/>
                  </a:solidFill>
                </a:uFill>
                <a:latin typeface="Calibri" pitchFamily="34" charset="0"/>
                <a:ea typeface="Verdana"/>
                <a:cs typeface="Calibri" pitchFamily="34" charset="0"/>
              </a:rPr>
              <a:t>users. However</a:t>
            </a:r>
            <a:r>
              <a:rPr lang="en-IN" sz="2400" b="0" strike="noStrike" spc="-1" dirty="0">
                <a:solidFill>
                  <a:srgbClr val="000000"/>
                </a:solidFill>
                <a:uFill>
                  <a:solidFill>
                    <a:srgbClr val="FFFFFF"/>
                  </a:solidFill>
                </a:uFill>
                <a:latin typeface="Calibri" pitchFamily="34" charset="0"/>
                <a:ea typeface="Verdana"/>
                <a:cs typeface="Calibri" pitchFamily="34" charset="0"/>
              </a:rPr>
              <a:t>, there are some arguments against </a:t>
            </a:r>
            <a:r>
              <a:rPr lang="en-IN" sz="2400" b="0" strike="noStrike" spc="-1" dirty="0" smtClean="0">
                <a:solidFill>
                  <a:srgbClr val="000000"/>
                </a:solidFill>
                <a:uFill>
                  <a:solidFill>
                    <a:srgbClr val="FFFFFF"/>
                  </a:solidFill>
                </a:uFill>
                <a:latin typeface="Calibri" pitchFamily="34" charset="0"/>
                <a:ea typeface="Verdana"/>
                <a:cs typeface="Calibri" pitchFamily="34" charset="0"/>
              </a:rPr>
              <a:t>Flash. </a:t>
            </a:r>
            <a:r>
              <a:rPr lang="en-IN" sz="2400" b="0" strike="noStrike" spc="-1" dirty="0">
                <a:solidFill>
                  <a:srgbClr val="000000"/>
                </a:solidFill>
                <a:uFill>
                  <a:solidFill>
                    <a:srgbClr val="FFFFFF"/>
                  </a:solidFill>
                </a:uFill>
                <a:latin typeface="Calibri" pitchFamily="34" charset="0"/>
                <a:ea typeface="Verdana"/>
                <a:cs typeface="Calibri" pitchFamily="34" charset="0"/>
              </a:rPr>
              <a:t>Hence creating similar experiences in JavaScript, we can avoid many of the problems inherent in Flash</a:t>
            </a:r>
            <a:r>
              <a:rPr lang="en-IN" sz="2400" b="0" strike="noStrike" spc="-1" dirty="0" smtClean="0">
                <a:solidFill>
                  <a:srgbClr val="000000"/>
                </a:solidFill>
                <a:uFill>
                  <a:solidFill>
                    <a:srgbClr val="FFFFFF"/>
                  </a:solidFill>
                </a:uFill>
                <a:latin typeface="Calibri" pitchFamily="34" charset="0"/>
                <a:ea typeface="Verdana"/>
                <a:cs typeface="Calibri" pitchFamily="34" charset="0"/>
              </a:rPr>
              <a:t>.</a:t>
            </a:r>
            <a:r>
              <a:rPr lang="en-IN" sz="2400" dirty="0">
                <a:latin typeface="Calibri" pitchFamily="34" charset="0"/>
                <a:cs typeface="Calibri" pitchFamily="34" charset="0"/>
              </a:rPr>
              <a:t> Another advantage of JavaScript is that the code to make an animation flutter across the entire screen is no bigger than one that flutters across a small section of the screen</a:t>
            </a:r>
            <a:r>
              <a:rPr lang="en-IN" sz="2400" dirty="0" smtClean="0">
                <a:latin typeface="Calibri" pitchFamily="34" charset="0"/>
                <a:cs typeface="Calibri" pitchFamily="34" charset="0"/>
              </a:rPr>
              <a:t>.</a:t>
            </a:r>
            <a:endParaRPr lang="en-IN" sz="1800" b="0" strike="noStrike" spc="-1" dirty="0">
              <a:solidFill>
                <a:srgbClr val="000000"/>
              </a:solidFill>
              <a:uFill>
                <a:solidFill>
                  <a:srgbClr val="FFFFFF"/>
                </a:solidFill>
              </a:uFill>
              <a:latin typeface="Calibri" pitchFamily="34" charset="0"/>
              <a:cs typeface="Calibri" pitchFamily="34" charset="0"/>
            </a:endParaRPr>
          </a:p>
        </p:txBody>
      </p:sp>
      <p:sp>
        <p:nvSpPr>
          <p:cNvPr id="38" name="CustomShape 4"/>
          <p:cNvSpPr/>
          <p:nvPr/>
        </p:nvSpPr>
        <p:spPr>
          <a:xfrm>
            <a:off x="6336000" y="1720812"/>
            <a:ext cx="5485320" cy="10089716"/>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9" name="CustomShape 5"/>
          <p:cNvSpPr/>
          <p:nvPr/>
        </p:nvSpPr>
        <p:spPr>
          <a:xfrm>
            <a:off x="495947" y="1720812"/>
            <a:ext cx="5485320" cy="2448272"/>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0" name="CustomShape 6"/>
          <p:cNvSpPr/>
          <p:nvPr/>
        </p:nvSpPr>
        <p:spPr>
          <a:xfrm>
            <a:off x="12047422" y="1720812"/>
            <a:ext cx="8778556" cy="3320964"/>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1" name="CustomShape 7"/>
          <p:cNvSpPr/>
          <p:nvPr/>
        </p:nvSpPr>
        <p:spPr>
          <a:xfrm>
            <a:off x="6536689" y="1935404"/>
            <a:ext cx="4998670" cy="1008971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a:solidFill>
                  <a:srgbClr val="2F99CD"/>
                </a:solidFill>
                <a:uFill>
                  <a:solidFill>
                    <a:srgbClr val="FFFFFF"/>
                  </a:solidFill>
                </a:uFill>
                <a:latin typeface="Calibri"/>
                <a:ea typeface="Verdana"/>
              </a:rPr>
              <a:t>METHODS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Calibri" pitchFamily="34" charset="0"/>
                <a:ea typeface="DejaVu Sans"/>
                <a:cs typeface="Calibri" pitchFamily="34" charset="0"/>
              </a:rPr>
              <a:t>1. Get the </a:t>
            </a:r>
            <a:r>
              <a:rPr lang="en-IN" sz="2000" b="0" u="sng" strike="noStrike" spc="-1" dirty="0">
                <a:solidFill>
                  <a:srgbClr val="0000FF"/>
                </a:solidFill>
                <a:uFill>
                  <a:solidFill>
                    <a:srgbClr val="FFFFFF"/>
                  </a:solidFill>
                </a:uFill>
                <a:latin typeface="Calibri" pitchFamily="34" charset="0"/>
                <a:ea typeface="DejaVu Sans"/>
                <a:cs typeface="Calibri" pitchFamily="34" charset="0"/>
                <a:hlinkClick r:id="rId2"/>
              </a:rPr>
              <a:t>SWF files</a:t>
            </a:r>
            <a:r>
              <a:rPr lang="en-IN" sz="2000" b="0" strike="noStrike" spc="-1" dirty="0">
                <a:solidFill>
                  <a:srgbClr val="000000"/>
                </a:solidFill>
                <a:uFill>
                  <a:solidFill>
                    <a:srgbClr val="FFFFFF"/>
                  </a:solidFill>
                </a:uFill>
                <a:latin typeface="Calibri" pitchFamily="34" charset="0"/>
                <a:ea typeface="DejaVu Sans"/>
                <a:cs typeface="Calibri" pitchFamily="34" charset="0"/>
              </a:rPr>
              <a:t> of the flash experiment which needs to be converted to JavaScript from </a:t>
            </a:r>
            <a:r>
              <a:rPr lang="en-IN" sz="2000" spc="-1" dirty="0" err="1" smtClean="0">
                <a:solidFill>
                  <a:srgbClr val="000000"/>
                </a:solidFill>
                <a:uFill>
                  <a:solidFill>
                    <a:srgbClr val="FFFFFF"/>
                  </a:solidFill>
                </a:uFill>
                <a:latin typeface="Calibri" pitchFamily="34" charset="0"/>
                <a:ea typeface="DejaVu Sans"/>
                <a:cs typeface="Calibri" pitchFamily="34" charset="0"/>
              </a:rPr>
              <a:t>G</a:t>
            </a:r>
            <a:r>
              <a:rPr lang="en-IN" sz="2000" b="0" strike="noStrike" spc="-1" dirty="0" err="1" smtClean="0">
                <a:solidFill>
                  <a:srgbClr val="000000"/>
                </a:solidFill>
                <a:uFill>
                  <a:solidFill>
                    <a:srgbClr val="FFFFFF"/>
                  </a:solidFill>
                </a:uFill>
                <a:latin typeface="Calibri" pitchFamily="34" charset="0"/>
                <a:ea typeface="DejaVu Sans"/>
                <a:cs typeface="Calibri" pitchFamily="34" charset="0"/>
              </a:rPr>
              <a:t>itHub</a:t>
            </a:r>
            <a:r>
              <a:rPr lang="en-IN" sz="2000" b="0" strike="noStrike" spc="-1" dirty="0">
                <a:solidFill>
                  <a:srgbClr val="000000"/>
                </a:solidFill>
                <a:uFill>
                  <a:solidFill>
                    <a:srgbClr val="FFFFFF"/>
                  </a:solidFill>
                </a:uFill>
                <a:latin typeface="Calibri" pitchFamily="34" charset="0"/>
                <a:ea typeface="DejaVu Sans"/>
                <a:cs typeface="Calibri" pitchFamily="34" charset="0"/>
              </a:rPr>
              <a:t>.</a:t>
            </a: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000" b="0" strike="noStrike" spc="-1" dirty="0">
                <a:solidFill>
                  <a:srgbClr val="000000"/>
                </a:solidFill>
                <a:uFill>
                  <a:solidFill>
                    <a:srgbClr val="FFFFFF"/>
                  </a:solidFill>
                </a:uFill>
                <a:latin typeface="Calibri" pitchFamily="34" charset="0"/>
                <a:ea typeface="DejaVu Sans"/>
                <a:cs typeface="Calibri" pitchFamily="34" charset="0"/>
              </a:rPr>
              <a:t>2. Using JPEXS free flash </a:t>
            </a:r>
            <a:r>
              <a:rPr lang="en-IN" sz="2000" b="0" strike="noStrike" spc="-1" dirty="0" err="1">
                <a:solidFill>
                  <a:srgbClr val="000000"/>
                </a:solidFill>
                <a:uFill>
                  <a:solidFill>
                    <a:srgbClr val="FFFFFF"/>
                  </a:solidFill>
                </a:uFill>
                <a:latin typeface="Calibri" pitchFamily="34" charset="0"/>
                <a:ea typeface="DejaVu Sans"/>
                <a:cs typeface="Calibri" pitchFamily="34" charset="0"/>
              </a:rPr>
              <a:t>decompiler</a:t>
            </a:r>
            <a:r>
              <a:rPr lang="en-IN" sz="2000" b="0" strike="noStrike" spc="-1" dirty="0">
                <a:solidFill>
                  <a:srgbClr val="000000"/>
                </a:solidFill>
                <a:uFill>
                  <a:solidFill>
                    <a:srgbClr val="FFFFFF"/>
                  </a:solidFill>
                </a:uFill>
                <a:latin typeface="Calibri" pitchFamily="34" charset="0"/>
                <a:ea typeface="DejaVu Sans"/>
                <a:cs typeface="Calibri" pitchFamily="34" charset="0"/>
              </a:rPr>
              <a:t> extract all the components of the </a:t>
            </a:r>
            <a:r>
              <a:rPr lang="en-IN" sz="2000" b="0" strike="noStrike" spc="-1" dirty="0" smtClean="0">
                <a:solidFill>
                  <a:srgbClr val="000000"/>
                </a:solidFill>
                <a:uFill>
                  <a:solidFill>
                    <a:srgbClr val="FFFFFF"/>
                  </a:solidFill>
                </a:uFill>
                <a:latin typeface="Calibri" pitchFamily="34" charset="0"/>
                <a:ea typeface="DejaVu Sans"/>
                <a:cs typeface="Calibri" pitchFamily="34" charset="0"/>
              </a:rPr>
              <a:t>experiment.</a:t>
            </a: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000" b="0" strike="noStrike" spc="-1" dirty="0">
                <a:solidFill>
                  <a:srgbClr val="000000"/>
                </a:solidFill>
                <a:uFill>
                  <a:solidFill>
                    <a:srgbClr val="FFFFFF"/>
                  </a:solidFill>
                </a:uFill>
                <a:latin typeface="Calibri" pitchFamily="34" charset="0"/>
                <a:ea typeface="Verdana"/>
                <a:cs typeface="Calibri" pitchFamily="34" charset="0"/>
              </a:rPr>
              <a:t>3. Identify and combine require components to form  all these images using any </a:t>
            </a:r>
            <a:r>
              <a:rPr lang="en-IN" sz="2000" b="0" strike="noStrike" spc="-1" dirty="0" smtClean="0">
                <a:solidFill>
                  <a:srgbClr val="000000"/>
                </a:solidFill>
                <a:uFill>
                  <a:solidFill>
                    <a:srgbClr val="FFFFFF"/>
                  </a:solidFill>
                </a:uFill>
                <a:latin typeface="Calibri" pitchFamily="34" charset="0"/>
                <a:ea typeface="Verdana"/>
                <a:cs typeface="Calibri" pitchFamily="34" charset="0"/>
              </a:rPr>
              <a:t>editor.</a:t>
            </a: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000" b="0" strike="noStrike" spc="-1" dirty="0">
                <a:solidFill>
                  <a:srgbClr val="000000"/>
                </a:solidFill>
                <a:uFill>
                  <a:solidFill>
                    <a:srgbClr val="FFFFFF"/>
                  </a:solidFill>
                </a:uFill>
                <a:latin typeface="Calibri" pitchFamily="34" charset="0"/>
                <a:ea typeface="Verdana"/>
                <a:cs typeface="Calibri" pitchFamily="34" charset="0"/>
              </a:rPr>
              <a:t>4. Position all images in their appropriate positions in </a:t>
            </a:r>
            <a:r>
              <a:rPr lang="en-IN" sz="2000" b="0" strike="noStrike" spc="-1" dirty="0" smtClean="0">
                <a:solidFill>
                  <a:srgbClr val="000000"/>
                </a:solidFill>
                <a:uFill>
                  <a:solidFill>
                    <a:srgbClr val="FFFFFF"/>
                  </a:solidFill>
                </a:uFill>
                <a:latin typeface="Calibri" pitchFamily="34" charset="0"/>
                <a:ea typeface="Verdana"/>
                <a:cs typeface="Calibri" pitchFamily="34" charset="0"/>
              </a:rPr>
              <a:t>HTML5 using CSS and JS.</a:t>
            </a: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000" b="0" strike="noStrike" spc="-1" dirty="0">
                <a:solidFill>
                  <a:srgbClr val="000000"/>
                </a:solidFill>
                <a:uFill>
                  <a:solidFill>
                    <a:srgbClr val="FFFFFF"/>
                  </a:solidFill>
                </a:uFill>
                <a:latin typeface="Calibri" pitchFamily="34" charset="0"/>
                <a:ea typeface="DejaVu Sans"/>
                <a:cs typeface="Calibri" pitchFamily="34" charset="0"/>
              </a:rPr>
              <a:t>5. Define functions for each of the apparatus which redirect to other functions according to the need of the </a:t>
            </a:r>
            <a:r>
              <a:rPr lang="en-IN" sz="2000" b="0" strike="noStrike" spc="-1" dirty="0" smtClean="0">
                <a:solidFill>
                  <a:srgbClr val="000000"/>
                </a:solidFill>
                <a:uFill>
                  <a:solidFill>
                    <a:srgbClr val="FFFFFF"/>
                  </a:solidFill>
                </a:uFill>
                <a:latin typeface="Calibri" pitchFamily="34" charset="0"/>
                <a:ea typeface="DejaVu Sans"/>
                <a:cs typeface="Calibri" pitchFamily="34" charset="0"/>
              </a:rPr>
              <a:t>experiment.</a:t>
            </a:r>
          </a:p>
          <a:p>
            <a:pPr>
              <a:lnSpc>
                <a:spcPct val="100000"/>
              </a:lnSpc>
            </a:pPr>
            <a:endParaRPr lang="en-IN" sz="2000" b="0" strike="noStrike" spc="-1" dirty="0" smtClean="0">
              <a:solidFill>
                <a:srgbClr val="000000"/>
              </a:solidFill>
              <a:uFill>
                <a:solidFill>
                  <a:srgbClr val="FFFFFF"/>
                </a:solidFill>
              </a:uFill>
              <a:latin typeface="Calibri" pitchFamily="34" charset="0"/>
              <a:cs typeface="Calibri" pitchFamily="34" charset="0"/>
            </a:endParaRPr>
          </a:p>
          <a:p>
            <a:pPr>
              <a:lnSpc>
                <a:spcPct val="100000"/>
              </a:lnSpc>
            </a:pPr>
            <a:r>
              <a:rPr lang="en-IN" sz="2000" spc="-1" dirty="0" smtClean="0">
                <a:solidFill>
                  <a:srgbClr val="000000"/>
                </a:solidFill>
                <a:uFill>
                  <a:solidFill>
                    <a:srgbClr val="FFFFFF"/>
                  </a:solidFill>
                </a:uFill>
                <a:latin typeface="Calibri" pitchFamily="34" charset="0"/>
                <a:cs typeface="Calibri" pitchFamily="34" charset="0"/>
              </a:rPr>
              <a:t>6. </a:t>
            </a:r>
            <a:r>
              <a:rPr lang="en-IN" sz="2000" dirty="0">
                <a:latin typeface="Calibri" pitchFamily="34" charset="0"/>
                <a:cs typeface="Calibri" pitchFamily="34" charset="0"/>
              </a:rPr>
              <a:t>After every step performed change the instruction which will explain what has to be done next</a:t>
            </a:r>
            <a:r>
              <a:rPr lang="en-IN" sz="2000" dirty="0" smtClean="0">
                <a:latin typeface="Calibri" pitchFamily="34" charset="0"/>
                <a:cs typeface="Calibri" pitchFamily="34" charset="0"/>
              </a:rPr>
              <a:t>.</a:t>
            </a:r>
          </a:p>
          <a:p>
            <a:pPr>
              <a:lnSpc>
                <a:spcPct val="100000"/>
              </a:lnSpc>
            </a:pP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000" spc="-1" dirty="0">
                <a:solidFill>
                  <a:srgbClr val="000000"/>
                </a:solidFill>
                <a:uFill>
                  <a:solidFill>
                    <a:srgbClr val="FFFFFF"/>
                  </a:solidFill>
                </a:uFill>
                <a:latin typeface="Calibri" pitchFamily="34" charset="0"/>
                <a:ea typeface="DejaVu Sans"/>
                <a:cs typeface="Calibri" pitchFamily="34" charset="0"/>
              </a:rPr>
              <a:t>7</a:t>
            </a:r>
            <a:r>
              <a:rPr lang="en-IN" sz="2000" b="0" strike="noStrike" spc="-1" dirty="0" smtClean="0">
                <a:solidFill>
                  <a:srgbClr val="000000"/>
                </a:solidFill>
                <a:uFill>
                  <a:solidFill>
                    <a:srgbClr val="FFFFFF"/>
                  </a:solidFill>
                </a:uFill>
                <a:latin typeface="Calibri" pitchFamily="34" charset="0"/>
                <a:ea typeface="DejaVu Sans"/>
                <a:cs typeface="Calibri" pitchFamily="34" charset="0"/>
              </a:rPr>
              <a:t>. </a:t>
            </a:r>
            <a:r>
              <a:rPr lang="en-IN" sz="2000" spc="-1" dirty="0">
                <a:solidFill>
                  <a:srgbClr val="000000"/>
                </a:solidFill>
                <a:uFill>
                  <a:solidFill>
                    <a:srgbClr val="FFFFFF"/>
                  </a:solidFill>
                </a:uFill>
                <a:latin typeface="Calibri" pitchFamily="34" charset="0"/>
                <a:ea typeface="DejaVu Sans"/>
                <a:cs typeface="Calibri" pitchFamily="34" charset="0"/>
              </a:rPr>
              <a:t>U</a:t>
            </a:r>
            <a:r>
              <a:rPr lang="en-IN" sz="2000" b="0" strike="noStrike" spc="-1" dirty="0" smtClean="0">
                <a:solidFill>
                  <a:srgbClr val="000000"/>
                </a:solidFill>
                <a:uFill>
                  <a:solidFill>
                    <a:srgbClr val="FFFFFF"/>
                  </a:solidFill>
                </a:uFill>
                <a:latin typeface="Calibri" pitchFamily="34" charset="0"/>
                <a:ea typeface="DejaVu Sans"/>
                <a:cs typeface="Calibri" pitchFamily="34" charset="0"/>
              </a:rPr>
              <a:t>se </a:t>
            </a:r>
            <a:r>
              <a:rPr lang="en-IN" sz="2000" b="0" strike="noStrike" spc="-1" dirty="0">
                <a:solidFill>
                  <a:srgbClr val="000000"/>
                </a:solidFill>
                <a:uFill>
                  <a:solidFill>
                    <a:srgbClr val="FFFFFF"/>
                  </a:solidFill>
                </a:uFill>
                <a:latin typeface="Calibri" pitchFamily="34" charset="0"/>
                <a:ea typeface="DejaVu Sans"/>
                <a:cs typeface="Calibri" pitchFamily="34" charset="0"/>
              </a:rPr>
              <a:t>different functionalities of </a:t>
            </a:r>
            <a:r>
              <a:rPr lang="en-IN" sz="2000" b="0" strike="noStrike" spc="-1" dirty="0" smtClean="0">
                <a:solidFill>
                  <a:srgbClr val="000000"/>
                </a:solidFill>
                <a:uFill>
                  <a:solidFill>
                    <a:srgbClr val="FFFFFF"/>
                  </a:solidFill>
                </a:uFill>
                <a:latin typeface="Calibri" pitchFamily="34" charset="0"/>
                <a:ea typeface="DejaVu Sans"/>
                <a:cs typeface="Calibri" pitchFamily="34" charset="0"/>
              </a:rPr>
              <a:t>libraries </a:t>
            </a:r>
            <a:r>
              <a:rPr lang="en-IN" sz="2000" b="0" strike="noStrike" spc="-1" dirty="0">
                <a:solidFill>
                  <a:srgbClr val="000000"/>
                </a:solidFill>
                <a:uFill>
                  <a:solidFill>
                    <a:srgbClr val="FFFFFF"/>
                  </a:solidFill>
                </a:uFill>
                <a:latin typeface="Calibri" pitchFamily="34" charset="0"/>
                <a:ea typeface="DejaVu Sans"/>
                <a:cs typeface="Calibri" pitchFamily="34" charset="0"/>
              </a:rPr>
              <a:t>for performing  animation</a:t>
            </a:r>
            <a:r>
              <a:rPr lang="en-IN" sz="2000" b="0" strike="noStrike" spc="-1" dirty="0" smtClean="0">
                <a:solidFill>
                  <a:srgbClr val="000000"/>
                </a:solidFill>
                <a:uFill>
                  <a:solidFill>
                    <a:srgbClr val="FFFFFF"/>
                  </a:solidFill>
                </a:uFill>
                <a:latin typeface="Calibri" pitchFamily="34" charset="0"/>
                <a:ea typeface="DejaVu Sans"/>
                <a:cs typeface="Calibri" pitchFamily="34" charset="0"/>
              </a:rPr>
              <a:t>.</a:t>
            </a:r>
          </a:p>
          <a:p>
            <a:pPr>
              <a:lnSpc>
                <a:spcPct val="100000"/>
              </a:lnSpc>
            </a:pPr>
            <a:endParaRPr lang="en-IN" sz="18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000" b="1" strike="noStrike" spc="-1" dirty="0">
                <a:solidFill>
                  <a:srgbClr val="2F99CD"/>
                </a:solidFill>
                <a:uFill>
                  <a:solidFill>
                    <a:srgbClr val="FFFFFF"/>
                  </a:solidFill>
                </a:uFill>
                <a:latin typeface="Calibri"/>
                <a:ea typeface="Verdana"/>
              </a:rPr>
              <a:t> </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42" name="CustomShape 8"/>
          <p:cNvSpPr/>
          <p:nvPr/>
        </p:nvSpPr>
        <p:spPr>
          <a:xfrm>
            <a:off x="797829" y="1935404"/>
            <a:ext cx="4666098" cy="203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u="sng" strike="noStrike" spc="-1" dirty="0">
                <a:solidFill>
                  <a:srgbClr val="2F99CD"/>
                </a:solidFill>
                <a:uFill>
                  <a:solidFill>
                    <a:srgbClr val="FFFFFF"/>
                  </a:solidFill>
                </a:uFill>
                <a:latin typeface="Calibri"/>
                <a:ea typeface="DejaVu Sans"/>
              </a:rPr>
              <a:t>AIM</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2400" b="0" u="sng" strike="noStrike" spc="-1" dirty="0">
                <a:solidFill>
                  <a:srgbClr val="000000"/>
                </a:solidFill>
                <a:uFill>
                  <a:solidFill>
                    <a:srgbClr val="FFFFFF"/>
                  </a:solidFill>
                </a:uFill>
                <a:latin typeface="Calibri"/>
                <a:ea typeface="Verdana"/>
              </a:rPr>
              <a:t>To Convert 2 labs - Physical-Chemistry &amp; Colloid-Surface-Chemistry, from Flash To </a:t>
            </a:r>
            <a:r>
              <a:rPr lang="en-IN" sz="2400" b="0" u="sng" strike="noStrike" spc="-1" dirty="0" smtClean="0">
                <a:solidFill>
                  <a:srgbClr val="000000"/>
                </a:solidFill>
                <a:uFill>
                  <a:solidFill>
                    <a:srgbClr val="FFFFFF"/>
                  </a:solidFill>
                </a:uFill>
                <a:latin typeface="Calibri"/>
                <a:ea typeface="Verdana"/>
              </a:rPr>
              <a:t>JavaScript </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43" name="CustomShape 9"/>
          <p:cNvSpPr/>
          <p:nvPr/>
        </p:nvSpPr>
        <p:spPr>
          <a:xfrm>
            <a:off x="12535469" y="1935404"/>
            <a:ext cx="7771320" cy="28903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a:solidFill>
                  <a:srgbClr val="2F99CD"/>
                </a:solidFill>
                <a:uFill>
                  <a:solidFill>
                    <a:srgbClr val="FFFFFF"/>
                  </a:solidFill>
                </a:uFill>
                <a:latin typeface="Calibri"/>
                <a:ea typeface="Verdana"/>
              </a:rPr>
              <a:t>RESULTS</a:t>
            </a:r>
            <a:endParaRPr lang="en-IN" sz="1800" b="0" strike="noStrike" spc="-1" dirty="0">
              <a:solidFill>
                <a:srgbClr val="000000"/>
              </a:solidFill>
              <a:uFill>
                <a:solidFill>
                  <a:srgbClr val="FFFFFF"/>
                </a:solidFill>
              </a:uFill>
              <a:latin typeface="Arial"/>
            </a:endParaRPr>
          </a:p>
          <a:p>
            <a:pPr>
              <a:lnSpc>
                <a:spcPct val="100000"/>
              </a:lnSpc>
            </a:pPr>
            <a:endParaRPr lang="en-IN" sz="24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400" b="0" strike="noStrike" spc="-1" dirty="0" smtClean="0">
                <a:solidFill>
                  <a:srgbClr val="000000"/>
                </a:solidFill>
                <a:uFill>
                  <a:solidFill>
                    <a:srgbClr val="FFFFFF"/>
                  </a:solidFill>
                </a:uFill>
                <a:latin typeface="Calibri" pitchFamily="34" charset="0"/>
                <a:ea typeface="Verdana"/>
                <a:cs typeface="Calibri" pitchFamily="34" charset="0"/>
              </a:rPr>
              <a:t>1. Successfully </a:t>
            </a:r>
            <a:r>
              <a:rPr lang="en-IN" sz="2400" b="0" strike="noStrike" spc="-1" dirty="0">
                <a:solidFill>
                  <a:srgbClr val="000000"/>
                </a:solidFill>
                <a:uFill>
                  <a:solidFill>
                    <a:srgbClr val="FFFFFF"/>
                  </a:solidFill>
                </a:uFill>
                <a:latin typeface="Calibri" pitchFamily="34" charset="0"/>
                <a:ea typeface="Verdana"/>
                <a:cs typeface="Calibri" pitchFamily="34" charset="0"/>
              </a:rPr>
              <a:t>Converted 12 experiments from flash to </a:t>
            </a:r>
            <a:r>
              <a:rPr lang="en-IN" sz="2400" spc="-1" dirty="0" smtClean="0">
                <a:solidFill>
                  <a:srgbClr val="000000"/>
                </a:solidFill>
                <a:uFill>
                  <a:solidFill>
                    <a:srgbClr val="FFFFFF"/>
                  </a:solidFill>
                </a:uFill>
                <a:latin typeface="Calibri" pitchFamily="34" charset="0"/>
                <a:ea typeface="Verdana"/>
                <a:cs typeface="Calibri" pitchFamily="34" charset="0"/>
              </a:rPr>
              <a:t>J</a:t>
            </a:r>
            <a:r>
              <a:rPr lang="en-IN" sz="2400" b="0" strike="noStrike" spc="-1" dirty="0" smtClean="0">
                <a:solidFill>
                  <a:srgbClr val="000000"/>
                </a:solidFill>
                <a:uFill>
                  <a:solidFill>
                    <a:srgbClr val="FFFFFF"/>
                  </a:solidFill>
                </a:uFill>
                <a:latin typeface="Calibri" pitchFamily="34" charset="0"/>
                <a:ea typeface="Verdana"/>
                <a:cs typeface="Calibri" pitchFamily="34" charset="0"/>
              </a:rPr>
              <a:t>avaScript. </a:t>
            </a:r>
            <a:endParaRPr lang="en-IN" sz="2400" b="0" strike="noStrike" spc="-1" dirty="0">
              <a:solidFill>
                <a:srgbClr val="000000"/>
              </a:solidFill>
              <a:uFill>
                <a:solidFill>
                  <a:srgbClr val="FFFFFF"/>
                </a:solidFill>
              </a:uFill>
              <a:latin typeface="Calibri" pitchFamily="34" charset="0"/>
              <a:cs typeface="Calibri" pitchFamily="34" charset="0"/>
            </a:endParaRPr>
          </a:p>
          <a:p>
            <a:pPr>
              <a:lnSpc>
                <a:spcPct val="100000"/>
              </a:lnSpc>
            </a:pPr>
            <a:r>
              <a:rPr lang="en-IN" sz="2400" b="0" strike="noStrike" spc="-1" dirty="0">
                <a:solidFill>
                  <a:srgbClr val="000000"/>
                </a:solidFill>
                <a:uFill>
                  <a:solidFill>
                    <a:srgbClr val="FFFFFF"/>
                  </a:solidFill>
                </a:uFill>
                <a:latin typeface="Calibri" pitchFamily="34" charset="0"/>
                <a:ea typeface="Verdana"/>
                <a:cs typeface="Calibri" pitchFamily="34" charset="0"/>
              </a:rPr>
              <a:t>2</a:t>
            </a:r>
            <a:r>
              <a:rPr lang="en-IN" sz="2400" b="0" strike="noStrike" spc="-1" dirty="0" smtClean="0">
                <a:solidFill>
                  <a:srgbClr val="000000"/>
                </a:solidFill>
                <a:uFill>
                  <a:solidFill>
                    <a:srgbClr val="FFFFFF"/>
                  </a:solidFill>
                </a:uFill>
                <a:latin typeface="Calibri" pitchFamily="34" charset="0"/>
                <a:ea typeface="Verdana"/>
                <a:cs typeface="Calibri" pitchFamily="34" charset="0"/>
              </a:rPr>
              <a:t>. An </a:t>
            </a:r>
            <a:r>
              <a:rPr lang="en-IN" sz="2400" b="0" strike="noStrike" spc="-1" dirty="0">
                <a:solidFill>
                  <a:srgbClr val="000000"/>
                </a:solidFill>
                <a:uFill>
                  <a:solidFill>
                    <a:srgbClr val="FFFFFF"/>
                  </a:solidFill>
                </a:uFill>
                <a:latin typeface="Calibri" pitchFamily="34" charset="0"/>
                <a:ea typeface="Verdana"/>
                <a:cs typeface="Calibri" pitchFamily="34" charset="0"/>
              </a:rPr>
              <a:t>average of 3 days for conversion of each </a:t>
            </a:r>
            <a:r>
              <a:rPr lang="en-IN" sz="2400" b="0" strike="noStrike" spc="-1" dirty="0" smtClean="0">
                <a:solidFill>
                  <a:srgbClr val="000000"/>
                </a:solidFill>
                <a:uFill>
                  <a:solidFill>
                    <a:srgbClr val="FFFFFF"/>
                  </a:solidFill>
                </a:uFill>
                <a:latin typeface="Calibri" pitchFamily="34" charset="0"/>
                <a:ea typeface="Verdana"/>
                <a:cs typeface="Calibri" pitchFamily="34" charset="0"/>
              </a:rPr>
              <a:t>experiment. </a:t>
            </a:r>
            <a:endParaRPr lang="en-IN" sz="2400" spc="-1" dirty="0">
              <a:solidFill>
                <a:srgbClr val="000000"/>
              </a:solidFill>
              <a:uFill>
                <a:solidFill>
                  <a:srgbClr val="FFFFFF"/>
                </a:solidFill>
              </a:uFill>
              <a:latin typeface="Calibri" pitchFamily="34" charset="0"/>
              <a:ea typeface="Verdana"/>
              <a:cs typeface="Calibri" pitchFamily="34" charset="0"/>
            </a:endParaRPr>
          </a:p>
          <a:p>
            <a:pPr>
              <a:lnSpc>
                <a:spcPct val="100000"/>
              </a:lnSpc>
            </a:pPr>
            <a:r>
              <a:rPr lang="en-IN" sz="2400" b="0" strike="noStrike" spc="-1" dirty="0" smtClean="0">
                <a:solidFill>
                  <a:srgbClr val="000000"/>
                </a:solidFill>
                <a:uFill>
                  <a:solidFill>
                    <a:srgbClr val="FFFFFF"/>
                  </a:solidFill>
                </a:uFill>
                <a:latin typeface="Calibri" pitchFamily="34" charset="0"/>
                <a:ea typeface="Verdana"/>
                <a:cs typeface="Calibri" pitchFamily="34" charset="0"/>
              </a:rPr>
              <a:t>3. On an average, it takes 300+ lines of JS and 400+ lines </a:t>
            </a:r>
            <a:r>
              <a:rPr lang="en-IN" sz="2400" spc="-1" dirty="0">
                <a:solidFill>
                  <a:srgbClr val="000000"/>
                </a:solidFill>
                <a:uFill>
                  <a:solidFill>
                    <a:srgbClr val="FFFFFF"/>
                  </a:solidFill>
                </a:uFill>
                <a:latin typeface="Calibri"/>
                <a:ea typeface="Verdana"/>
              </a:rPr>
              <a:t>o</a:t>
            </a:r>
            <a:r>
              <a:rPr lang="en-IN" sz="2400" b="0" strike="noStrike" spc="-1" dirty="0" smtClean="0">
                <a:solidFill>
                  <a:srgbClr val="000000"/>
                </a:solidFill>
                <a:uFill>
                  <a:solidFill>
                    <a:srgbClr val="FFFFFF"/>
                  </a:solidFill>
                </a:uFill>
                <a:latin typeface="Calibri"/>
                <a:ea typeface="Verdana"/>
              </a:rPr>
              <a:t>f CSS for an experiment.</a:t>
            </a:r>
            <a:endParaRPr lang="en-IN" sz="1800" b="0" strike="noStrike" spc="-1" dirty="0">
              <a:solidFill>
                <a:srgbClr val="000000"/>
              </a:solidFill>
              <a:uFill>
                <a:solidFill>
                  <a:srgbClr val="FFFFFF"/>
                </a:solidFill>
              </a:uFill>
              <a:latin typeface="Arial"/>
            </a:endParaRPr>
          </a:p>
        </p:txBody>
      </p:sp>
      <p:sp>
        <p:nvSpPr>
          <p:cNvPr id="44" name="CustomShape 10"/>
          <p:cNvSpPr/>
          <p:nvPr/>
        </p:nvSpPr>
        <p:spPr>
          <a:xfrm>
            <a:off x="12369960" y="5473824"/>
            <a:ext cx="7771320" cy="45365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800" b="1" strike="noStrike" spc="-1" dirty="0">
                <a:solidFill>
                  <a:srgbClr val="2F99CD"/>
                </a:solidFill>
                <a:uFill>
                  <a:solidFill>
                    <a:srgbClr val="FFFFFF"/>
                  </a:solidFill>
                </a:uFill>
                <a:latin typeface="Calibri"/>
                <a:ea typeface="Verdana"/>
              </a:rPr>
              <a:t>CONCLUSIONS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smtClean="0">
              <a:solidFill>
                <a:srgbClr val="000000"/>
              </a:solidFill>
              <a:uFill>
                <a:solidFill>
                  <a:srgbClr val="FFFFFF"/>
                </a:solidFill>
              </a:uFill>
              <a:latin typeface="Arial"/>
            </a:endParaRPr>
          </a:p>
          <a:p>
            <a:pPr>
              <a:lnSpc>
                <a:spcPct val="100000"/>
              </a:lnSpc>
            </a:pPr>
            <a:endParaRPr lang="en-IN" b="0" strike="noStrike" spc="-1" dirty="0" smtClean="0">
              <a:solidFill>
                <a:srgbClr val="000000"/>
              </a:solidFill>
              <a:uFill>
                <a:solidFill>
                  <a:srgbClr val="FFFFFF"/>
                </a:solidFill>
              </a:uFill>
              <a:latin typeface="Calibri" pitchFamily="34" charset="0"/>
              <a:cs typeface="Calibri" pitchFamily="34" charset="0"/>
            </a:endParaRPr>
          </a:p>
          <a:p>
            <a:pPr>
              <a:lnSpc>
                <a:spcPct val="100000"/>
              </a:lnSpc>
            </a:pPr>
            <a:r>
              <a:rPr lang="en-IN" sz="2400" spc="-1" dirty="0" smtClean="0">
                <a:solidFill>
                  <a:srgbClr val="000000"/>
                </a:solidFill>
                <a:uFill>
                  <a:solidFill>
                    <a:srgbClr val="FFFFFF"/>
                  </a:solidFill>
                </a:uFill>
                <a:latin typeface="Calibri" pitchFamily="34" charset="0"/>
                <a:cs typeface="Calibri" pitchFamily="34" charset="0"/>
              </a:rPr>
              <a:t>1. </a:t>
            </a:r>
            <a:r>
              <a:rPr lang="en-IN" sz="2400" spc="-1" dirty="0" err="1" smtClean="0">
                <a:solidFill>
                  <a:srgbClr val="000000"/>
                </a:solidFill>
                <a:uFill>
                  <a:solidFill>
                    <a:srgbClr val="FFFFFF"/>
                  </a:solidFill>
                </a:uFill>
                <a:latin typeface="Calibri" pitchFamily="34" charset="0"/>
                <a:cs typeface="Calibri" pitchFamily="34" charset="0"/>
              </a:rPr>
              <a:t>Inspite</a:t>
            </a:r>
            <a:r>
              <a:rPr lang="en-IN" sz="2400" spc="-1" dirty="0" smtClean="0">
                <a:solidFill>
                  <a:srgbClr val="000000"/>
                </a:solidFill>
                <a:uFill>
                  <a:solidFill>
                    <a:srgbClr val="FFFFFF"/>
                  </a:solidFill>
                </a:uFill>
                <a:latin typeface="Calibri" pitchFamily="34" charset="0"/>
                <a:cs typeface="Calibri" pitchFamily="34" charset="0"/>
              </a:rPr>
              <a:t> </a:t>
            </a:r>
            <a:r>
              <a:rPr lang="en-IN" sz="2400" spc="-1" dirty="0">
                <a:solidFill>
                  <a:srgbClr val="000000"/>
                </a:solidFill>
                <a:uFill>
                  <a:solidFill>
                    <a:srgbClr val="FFFFFF"/>
                  </a:solidFill>
                </a:uFill>
                <a:latin typeface="Calibri" pitchFamily="34" charset="0"/>
                <a:cs typeface="Calibri" pitchFamily="34" charset="0"/>
              </a:rPr>
              <a:t>of Flash being a popular interactive media platform for building web pages, it needs to be converted to JavaScript in order to make it Free and open-source</a:t>
            </a:r>
            <a:r>
              <a:rPr lang="en-IN" sz="2400" spc="-1" dirty="0" smtClean="0">
                <a:solidFill>
                  <a:srgbClr val="000000"/>
                </a:solidFill>
                <a:uFill>
                  <a:solidFill>
                    <a:srgbClr val="FFFFFF"/>
                  </a:solidFill>
                </a:uFill>
                <a:latin typeface="Calibri" pitchFamily="34" charset="0"/>
                <a:cs typeface="Calibri" pitchFamily="34" charset="0"/>
              </a:rPr>
              <a:t>.</a:t>
            </a:r>
          </a:p>
          <a:p>
            <a:pPr>
              <a:lnSpc>
                <a:spcPct val="100000"/>
              </a:lnSpc>
            </a:pPr>
            <a:r>
              <a:rPr lang="en-IN" sz="2400" spc="-1" dirty="0" smtClean="0">
                <a:solidFill>
                  <a:srgbClr val="000000"/>
                </a:solidFill>
                <a:uFill>
                  <a:solidFill>
                    <a:srgbClr val="FFFFFF"/>
                  </a:solidFill>
                </a:uFill>
                <a:latin typeface="Calibri" pitchFamily="34" charset="0"/>
                <a:cs typeface="Calibri" pitchFamily="34" charset="0"/>
              </a:rPr>
              <a:t> </a:t>
            </a:r>
            <a:endParaRPr lang="en-IN" sz="2400" b="0" strike="noStrike" spc="-1" dirty="0" smtClean="0">
              <a:solidFill>
                <a:srgbClr val="000000"/>
              </a:solidFill>
              <a:uFill>
                <a:solidFill>
                  <a:srgbClr val="FFFFFF"/>
                </a:solidFill>
              </a:uFill>
              <a:latin typeface="Calibri" pitchFamily="34" charset="0"/>
              <a:cs typeface="Calibri" pitchFamily="34" charset="0"/>
            </a:endParaRPr>
          </a:p>
          <a:p>
            <a:pPr>
              <a:lnSpc>
                <a:spcPct val="100000"/>
              </a:lnSpc>
            </a:pPr>
            <a:r>
              <a:rPr lang="en-IN" sz="2400" spc="-1" dirty="0">
                <a:solidFill>
                  <a:srgbClr val="000000"/>
                </a:solidFill>
                <a:uFill>
                  <a:solidFill>
                    <a:srgbClr val="FFFFFF"/>
                  </a:solidFill>
                </a:uFill>
                <a:latin typeface="Calibri" pitchFamily="34" charset="0"/>
                <a:cs typeface="Calibri" pitchFamily="34" charset="0"/>
              </a:rPr>
              <a:t>2. Currently the tools available for conversion are not sophisticated enough to convert more complex animations involved in the experiments. Hence for time being conversion using pure JavaScript and HTML5 is the best option though it is not the efficient method.</a:t>
            </a:r>
            <a:endParaRPr lang="en-IN" sz="2400" b="0" strike="noStrike" spc="-1" dirty="0" smtClean="0">
              <a:solidFill>
                <a:srgbClr val="000000"/>
              </a:solidFill>
              <a:uFill>
                <a:solidFill>
                  <a:srgbClr val="FFFFFF"/>
                </a:solidFill>
              </a:uFill>
              <a:latin typeface="Calibri" pitchFamily="34" charset="0"/>
              <a:cs typeface="Calibri" pitchFamily="34" charset="0"/>
            </a:endParaRPr>
          </a:p>
          <a:p>
            <a:pPr>
              <a:lnSpc>
                <a:spcPct val="100000"/>
              </a:lnSpc>
            </a:pPr>
            <a:endParaRPr lang="en-IN" b="0" strike="noStrike" spc="-1" dirty="0" smtClean="0">
              <a:solidFill>
                <a:srgbClr val="000000"/>
              </a:solidFill>
              <a:uFill>
                <a:solidFill>
                  <a:srgbClr val="FFFFFF"/>
                </a:solidFill>
              </a:uFill>
              <a:latin typeface="Calibri" pitchFamily="34" charset="0"/>
              <a:cs typeface="Calibri" pitchFamily="34" charset="0"/>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45" name="CustomShape 11"/>
          <p:cNvSpPr/>
          <p:nvPr/>
        </p:nvSpPr>
        <p:spPr>
          <a:xfrm>
            <a:off x="14656680" y="12967920"/>
            <a:ext cx="5790240" cy="118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uFill>
                  <a:solidFill>
                    <a:srgbClr val="FFFFFF"/>
                  </a:solidFill>
                </a:uFill>
                <a:latin typeface="Calibri"/>
                <a:ea typeface="DejaVu Sans"/>
              </a:rPr>
              <a:t>Interns: 1. Kalpit Pokra  2. Mahee Surya</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808080"/>
                </a:solidFill>
                <a:uFill>
                  <a:solidFill>
                    <a:srgbClr val="FFFFFF"/>
                  </a:solidFill>
                </a:uFill>
                <a:latin typeface="Calibri"/>
                <a:ea typeface="DejaVu Sans"/>
              </a:rPr>
              <a:t>Mentors: 1.</a:t>
            </a:r>
            <a:r>
              <a:rPr lang="en-IN" sz="1800" b="0" strike="noStrike" spc="-1">
                <a:solidFill>
                  <a:srgbClr val="000000"/>
                </a:solidFill>
                <a:uFill>
                  <a:solidFill>
                    <a:srgbClr val="FFFFFF"/>
                  </a:solidFill>
                </a:uFill>
                <a:latin typeface="Calibri"/>
                <a:ea typeface="DejaVu Sans"/>
              </a:rPr>
              <a:t> </a:t>
            </a:r>
            <a:r>
              <a:rPr lang="en-IN" sz="1800" b="0" strike="noStrike" spc="-1">
                <a:solidFill>
                  <a:srgbClr val="808080"/>
                </a:solidFill>
                <a:uFill>
                  <a:solidFill>
                    <a:srgbClr val="FFFFFF"/>
                  </a:solidFill>
                </a:uFill>
                <a:latin typeface="Calibri"/>
                <a:ea typeface="DejaVu Sans"/>
              </a:rPr>
              <a:t>Lalit Mohan 2. Sravanthi Bhattlapenumarthi  3. Sravanthi Modepu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46" name="Picture 26"/>
          <p:cNvPicPr/>
          <p:nvPr/>
        </p:nvPicPr>
        <p:blipFill>
          <a:blip r:embed="rId3"/>
          <a:stretch/>
        </p:blipFill>
        <p:spPr>
          <a:xfrm>
            <a:off x="12369960" y="12362760"/>
            <a:ext cx="2209320" cy="1475640"/>
          </a:xfrm>
          <a:prstGeom prst="rect">
            <a:avLst/>
          </a:prstGeom>
          <a:ln>
            <a:noFill/>
          </a:ln>
        </p:spPr>
      </p:pic>
      <p:sp>
        <p:nvSpPr>
          <p:cNvPr id="47" name="CustomShape 12"/>
          <p:cNvSpPr/>
          <p:nvPr/>
        </p:nvSpPr>
        <p:spPr>
          <a:xfrm rot="4200">
            <a:off x="12027140" y="5082186"/>
            <a:ext cx="8774280" cy="7160387"/>
          </a:xfrm>
          <a:prstGeom prst="rect">
            <a:avLst/>
          </a:prstGeom>
          <a:gradFill>
            <a:gsLst>
              <a:gs pos="50000">
                <a:schemeClr val="bg1">
                  <a:shade val="30000"/>
                  <a:satMod val="115000"/>
                  <a:alpha val="10000"/>
                  <a:shade val="67500"/>
                  <a:satMod val="115000"/>
                </a:schemeClr>
              </a:gs>
              <a:gs pos="100000">
                <a:schemeClr val="bg1">
                  <a:shade val="100000"/>
                  <a:satMod val="115000"/>
                </a:scheme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IN" sz="2400" b="0" strike="noStrike" spc="-1" dirty="0">
              <a:solidFill>
                <a:srgbClr val="000000"/>
              </a:solidFill>
              <a:uFill>
                <a:solidFill>
                  <a:srgbClr val="FFFFFF"/>
                </a:solidFill>
              </a:uFill>
              <a:latin typeface="Calibri" pitchFamily="34" charset="0"/>
              <a:cs typeface="Calibri"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731</TotalTime>
  <Words>268</Words>
  <Application>Microsoft Office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Progress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bbante</dc:creator>
  <dc:description/>
  <cp:lastModifiedBy>Kalpit Pokra</cp:lastModifiedBy>
  <cp:revision>41</cp:revision>
  <dcterms:created xsi:type="dcterms:W3CDTF">2017-07-03T09:57:00Z</dcterms:created>
  <dcterms:modified xsi:type="dcterms:W3CDTF">2017-07-19T00:45:34Z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Progress Software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