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42786300" cy="302641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0" name="Shape 1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Helvetica Neue"/>
      </a:defRPr>
    </a:lvl1pPr>
    <a:lvl2pPr indent="228600" latinLnBrk="0">
      <a:defRPr sz="1200">
        <a:latin typeface="+mn-lt"/>
        <a:ea typeface="+mn-ea"/>
        <a:cs typeface="+mn-cs"/>
        <a:sym typeface="Helvetica Neue"/>
      </a:defRPr>
    </a:lvl2pPr>
    <a:lvl3pPr indent="457200" latinLnBrk="0">
      <a:defRPr sz="1200">
        <a:latin typeface="+mn-lt"/>
        <a:ea typeface="+mn-ea"/>
        <a:cs typeface="+mn-cs"/>
        <a:sym typeface="Helvetica Neue"/>
      </a:defRPr>
    </a:lvl3pPr>
    <a:lvl4pPr indent="685800" latinLnBrk="0">
      <a:defRPr sz="1200">
        <a:latin typeface="+mn-lt"/>
        <a:ea typeface="+mn-ea"/>
        <a:cs typeface="+mn-cs"/>
        <a:sym typeface="Helvetica Neue"/>
      </a:defRPr>
    </a:lvl4pPr>
    <a:lvl5pPr indent="914400" latinLnBrk="0">
      <a:defRPr sz="1200">
        <a:latin typeface="+mn-lt"/>
        <a:ea typeface="+mn-ea"/>
        <a:cs typeface="+mn-cs"/>
        <a:sym typeface="Helvetica Neue"/>
      </a:defRPr>
    </a:lvl5pPr>
    <a:lvl6pPr indent="1143000" latinLnBrk="0">
      <a:defRPr sz="1200">
        <a:latin typeface="+mn-lt"/>
        <a:ea typeface="+mn-ea"/>
        <a:cs typeface="+mn-cs"/>
        <a:sym typeface="Helvetica Neue"/>
      </a:defRPr>
    </a:lvl6pPr>
    <a:lvl7pPr indent="1371600" latinLnBrk="0">
      <a:defRPr sz="1200">
        <a:latin typeface="+mn-lt"/>
        <a:ea typeface="+mn-ea"/>
        <a:cs typeface="+mn-cs"/>
        <a:sym typeface="Helvetica Neue"/>
      </a:defRPr>
    </a:lvl7pPr>
    <a:lvl8pPr indent="1600200" latinLnBrk="0">
      <a:defRPr sz="1200">
        <a:latin typeface="+mn-lt"/>
        <a:ea typeface="+mn-ea"/>
        <a:cs typeface="+mn-cs"/>
        <a:sym typeface="Helvetica Neue"/>
      </a:defRPr>
    </a:lvl8pPr>
    <a:lvl9pPr indent="1828800" latinLnBrk="0">
      <a:defRPr sz="1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Text"/>
          <p:cNvSpPr txBox="1"/>
          <p:nvPr>
            <p:ph type="title"/>
          </p:nvPr>
        </p:nvSpPr>
        <p:spPr>
          <a:xfrm>
            <a:off x="967320" y="298800"/>
            <a:ext cx="29120040" cy="248292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97" name="Body Level One…"/>
          <p:cNvSpPr txBox="1"/>
          <p:nvPr>
            <p:ph type="body" sz="half" idx="1"/>
          </p:nvPr>
        </p:nvSpPr>
        <p:spPr>
          <a:xfrm>
            <a:off x="2187000" y="5068799"/>
            <a:ext cx="38512081" cy="952704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" name="PlaceHolder 3"/>
          <p:cNvSpPr/>
          <p:nvPr>
            <p:ph type="body" sz="half" idx="13"/>
          </p:nvPr>
        </p:nvSpPr>
        <p:spPr>
          <a:xfrm>
            <a:off x="2186999" y="15501239"/>
            <a:ext cx="38512082" cy="952704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Text"/>
          <p:cNvSpPr txBox="1"/>
          <p:nvPr>
            <p:ph type="title"/>
          </p:nvPr>
        </p:nvSpPr>
        <p:spPr>
          <a:xfrm>
            <a:off x="967320" y="298800"/>
            <a:ext cx="29120040" cy="248292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07" name="Body Level One…"/>
          <p:cNvSpPr txBox="1"/>
          <p:nvPr>
            <p:ph type="body" sz="quarter" idx="1"/>
          </p:nvPr>
        </p:nvSpPr>
        <p:spPr>
          <a:xfrm>
            <a:off x="2187000" y="5068799"/>
            <a:ext cx="18793801" cy="952704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" name="PlaceHolder 3"/>
          <p:cNvSpPr/>
          <p:nvPr/>
        </p:nvSpPr>
        <p:spPr>
          <a:xfrm>
            <a:off x="21920759" y="5068799"/>
            <a:ext cx="18793801" cy="95270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109" name="PlaceHolder 4"/>
          <p:cNvSpPr/>
          <p:nvPr/>
        </p:nvSpPr>
        <p:spPr>
          <a:xfrm>
            <a:off x="21920759" y="15501239"/>
            <a:ext cx="18793801" cy="95270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110" name="PlaceHolder 5"/>
          <p:cNvSpPr/>
          <p:nvPr>
            <p:ph type="body" sz="quarter" idx="13"/>
          </p:nvPr>
        </p:nvSpPr>
        <p:spPr>
          <a:xfrm>
            <a:off x="2187000" y="15501239"/>
            <a:ext cx="18793801" cy="952704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Text"/>
          <p:cNvSpPr txBox="1"/>
          <p:nvPr>
            <p:ph type="title"/>
          </p:nvPr>
        </p:nvSpPr>
        <p:spPr>
          <a:xfrm>
            <a:off x="967320" y="298800"/>
            <a:ext cx="29120040" cy="248292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19" name="Body Level One…"/>
          <p:cNvSpPr txBox="1"/>
          <p:nvPr>
            <p:ph type="body" idx="1"/>
          </p:nvPr>
        </p:nvSpPr>
        <p:spPr>
          <a:xfrm>
            <a:off x="2187000" y="5068799"/>
            <a:ext cx="38512081" cy="1997352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0" name="PlaceHolder 3"/>
          <p:cNvSpPr/>
          <p:nvPr>
            <p:ph type="body" idx="13"/>
          </p:nvPr>
        </p:nvSpPr>
        <p:spPr>
          <a:xfrm>
            <a:off x="2186999" y="5068799"/>
            <a:ext cx="38512082" cy="1997352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121" name="image2.png" descr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26200" y="5068799"/>
            <a:ext cx="25033321" cy="1997352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image2.png" descr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26200" y="5068799"/>
            <a:ext cx="25033321" cy="19973522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Text"/>
          <p:cNvSpPr txBox="1"/>
          <p:nvPr>
            <p:ph type="title"/>
          </p:nvPr>
        </p:nvSpPr>
        <p:spPr>
          <a:xfrm>
            <a:off x="967320" y="298800"/>
            <a:ext cx="29120040" cy="248292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0" name="Body Level One…"/>
          <p:cNvSpPr txBox="1"/>
          <p:nvPr>
            <p:ph type="body" idx="1"/>
          </p:nvPr>
        </p:nvSpPr>
        <p:spPr>
          <a:xfrm>
            <a:off x="2187000" y="5068799"/>
            <a:ext cx="38512081" cy="1997388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/>
          <p:nvPr>
            <p:ph type="title"/>
          </p:nvPr>
        </p:nvSpPr>
        <p:spPr>
          <a:xfrm>
            <a:off x="967320" y="298800"/>
            <a:ext cx="29120040" cy="248292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9" name="Body Level One…"/>
          <p:cNvSpPr txBox="1"/>
          <p:nvPr>
            <p:ph type="body" idx="1"/>
          </p:nvPr>
        </p:nvSpPr>
        <p:spPr>
          <a:xfrm>
            <a:off x="2187000" y="5068799"/>
            <a:ext cx="38512081" cy="1997352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/>
          <p:nvPr>
            <p:ph type="title"/>
          </p:nvPr>
        </p:nvSpPr>
        <p:spPr>
          <a:xfrm>
            <a:off x="967320" y="298800"/>
            <a:ext cx="29120040" cy="248292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8" name="Body Level One…"/>
          <p:cNvSpPr txBox="1"/>
          <p:nvPr>
            <p:ph type="body" sz="half" idx="1"/>
          </p:nvPr>
        </p:nvSpPr>
        <p:spPr>
          <a:xfrm>
            <a:off x="2187000" y="5068799"/>
            <a:ext cx="18793801" cy="1997352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PlaceHolder 3"/>
          <p:cNvSpPr/>
          <p:nvPr>
            <p:ph type="body" sz="half" idx="13"/>
          </p:nvPr>
        </p:nvSpPr>
        <p:spPr>
          <a:xfrm>
            <a:off x="21920759" y="5068799"/>
            <a:ext cx="18793801" cy="1997352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967320" y="298800"/>
            <a:ext cx="29120040" cy="248292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Body Level One…"/>
          <p:cNvSpPr txBox="1"/>
          <p:nvPr>
            <p:ph type="body" sz="half" idx="1"/>
          </p:nvPr>
        </p:nvSpPr>
        <p:spPr>
          <a:xfrm>
            <a:off x="967320" y="298800"/>
            <a:ext cx="29120040" cy="11509200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Text"/>
          <p:cNvSpPr txBox="1"/>
          <p:nvPr>
            <p:ph type="title"/>
          </p:nvPr>
        </p:nvSpPr>
        <p:spPr>
          <a:xfrm>
            <a:off x="967320" y="298800"/>
            <a:ext cx="29120040" cy="248292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4" name="Body Level One…"/>
          <p:cNvSpPr txBox="1"/>
          <p:nvPr>
            <p:ph type="body" sz="quarter" idx="1"/>
          </p:nvPr>
        </p:nvSpPr>
        <p:spPr>
          <a:xfrm>
            <a:off x="2187000" y="5068799"/>
            <a:ext cx="18793801" cy="952704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5" name="PlaceHolder 3"/>
          <p:cNvSpPr/>
          <p:nvPr/>
        </p:nvSpPr>
        <p:spPr>
          <a:xfrm>
            <a:off x="2187000" y="15501239"/>
            <a:ext cx="18793801" cy="95270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66" name="PlaceHolder 4"/>
          <p:cNvSpPr/>
          <p:nvPr>
            <p:ph type="body" sz="half" idx="13"/>
          </p:nvPr>
        </p:nvSpPr>
        <p:spPr>
          <a:xfrm>
            <a:off x="21920759" y="5068799"/>
            <a:ext cx="18793801" cy="1997352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itle Text"/>
          <p:cNvSpPr txBox="1"/>
          <p:nvPr>
            <p:ph type="title"/>
          </p:nvPr>
        </p:nvSpPr>
        <p:spPr>
          <a:xfrm>
            <a:off x="967320" y="298800"/>
            <a:ext cx="29120040" cy="248292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5" name="Body Level One…"/>
          <p:cNvSpPr txBox="1"/>
          <p:nvPr>
            <p:ph type="body" sz="half" idx="1"/>
          </p:nvPr>
        </p:nvSpPr>
        <p:spPr>
          <a:xfrm>
            <a:off x="2187000" y="5068799"/>
            <a:ext cx="18793801" cy="1997352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PlaceHolder 3"/>
          <p:cNvSpPr/>
          <p:nvPr/>
        </p:nvSpPr>
        <p:spPr>
          <a:xfrm>
            <a:off x="21920759" y="5068799"/>
            <a:ext cx="18793801" cy="95270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77" name="PlaceHolder 4"/>
          <p:cNvSpPr/>
          <p:nvPr>
            <p:ph type="body" sz="quarter" idx="13"/>
          </p:nvPr>
        </p:nvSpPr>
        <p:spPr>
          <a:xfrm>
            <a:off x="21920759" y="15501239"/>
            <a:ext cx="18793801" cy="952704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Text"/>
          <p:cNvSpPr txBox="1"/>
          <p:nvPr>
            <p:ph type="title"/>
          </p:nvPr>
        </p:nvSpPr>
        <p:spPr>
          <a:xfrm>
            <a:off x="967320" y="298800"/>
            <a:ext cx="29120040" cy="248292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2187000" y="5068799"/>
            <a:ext cx="18793801" cy="952704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PlaceHolder 3"/>
          <p:cNvSpPr/>
          <p:nvPr/>
        </p:nvSpPr>
        <p:spPr>
          <a:xfrm>
            <a:off x="21920759" y="5068799"/>
            <a:ext cx="18793801" cy="95270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88" name="PlaceHolder 4"/>
          <p:cNvSpPr/>
          <p:nvPr>
            <p:ph type="body" sz="half" idx="13"/>
          </p:nvPr>
        </p:nvSpPr>
        <p:spPr>
          <a:xfrm>
            <a:off x="2186999" y="15501239"/>
            <a:ext cx="38512082" cy="952704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9" y="0"/>
            <a:ext cx="42792481" cy="30267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/>
          <p:nvPr>
            <p:ph type="title"/>
          </p:nvPr>
        </p:nvSpPr>
        <p:spPr>
          <a:xfrm>
            <a:off x="2139314" y="406323"/>
            <a:ext cx="38507673" cy="665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/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2139314" y="7061623"/>
            <a:ext cx="38507673" cy="23202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20680044" y="27243887"/>
            <a:ext cx="9983471" cy="1612901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 anchor="ctr">
            <a:spAutoFit/>
          </a:bodyPr>
          <a:lstStyle>
            <a:lvl1pPr algn="r">
              <a:defRPr sz="24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800" u="none">
          <a:ln>
            <a:noFill/>
          </a:ln>
          <a:solidFill>
            <a:srgbClr val="FFFFFF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800" u="none">
          <a:ln>
            <a:noFill/>
          </a:ln>
          <a:solidFill>
            <a:srgbClr val="FFFFFF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800" u="none">
          <a:ln>
            <a:noFill/>
          </a:ln>
          <a:solidFill>
            <a:srgbClr val="FFFFFF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800" u="none">
          <a:ln>
            <a:noFill/>
          </a:ln>
          <a:solidFill>
            <a:srgbClr val="FFFFFF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800" u="none">
          <a:ln>
            <a:noFill/>
          </a:ln>
          <a:solidFill>
            <a:srgbClr val="FFFFFF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800" u="none">
          <a:ln>
            <a:noFill/>
          </a:ln>
          <a:solidFill>
            <a:srgbClr val="FFFFFF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800" u="none">
          <a:ln>
            <a:noFill/>
          </a:ln>
          <a:solidFill>
            <a:srgbClr val="FFFFFF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800" u="none">
          <a:ln>
            <a:noFill/>
          </a:ln>
          <a:solidFill>
            <a:srgbClr val="FFFFFF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800" u="none">
          <a:ln>
            <a:noFill/>
          </a:ln>
          <a:solidFill>
            <a:srgbClr val="FFFFFF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5" Type="http://schemas.openxmlformats.org/officeDocument/2006/relationships/image" Target="../media/image3.jpeg"/><Relationship Id="rId6" Type="http://schemas.openxmlformats.org/officeDocument/2006/relationships/image" Target="../media/image4.jpeg"/><Relationship Id="rId7" Type="http://schemas.openxmlformats.org/officeDocument/2006/relationships/image" Target="../media/image5.jpeg"/><Relationship Id="rId8" Type="http://schemas.openxmlformats.org/officeDocument/2006/relationships/image" Target="../media/image6.jpeg"/><Relationship Id="rId9" Type="http://schemas.openxmlformats.org/officeDocument/2006/relationships/image" Target="../media/image7.jpeg"/><Relationship Id="rId10" Type="http://schemas.openxmlformats.org/officeDocument/2006/relationships/image" Target="../media/image8.jpeg"/><Relationship Id="rId11" Type="http://schemas.openxmlformats.org/officeDocument/2006/relationships/image" Target="../media/image9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967320" y="794590"/>
            <a:ext cx="29120040" cy="1490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spAutoFit/>
          </a:bodyPr>
          <a:lstStyle>
            <a:lvl1pPr>
              <a:defRPr b="1" sz="8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Alloy and web-app-short-course</a:t>
            </a:r>
          </a:p>
        </p:txBody>
      </p:sp>
      <p:sp>
        <p:nvSpPr>
          <p:cNvPr id="133" name="CustomShape 2"/>
          <p:cNvSpPr/>
          <p:nvPr/>
        </p:nvSpPr>
        <p:spPr>
          <a:xfrm>
            <a:off x="1081439" y="4019509"/>
            <a:ext cx="11291461" cy="19948494"/>
          </a:xfrm>
          <a:prstGeom prst="rect">
            <a:avLst/>
          </a:prstGeom>
          <a:gradFill>
            <a:gsLst>
              <a:gs pos="0">
                <a:schemeClr val="accent5">
                  <a:hueOff val="249502"/>
                  <a:satOff val="48101"/>
                  <a:lumOff val="28891"/>
                </a:schemeClr>
              </a:gs>
              <a:gs pos="35000">
                <a:srgbClr val="BFEDFF"/>
              </a:gs>
              <a:gs pos="100000">
                <a:schemeClr val="accent5">
                  <a:hueOff val="308963"/>
                  <a:satOff val="48101"/>
                  <a:lumOff val="41680"/>
                </a:schemeClr>
              </a:gs>
            </a:gsLst>
            <a:lin ang="16200000"/>
          </a:gra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0" dist="119618" dir="0">
              <a:srgbClr val="000000">
                <a:alpha val="7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34" name="CustomShape 3"/>
          <p:cNvSpPr txBox="1"/>
          <p:nvPr/>
        </p:nvSpPr>
        <p:spPr>
          <a:xfrm>
            <a:off x="1466265" y="4140958"/>
            <a:ext cx="10717909" cy="19563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defRPr b="1" sz="4800">
                <a:solidFill>
                  <a:srgbClr val="C8494C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INTRODUCTION</a:t>
            </a:r>
          </a:p>
          <a:p>
            <a:pPr/>
          </a:p>
          <a:p>
            <a:pPr>
              <a:defRPr b="1" sz="3600" u="sng">
                <a:latin typeface="Calibri"/>
                <a:ea typeface="Calibri"/>
                <a:cs typeface="Calibri"/>
                <a:sym typeface="Calibri"/>
              </a:defRPr>
            </a:pPr>
            <a:r>
              <a:t>Web-app-short-course</a:t>
            </a:r>
            <a:r>
              <a:rPr b="0" u="none"/>
              <a:t> is a simple user directory.It  allows users have role, name,  email.This app has many functionalities such as add, update, delete show users etc,.It is written in python.</a:t>
            </a:r>
            <a:endParaRPr b="0" u="none"/>
          </a:p>
          <a:p>
            <a:pPr>
              <a:defRPr b="1" sz="3600" u="sng">
                <a:latin typeface="Calibri"/>
                <a:ea typeface="Calibri"/>
                <a:cs typeface="Calibri"/>
                <a:sym typeface="Calibri"/>
              </a:defRPr>
            </a:pPr>
            <a:r>
              <a:t>Alloy</a:t>
            </a:r>
            <a:r>
              <a:rPr b="0" u="none"/>
              <a:t> is a tool for relational modelling which uses expressive login based notations.</a:t>
            </a:r>
            <a:endParaRPr b="0" u="none"/>
          </a:p>
          <a:p>
            <a:pPr>
              <a:defRPr b="1" sz="3600" u="sng">
                <a:latin typeface="Calibri"/>
                <a:ea typeface="Calibri"/>
                <a:cs typeface="Calibri"/>
                <a:sym typeface="Calibri"/>
              </a:defRPr>
            </a:pPr>
            <a:r>
              <a:rPr b="0" u="none"/>
              <a:t>We used alloy to show </a:t>
            </a:r>
            <a:endParaRPr b="0" u="none"/>
          </a:p>
          <a:p>
            <a:pPr>
              <a:defRPr b="1" sz="3600" u="sng">
                <a:latin typeface="Calibri"/>
                <a:ea typeface="Calibri"/>
                <a:cs typeface="Calibri"/>
                <a:sym typeface="Calibri"/>
              </a:defRPr>
            </a:pPr>
            <a:r>
              <a:rPr b="0" u="none"/>
              <a:t>the various </a:t>
            </a:r>
            <a:r>
              <a:rPr b="0" i="1" u="none"/>
              <a:t>constrains </a:t>
            </a:r>
            <a:endParaRPr b="0" i="1" u="none"/>
          </a:p>
          <a:p>
            <a:pPr>
              <a:defRPr b="1" sz="3600" u="sng">
                <a:latin typeface="Calibri"/>
                <a:ea typeface="Calibri"/>
                <a:cs typeface="Calibri"/>
                <a:sym typeface="Calibri"/>
              </a:defRPr>
            </a:pPr>
            <a:r>
              <a:rPr b="0" u="none"/>
              <a:t>that a application model</a:t>
            </a:r>
            <a:endParaRPr b="0" u="none"/>
          </a:p>
          <a:p>
            <a:pPr>
              <a:defRPr b="1" sz="3600" u="sng">
                <a:latin typeface="Calibri"/>
                <a:ea typeface="Calibri"/>
                <a:cs typeface="Calibri"/>
                <a:sym typeface="Calibri"/>
              </a:defRPr>
            </a:pPr>
            <a:r>
              <a:rPr b="0" u="none"/>
              <a:t>faces while designing it.</a:t>
            </a:r>
            <a:endParaRPr b="0" u="none"/>
          </a:p>
          <a:p>
            <a:pPr>
              <a:defRPr b="1" sz="3600" u="sng">
                <a:latin typeface="Calibri"/>
                <a:ea typeface="Calibri"/>
                <a:cs typeface="Calibri"/>
                <a:sym typeface="Calibri"/>
              </a:defRPr>
            </a:pPr>
            <a:r>
              <a:rPr b="0" u="none"/>
              <a:t>eg.1.Can users have same</a:t>
            </a:r>
            <a:endParaRPr b="0" u="none"/>
          </a:p>
          <a:p>
            <a:pPr>
              <a:defRPr b="1" sz="3600" u="sng">
                <a:latin typeface="Calibri"/>
                <a:ea typeface="Calibri"/>
                <a:cs typeface="Calibri"/>
                <a:sym typeface="Calibri"/>
              </a:defRPr>
            </a:pPr>
            <a:r>
              <a:rPr b="0" u="none"/>
              <a:t> name  or email?.2.How </a:t>
            </a:r>
            <a:endParaRPr b="0" u="none"/>
          </a:p>
          <a:p>
            <a:pPr>
              <a:defRPr b="1" sz="3600" u="sng">
                <a:latin typeface="Calibri"/>
                <a:ea typeface="Calibri"/>
                <a:cs typeface="Calibri"/>
                <a:sym typeface="Calibri"/>
              </a:defRPr>
            </a:pPr>
            <a:r>
              <a:rPr b="0" u="none"/>
              <a:t>many roles a user can </a:t>
            </a:r>
            <a:endParaRPr b="0" u="none"/>
          </a:p>
          <a:p>
            <a:pPr>
              <a:defRPr b="1" sz="3600" u="sng">
                <a:latin typeface="Calibri"/>
                <a:ea typeface="Calibri"/>
                <a:cs typeface="Calibri"/>
                <a:sym typeface="Calibri"/>
              </a:defRPr>
            </a:pPr>
            <a:r>
              <a:rPr b="0" u="none"/>
              <a:t>have?                               </a:t>
            </a:r>
            <a:r>
              <a:rPr b="0" sz="1800" u="none"/>
              <a:t>-The Alloy Analyzer generated  metamodel</a:t>
            </a:r>
            <a:endParaRPr b="0" sz="1800" u="none"/>
          </a:p>
          <a:p>
            <a:pPr>
              <a:defRPr b="1" u="sng">
                <a:latin typeface="Calibri"/>
                <a:ea typeface="Calibri"/>
                <a:cs typeface="Calibri"/>
                <a:sym typeface="Calibri"/>
              </a:defRPr>
            </a:pPr>
            <a:r>
              <a:rPr b="0" u="none"/>
              <a:t>                                                                                of the app showing the relations of all the                                </a:t>
            </a:r>
            <a:endParaRPr b="0" u="none"/>
          </a:p>
          <a:p>
            <a:pPr>
              <a:defRPr b="1" u="sng">
                <a:latin typeface="Calibri"/>
                <a:ea typeface="Calibri"/>
                <a:cs typeface="Calibri"/>
                <a:sym typeface="Calibri"/>
              </a:defRPr>
            </a:pPr>
            <a:r>
              <a:rPr b="0" u="none"/>
              <a:t>                                                                                entities in the app</a:t>
            </a:r>
            <a:endParaRPr b="0" u="none"/>
          </a:p>
          <a:p>
            <a:pPr>
              <a:defRPr b="1" sz="3600" u="sng">
                <a:latin typeface="Calibri"/>
                <a:ea typeface="Calibri"/>
                <a:cs typeface="Calibri"/>
                <a:sym typeface="Calibri"/>
              </a:defRPr>
            </a:pPr>
            <a:endParaRPr b="0" u="none"/>
          </a:p>
          <a:p>
            <a:pPr>
              <a:defRPr b="1" sz="3600" u="sng">
                <a:latin typeface="Calibri"/>
                <a:ea typeface="Calibri"/>
                <a:cs typeface="Calibri"/>
                <a:sym typeface="Calibri"/>
              </a:defRPr>
            </a:pPr>
            <a:r>
              <a:t>Modular development </a:t>
            </a:r>
            <a:r>
              <a:rPr b="0" u="none"/>
              <a:t>is a technique which is used to break down our app into independent modules which can perform </a:t>
            </a:r>
            <a:endParaRPr b="0" u="none"/>
          </a:p>
          <a:p>
            <a:pPr>
              <a:defRPr b="1" sz="3600" u="sng">
                <a:latin typeface="Calibri"/>
                <a:ea typeface="Calibri"/>
                <a:cs typeface="Calibri"/>
                <a:sym typeface="Calibri"/>
              </a:defRPr>
            </a:pPr>
            <a:r>
              <a:rPr b="0" u="none"/>
              <a:t>a task.We combine all such </a:t>
            </a:r>
            <a:endParaRPr b="0" u="none"/>
          </a:p>
          <a:p>
            <a:pPr>
              <a:defRPr b="1" sz="3600" u="sng">
                <a:latin typeface="Calibri"/>
                <a:ea typeface="Calibri"/>
                <a:cs typeface="Calibri"/>
                <a:sym typeface="Calibri"/>
              </a:defRPr>
            </a:pPr>
            <a:r>
              <a:rPr b="0" u="none"/>
              <a:t>modules in a certain order</a:t>
            </a:r>
            <a:endParaRPr b="0" u="none"/>
          </a:p>
          <a:p>
            <a:pPr>
              <a:defRPr b="1" sz="3600" u="sng">
                <a:latin typeface="Calibri"/>
                <a:ea typeface="Calibri"/>
                <a:cs typeface="Calibri"/>
                <a:sym typeface="Calibri"/>
              </a:defRPr>
            </a:pPr>
            <a:r>
              <a:rPr b="0" u="none"/>
              <a:t>(i.e, we generate a </a:t>
            </a:r>
            <a:r>
              <a:rPr b="0" i="1" u="none"/>
              <a:t>workflow</a:t>
            </a:r>
            <a:r>
              <a:rPr b="0" u="none"/>
              <a:t>) </a:t>
            </a:r>
            <a:endParaRPr b="0" u="none"/>
          </a:p>
          <a:p>
            <a:pPr>
              <a:defRPr b="1" sz="3600" u="sng">
                <a:latin typeface="Calibri"/>
                <a:ea typeface="Calibri"/>
                <a:cs typeface="Calibri"/>
                <a:sym typeface="Calibri"/>
              </a:defRPr>
            </a:pPr>
            <a:r>
              <a:rPr b="0" u="none"/>
              <a:t>to get a certain operation done.</a:t>
            </a:r>
            <a:endParaRPr b="0" u="none"/>
          </a:p>
          <a:p>
            <a:pPr>
              <a:defRPr b="1" sz="3600" u="sng">
                <a:latin typeface="Calibri"/>
                <a:ea typeface="Calibri"/>
                <a:cs typeface="Calibri"/>
                <a:sym typeface="Calibri"/>
              </a:defRPr>
            </a:pPr>
            <a:endParaRPr b="0" u="none"/>
          </a:p>
          <a:p>
            <a:pPr>
              <a:defRPr b="1" u="sng">
                <a:latin typeface="Calibri"/>
                <a:ea typeface="Calibri"/>
                <a:cs typeface="Calibri"/>
                <a:sym typeface="Calibri"/>
              </a:defRPr>
            </a:pPr>
            <a:endParaRPr b="0" u="none"/>
          </a:p>
          <a:p>
            <a:pPr>
              <a:defRPr b="1" u="sng">
                <a:latin typeface="Calibri"/>
                <a:ea typeface="Calibri"/>
                <a:cs typeface="Calibri"/>
                <a:sym typeface="Calibri"/>
              </a:defRPr>
            </a:pPr>
            <a:r>
              <a:rPr b="0" u="none"/>
              <a:t>                                                                                                  workflow of the app</a:t>
            </a:r>
            <a:endParaRPr b="0" u="none"/>
          </a:p>
          <a:p>
            <a:pPr>
              <a:defRPr b="1" u="sng">
                <a:latin typeface="Calibri"/>
                <a:ea typeface="Calibri"/>
                <a:cs typeface="Calibri"/>
                <a:sym typeface="Calibri"/>
              </a:defRPr>
            </a:pPr>
            <a:endParaRPr b="0" u="none"/>
          </a:p>
          <a:p>
            <a:pPr>
              <a:defRPr b="1" sz="3600" u="sng">
                <a:latin typeface="Calibri"/>
                <a:ea typeface="Calibri"/>
                <a:cs typeface="Calibri"/>
                <a:sym typeface="Calibri"/>
              </a:defRPr>
            </a:pPr>
            <a:r>
              <a:t>Motivation</a:t>
            </a:r>
            <a:r>
              <a:rPr b="0" u="none"/>
              <a:t> to model our app in a specification language(like </a:t>
            </a:r>
            <a:r>
              <a:rPr b="0" i="1" u="none"/>
              <a:t>Alloy</a:t>
            </a:r>
            <a:r>
              <a:rPr b="0" u="none"/>
              <a:t>) is that it helps us in checking the correctness of our data-model before actually writing the real code.Also, the client may ask us to add new requirements or constraints and there is a necessity to check whether the new constraints  don’t break the constraints of the previously present requirements.</a:t>
            </a:r>
            <a:endParaRPr b="0" u="none"/>
          </a:p>
        </p:txBody>
      </p:sp>
      <p:sp>
        <p:nvSpPr>
          <p:cNvPr id="135" name="CustomShape 4"/>
          <p:cNvSpPr/>
          <p:nvPr/>
        </p:nvSpPr>
        <p:spPr>
          <a:xfrm>
            <a:off x="12571919" y="4112810"/>
            <a:ext cx="11370660" cy="22038480"/>
          </a:xfrm>
          <a:prstGeom prst="rect">
            <a:avLst/>
          </a:prstGeom>
          <a:gradFill>
            <a:gsLst>
              <a:gs pos="0">
                <a:schemeClr val="accent5">
                  <a:hueOff val="249502"/>
                  <a:satOff val="48101"/>
                  <a:lumOff val="28891"/>
                </a:schemeClr>
              </a:gs>
              <a:gs pos="35000">
                <a:srgbClr val="BFEDFF"/>
              </a:gs>
              <a:gs pos="100000">
                <a:schemeClr val="accent5">
                  <a:hueOff val="308963"/>
                  <a:satOff val="48101"/>
                  <a:lumOff val="41680"/>
                </a:schemeClr>
              </a:gs>
            </a:gsLst>
            <a:lin ang="16200000"/>
          </a:gra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0" dist="119618" dir="0">
              <a:srgbClr val="000000">
                <a:alpha val="75000"/>
              </a:srgbClr>
            </a:outerShdw>
          </a:effectLst>
        </p:spPr>
        <p:txBody>
          <a:bodyPr lIns="45719" rIns="45719"/>
          <a:lstStyle/>
          <a:p>
            <a:pPr marL="180473" indent="-180473">
              <a:buSzPct val="100000"/>
              <a:buChar char="•"/>
            </a:pPr>
          </a:p>
        </p:txBody>
      </p:sp>
      <p:sp>
        <p:nvSpPr>
          <p:cNvPr id="136" name="CustomShape 5"/>
          <p:cNvSpPr/>
          <p:nvPr/>
        </p:nvSpPr>
        <p:spPr>
          <a:xfrm>
            <a:off x="24141599" y="4458960"/>
            <a:ext cx="17532721" cy="5353565"/>
          </a:xfrm>
          <a:prstGeom prst="rect">
            <a:avLst/>
          </a:prstGeom>
          <a:gradFill>
            <a:gsLst>
              <a:gs pos="0">
                <a:schemeClr val="accent5">
                  <a:hueOff val="249502"/>
                  <a:satOff val="48101"/>
                  <a:lumOff val="28891"/>
                </a:schemeClr>
              </a:gs>
              <a:gs pos="35000">
                <a:srgbClr val="BFEDFF"/>
              </a:gs>
              <a:gs pos="100000">
                <a:schemeClr val="accent5">
                  <a:hueOff val="308963"/>
                  <a:satOff val="48101"/>
                  <a:lumOff val="41680"/>
                </a:schemeClr>
              </a:gs>
            </a:gsLst>
            <a:lin ang="16200000"/>
          </a:gra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0" dist="119618" dir="0">
              <a:srgbClr val="000000">
                <a:alpha val="7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37" name="CustomShape 6"/>
          <p:cNvSpPr/>
          <p:nvPr/>
        </p:nvSpPr>
        <p:spPr>
          <a:xfrm>
            <a:off x="24141599" y="10540417"/>
            <a:ext cx="17532721" cy="5620679"/>
          </a:xfrm>
          <a:prstGeom prst="rect">
            <a:avLst/>
          </a:prstGeom>
          <a:gradFill>
            <a:gsLst>
              <a:gs pos="0">
                <a:schemeClr val="accent5">
                  <a:hueOff val="249502"/>
                  <a:satOff val="48101"/>
                  <a:lumOff val="28891"/>
                </a:schemeClr>
              </a:gs>
              <a:gs pos="35000">
                <a:srgbClr val="BFEDFF"/>
              </a:gs>
              <a:gs pos="100000">
                <a:schemeClr val="accent5">
                  <a:hueOff val="308963"/>
                  <a:satOff val="48101"/>
                  <a:lumOff val="41680"/>
                </a:schemeClr>
              </a:gs>
            </a:gsLst>
            <a:lin ang="16200000"/>
          </a:gra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0" dist="119618" dir="0">
              <a:srgbClr val="000000">
                <a:alpha val="7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38" name="CustomShape 7"/>
          <p:cNvSpPr/>
          <p:nvPr/>
        </p:nvSpPr>
        <p:spPr>
          <a:xfrm>
            <a:off x="24141599" y="16888987"/>
            <a:ext cx="17532721" cy="6788742"/>
          </a:xfrm>
          <a:prstGeom prst="rect">
            <a:avLst/>
          </a:prstGeom>
          <a:gradFill>
            <a:gsLst>
              <a:gs pos="0">
                <a:schemeClr val="accent5">
                  <a:hueOff val="249502"/>
                  <a:satOff val="48101"/>
                  <a:lumOff val="28891"/>
                </a:schemeClr>
              </a:gs>
              <a:gs pos="35000">
                <a:srgbClr val="BFEDFF"/>
              </a:gs>
              <a:gs pos="100000">
                <a:schemeClr val="accent5">
                  <a:hueOff val="308963"/>
                  <a:satOff val="48101"/>
                  <a:lumOff val="41680"/>
                </a:schemeClr>
              </a:gs>
            </a:gsLst>
            <a:lin ang="16200000"/>
          </a:gra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0" dist="119618" dir="0">
              <a:srgbClr val="000000">
                <a:alpha val="7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39" name="CustomShape 8"/>
          <p:cNvSpPr txBox="1"/>
          <p:nvPr/>
        </p:nvSpPr>
        <p:spPr>
          <a:xfrm>
            <a:off x="24598799" y="4947839"/>
            <a:ext cx="15550921" cy="4361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defRPr b="1" sz="4800">
                <a:solidFill>
                  <a:srgbClr val="C8342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AIM</a:t>
            </a:r>
          </a:p>
          <a:p>
            <a:pPr/>
          </a:p>
          <a:p>
            <a:pPr marL="571500" indent="-571500">
              <a:buSzPct val="100000"/>
              <a:buChar char="•"/>
              <a:defRPr sz="3600">
                <a:latin typeface="Calibri"/>
                <a:ea typeface="Calibri"/>
                <a:cs typeface="Calibri"/>
                <a:sym typeface="Calibri"/>
              </a:defRPr>
            </a:pPr>
            <a:r>
              <a:t>To show the advantages of modelling during the development of an application.</a:t>
            </a:r>
          </a:p>
          <a:p>
            <a:pPr marL="571500" indent="-571500">
              <a:buSzPct val="100000"/>
              <a:buChar char="•"/>
              <a:defRPr sz="3600">
                <a:latin typeface="Calibri"/>
                <a:ea typeface="Calibri"/>
                <a:cs typeface="Calibri"/>
                <a:sym typeface="Calibri"/>
              </a:defRPr>
            </a:pPr>
            <a:r>
              <a:t>More emphasis on the requirements.</a:t>
            </a:r>
          </a:p>
          <a:p>
            <a:pPr marL="571500" indent="-571500">
              <a:buSzPct val="100000"/>
              <a:buChar char="•"/>
              <a:defRPr sz="3600">
                <a:latin typeface="Calibri"/>
                <a:ea typeface="Calibri"/>
                <a:cs typeface="Calibri"/>
                <a:sym typeface="Calibri"/>
              </a:defRPr>
            </a:pPr>
            <a:r>
              <a:t>To remove the bugs directly during development process rather than during the production of the app.</a:t>
            </a:r>
          </a:p>
          <a:p>
            <a:pPr marL="571500" indent="-571500">
              <a:buSzPct val="100000"/>
              <a:buChar char="•"/>
              <a:defRPr sz="3600">
                <a:latin typeface="Calibri"/>
                <a:ea typeface="Calibri"/>
                <a:cs typeface="Calibri"/>
                <a:sym typeface="Calibri"/>
              </a:defRPr>
            </a:pPr>
            <a:r>
              <a:t>To show that modular development helps in pipelining and automation.</a:t>
            </a:r>
          </a:p>
        </p:txBody>
      </p:sp>
      <p:sp>
        <p:nvSpPr>
          <p:cNvPr id="140" name="CustomShape 9"/>
          <p:cNvSpPr txBox="1"/>
          <p:nvPr/>
        </p:nvSpPr>
        <p:spPr>
          <a:xfrm>
            <a:off x="24597721" y="11437889"/>
            <a:ext cx="15550922" cy="3827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defRPr b="1" sz="4800">
                <a:solidFill>
                  <a:srgbClr val="C8342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RESULTS</a:t>
            </a:r>
          </a:p>
          <a:p>
            <a:pPr/>
          </a:p>
          <a:p>
            <a:pPr marL="360947" indent="-360947">
              <a:buSzPct val="100000"/>
              <a:buChar char="•"/>
              <a:defRPr sz="3600">
                <a:latin typeface="Calibri"/>
                <a:ea typeface="Calibri"/>
                <a:cs typeface="Calibri"/>
                <a:sym typeface="Calibri"/>
              </a:defRPr>
            </a:pPr>
            <a:r>
              <a:t>Completed all the nessacary routes and their tests in the web-app-short-course.</a:t>
            </a:r>
          </a:p>
          <a:p>
            <a:pPr marL="360947" indent="-360947">
              <a:buSzPct val="100000"/>
              <a:buChar char="•"/>
              <a:defRPr sz="3600">
                <a:latin typeface="Calibri"/>
                <a:ea typeface="Calibri"/>
                <a:cs typeface="Calibri"/>
                <a:sym typeface="Calibri"/>
              </a:defRPr>
            </a:pPr>
            <a:r>
              <a:t>The routes are successfully built modularly.</a:t>
            </a:r>
          </a:p>
          <a:p>
            <a:pPr marL="360947" indent="-360947">
              <a:buSzPct val="100000"/>
              <a:buChar char="•"/>
              <a:defRPr sz="3600">
                <a:latin typeface="Calibri"/>
                <a:ea typeface="Calibri"/>
                <a:cs typeface="Calibri"/>
                <a:sym typeface="Calibri"/>
              </a:defRPr>
            </a:pPr>
            <a:r>
              <a:t>Relational modelling helped us in defining a better database for the app and also helped in achieving the requirements without any bugs.</a:t>
            </a:r>
          </a:p>
        </p:txBody>
      </p:sp>
      <p:sp>
        <p:nvSpPr>
          <p:cNvPr id="141" name="CustomShape 10"/>
          <p:cNvSpPr txBox="1"/>
          <p:nvPr/>
        </p:nvSpPr>
        <p:spPr>
          <a:xfrm>
            <a:off x="24598799" y="17836069"/>
            <a:ext cx="15550921" cy="4894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defRPr b="1" sz="4800">
                <a:solidFill>
                  <a:srgbClr val="C8342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CONCLUSIONS</a:t>
            </a:r>
          </a:p>
          <a:p>
            <a:pPr/>
          </a:p>
          <a:p>
            <a:pPr marL="360947" indent="-360947">
              <a:buSzPct val="100000"/>
              <a:buChar char="•"/>
              <a:defRPr sz="3600">
                <a:latin typeface="Calibri"/>
                <a:ea typeface="Calibri"/>
                <a:cs typeface="Calibri"/>
                <a:sym typeface="Calibri"/>
              </a:defRPr>
            </a:pPr>
            <a:r>
              <a:t>Our work shows how using a specification language to model our app helps us in understanding the requirements better.</a:t>
            </a:r>
          </a:p>
          <a:p>
            <a:pPr marL="360947" indent="-360947">
              <a:buSzPct val="100000"/>
              <a:buChar char="•"/>
              <a:defRPr sz="3600">
                <a:latin typeface="Calibri"/>
                <a:ea typeface="Calibri"/>
                <a:cs typeface="Calibri"/>
                <a:sym typeface="Calibri"/>
              </a:defRPr>
            </a:pPr>
            <a:r>
              <a:t>Modelling in Alloy and modular development helps in automating the process of developing  an application by giving some inputs and requirements. </a:t>
            </a:r>
          </a:p>
          <a:p>
            <a:pPr marL="360947" indent="-360947">
              <a:buSzPct val="100000"/>
              <a:buChar char="•"/>
              <a:defRPr sz="3600">
                <a:latin typeface="Calibri"/>
                <a:ea typeface="Calibri"/>
                <a:cs typeface="Calibri"/>
                <a:sym typeface="Calibri"/>
              </a:defRPr>
            </a:pPr>
            <a:r>
              <a:t>Modular development helps in achieving pipelining as each module is independent and can be used according to the operation.</a:t>
            </a:r>
          </a:p>
        </p:txBody>
      </p:sp>
      <p:sp>
        <p:nvSpPr>
          <p:cNvPr id="142" name="CustomShape 11"/>
          <p:cNvSpPr txBox="1"/>
          <p:nvPr/>
        </p:nvSpPr>
        <p:spPr>
          <a:xfrm>
            <a:off x="29325239" y="25952040"/>
            <a:ext cx="11586601" cy="962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defRPr sz="3500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Developers name: Anirudh Reddy, Shubh Maheshwari</a:t>
            </a:r>
          </a:p>
        </p:txBody>
      </p:sp>
      <p:pic>
        <p:nvPicPr>
          <p:cNvPr id="143" name="Picture 26" descr="Picture 2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750360" y="24740999"/>
            <a:ext cx="4422241" cy="2955241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CustomShape 12"/>
          <p:cNvSpPr txBox="1"/>
          <p:nvPr/>
        </p:nvSpPr>
        <p:spPr>
          <a:xfrm>
            <a:off x="13043417" y="4236527"/>
            <a:ext cx="10639846" cy="20355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defRPr b="1" sz="4800">
                <a:solidFill>
                  <a:srgbClr val="C8342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METHODS</a:t>
            </a:r>
          </a:p>
          <a:p>
            <a:pPr/>
          </a:p>
          <a:p>
            <a:pPr>
              <a:buSzPct val="45000"/>
              <a:buFont typeface="Helvetica"/>
              <a:buChar char="Ø"/>
              <a:defRPr b="1" sz="3600" u="sng">
                <a:latin typeface="Calibri"/>
                <a:ea typeface="Calibri"/>
                <a:cs typeface="Calibri"/>
                <a:sym typeface="Calibri"/>
              </a:defRPr>
            </a:pPr>
            <a:r>
              <a:t>Routing:</a:t>
            </a:r>
            <a:r>
              <a:rPr b="0" u="none"/>
              <a:t> All the operations in the app follow a workflow, i.e, an instruction is generated from the REST API and sent to the components.The app has 2 components,</a:t>
            </a:r>
            <a:endParaRPr b="0" u="none"/>
          </a:p>
          <a:p>
            <a:pPr lvl="8">
              <a:buSzPct val="45000"/>
              <a:buFont typeface="Helvetica"/>
              <a:buChar char="Ø"/>
              <a:defRPr b="1" sz="3600" u="sng">
                <a:latin typeface="Calibri"/>
                <a:ea typeface="Calibri"/>
                <a:cs typeface="Calibri"/>
                <a:sym typeface="Calibri"/>
              </a:defRPr>
            </a:pPr>
            <a:r>
              <a:t>Guard</a:t>
            </a:r>
            <a:r>
              <a:rPr b="0" u="none"/>
              <a:t>:This does all the checks </a:t>
            </a:r>
            <a:endParaRPr b="0" u="none"/>
          </a:p>
          <a:p>
            <a:pPr lvl="8">
              <a:buSzPct val="45000"/>
              <a:buFont typeface="Helvetica"/>
              <a:buChar char="Ø"/>
              <a:defRPr b="1" sz="3600" u="sng">
                <a:latin typeface="Calibri"/>
                <a:ea typeface="Calibri"/>
                <a:cs typeface="Calibri"/>
                <a:sym typeface="Calibri"/>
              </a:defRPr>
            </a:pPr>
            <a:r>
              <a:rPr b="0" u="none"/>
              <a:t>such as type check,auth check </a:t>
            </a:r>
            <a:endParaRPr b="0" u="none"/>
          </a:p>
          <a:p>
            <a:pPr lvl="8">
              <a:buSzPct val="45000"/>
              <a:buFont typeface="Helvetica"/>
              <a:buChar char="Ø"/>
              <a:defRPr b="1" sz="3600" u="sng">
                <a:latin typeface="Calibri"/>
                <a:ea typeface="Calibri"/>
                <a:cs typeface="Calibri"/>
                <a:sym typeface="Calibri"/>
              </a:defRPr>
            </a:pPr>
            <a:r>
              <a:rPr b="0" u="none"/>
              <a:t>and state check depending </a:t>
            </a:r>
            <a:endParaRPr b="0" u="none"/>
          </a:p>
          <a:p>
            <a:pPr lvl="8">
              <a:buSzPct val="45000"/>
              <a:buFont typeface="Helvetica"/>
              <a:buChar char="Ø"/>
              <a:defRPr b="1" sz="3600" u="sng">
                <a:latin typeface="Calibri"/>
                <a:ea typeface="Calibri"/>
                <a:cs typeface="Calibri"/>
                <a:sym typeface="Calibri"/>
              </a:defRPr>
            </a:pPr>
            <a:r>
              <a:rPr b="0" u="none"/>
              <a:t>upon the type of instruction. </a:t>
            </a:r>
            <a:endParaRPr b="0" u="none"/>
          </a:p>
          <a:p>
            <a:pPr lvl="8">
              <a:buSzPct val="45000"/>
              <a:buFont typeface="Helvetica"/>
              <a:buChar char="Ø"/>
              <a:defRPr b="1" sz="3600" u="sng">
                <a:latin typeface="Calibri"/>
                <a:ea typeface="Calibri"/>
                <a:cs typeface="Calibri"/>
                <a:sym typeface="Calibri"/>
              </a:defRPr>
            </a:pPr>
            <a:r>
              <a:t>Engine</a:t>
            </a:r>
            <a:r>
              <a:rPr b="0" u="none"/>
              <a:t> :This does the </a:t>
            </a:r>
            <a:endParaRPr b="0" u="none"/>
          </a:p>
          <a:p>
            <a:pPr lvl="8">
              <a:buSzPct val="45000"/>
              <a:buFont typeface="Helvetica"/>
              <a:buChar char="Ø"/>
              <a:defRPr b="1" sz="3600" u="sng">
                <a:latin typeface="Calibri"/>
                <a:ea typeface="Calibri"/>
                <a:cs typeface="Calibri"/>
                <a:sym typeface="Calibri"/>
              </a:defRPr>
            </a:pPr>
            <a:r>
              <a:rPr b="0" u="none"/>
              <a:t>operations on the entities and </a:t>
            </a:r>
            <a:endParaRPr b="0" u="none"/>
          </a:p>
          <a:p>
            <a:pPr lvl="8">
              <a:buSzPct val="45000"/>
              <a:buFont typeface="Helvetica"/>
              <a:buChar char="Ø"/>
              <a:defRPr b="1" sz="3600" u="sng">
                <a:latin typeface="Calibri"/>
                <a:ea typeface="Calibri"/>
                <a:cs typeface="Calibri"/>
                <a:sym typeface="Calibri"/>
              </a:defRPr>
            </a:pPr>
            <a:r>
              <a:rPr b="0" u="none"/>
              <a:t>returns the result.</a:t>
            </a:r>
            <a:endParaRPr b="0" u="none"/>
          </a:p>
          <a:p>
            <a:pPr>
              <a:buSzPct val="45000"/>
              <a:buFont typeface="Helvetica"/>
              <a:buChar char="Ø"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>
              <a:buSzPct val="45000"/>
              <a:buFont typeface="Helvetica"/>
              <a:buChar char="Ø"/>
              <a:defRPr b="1" sz="3600" u="sng">
                <a:latin typeface="Calibri"/>
                <a:ea typeface="Calibri"/>
                <a:cs typeface="Calibri"/>
                <a:sym typeface="Calibri"/>
              </a:defRPr>
            </a:pPr>
            <a:r>
              <a:t>Alloy Model</a:t>
            </a:r>
          </a:p>
          <a:p>
            <a:pPr lvl="1">
              <a:buSzPct val="45000"/>
              <a:buFont typeface="Helvetica"/>
              <a:buChar char="Ø"/>
              <a:defRPr sz="3600" u="sng">
                <a:latin typeface="Calibri"/>
                <a:ea typeface="Calibri"/>
                <a:cs typeface="Calibri"/>
                <a:sym typeface="Calibri"/>
              </a:defRPr>
            </a:pPr>
            <a:r>
              <a:t>Add user: </a:t>
            </a:r>
            <a:r>
              <a:rPr u="none"/>
              <a:t>This example shows user being added by the admin in system.</a:t>
            </a:r>
            <a:endParaRPr u="none"/>
          </a:p>
          <a:p>
            <a:pPr>
              <a:defRPr sz="3600" u="sng">
                <a:latin typeface="Calibri"/>
                <a:ea typeface="Calibri"/>
                <a:cs typeface="Calibri"/>
                <a:sym typeface="Calibri"/>
              </a:defRPr>
            </a:pPr>
            <a:endParaRPr u="none"/>
          </a:p>
          <a:p>
            <a:pPr>
              <a:defRPr sz="3600"/>
            </a:pPr>
          </a:p>
          <a:p>
            <a:pPr>
              <a:defRPr sz="3600"/>
            </a:pPr>
          </a:p>
          <a:p>
            <a:pPr>
              <a:defRPr sz="3600"/>
            </a:pPr>
          </a:p>
          <a:p>
            <a:pPr marL="180473" indent="-180473">
              <a:buSzPct val="100000"/>
              <a:buChar char="•"/>
            </a:pPr>
            <a:r>
              <a:t>before the user is added                                          after the user is added</a:t>
            </a:r>
          </a:p>
          <a:p>
            <a:pPr lvl="1">
              <a:buSzPct val="45000"/>
              <a:buFont typeface="Helvetica"/>
              <a:buChar char="Ø"/>
              <a:defRPr sz="3600" u="sng">
                <a:latin typeface="Calibri"/>
                <a:ea typeface="Calibri"/>
                <a:cs typeface="Calibri"/>
                <a:sym typeface="Calibri"/>
              </a:defRPr>
            </a:pPr>
          </a:p>
          <a:p>
            <a:pPr lvl="1">
              <a:buSzPct val="45000"/>
              <a:buFont typeface="Helvetica"/>
              <a:buChar char="Ø"/>
              <a:defRPr sz="3600" u="sng">
                <a:latin typeface="Calibri"/>
                <a:ea typeface="Calibri"/>
                <a:cs typeface="Calibri"/>
                <a:sym typeface="Calibri"/>
              </a:defRPr>
            </a:pPr>
            <a:r>
              <a:t>User Loggin : </a:t>
            </a:r>
            <a:r>
              <a:rPr u="none"/>
              <a:t>This example shows user login inside of the system.</a:t>
            </a:r>
            <a:endParaRPr u="none"/>
          </a:p>
          <a:p>
            <a:pPr lvl="1">
              <a:buSzPct val="45000"/>
              <a:buFont typeface="Helvetica"/>
              <a:buChar char="Ø"/>
              <a:defRPr sz="3600"/>
            </a:pPr>
          </a:p>
          <a:p>
            <a:pPr lvl="1">
              <a:buSzPct val="45000"/>
              <a:buFont typeface="Helvetica"/>
              <a:buChar char="Ø"/>
              <a:defRPr sz="3600" u="sng">
                <a:latin typeface="Calibri"/>
                <a:ea typeface="Calibri"/>
                <a:cs typeface="Calibri"/>
                <a:sym typeface="Calibri"/>
              </a:defRPr>
            </a:pPr>
          </a:p>
          <a:p>
            <a:pPr lvl="1">
              <a:buSzPct val="45000"/>
              <a:buFont typeface="Helvetica"/>
              <a:buChar char="Ø"/>
              <a:defRPr sz="3600" u="sng">
                <a:latin typeface="Calibri"/>
                <a:ea typeface="Calibri"/>
                <a:cs typeface="Calibri"/>
                <a:sym typeface="Calibri"/>
              </a:defRPr>
            </a:pPr>
          </a:p>
          <a:p>
            <a:pPr lvl="1" marL="741947" indent="-360947">
              <a:buSzPct val="100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  <a:p>
            <a:pPr marL="360947" indent="-360947">
              <a:buSzPct val="100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before the user is logged in                                 after the user is logged in                      </a:t>
            </a:r>
          </a:p>
          <a:p>
            <a:pPr>
              <a:defRPr sz="3600" u="sng">
                <a:latin typeface="Calibri"/>
                <a:ea typeface="Calibri"/>
                <a:cs typeface="Calibri"/>
                <a:sym typeface="Calibri"/>
              </a:defRPr>
            </a:pPr>
          </a:p>
          <a:p>
            <a:pPr lvl="1">
              <a:buSzPct val="45000"/>
              <a:buFont typeface="Helvetica"/>
              <a:buChar char="Ø"/>
              <a:defRPr sz="3600" u="sng">
                <a:latin typeface="Calibri"/>
                <a:ea typeface="Calibri"/>
                <a:cs typeface="Calibri"/>
                <a:sym typeface="Calibri"/>
              </a:defRPr>
            </a:pPr>
            <a:r>
              <a:t>Update user: </a:t>
            </a:r>
            <a:r>
              <a:rPr u="none"/>
              <a:t>This example shows user credentials  being updated by the admin in system.</a:t>
            </a:r>
            <a:endParaRPr u="none"/>
          </a:p>
          <a:p>
            <a:pPr lvl="1">
              <a:buSzPct val="45000"/>
              <a:buFont typeface="Helvetica"/>
              <a:buChar char="Ø"/>
            </a:pPr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 marL="180473" indent="-180473">
              <a:buSzPct val="100000"/>
              <a:buChar char="•"/>
            </a:pPr>
            <a:r>
              <a:t>before user is updated                                               after user is updated</a:t>
            </a:r>
          </a:p>
          <a:p>
            <a:pPr/>
          </a:p>
          <a:p>
            <a:pPr/>
          </a:p>
        </p:txBody>
      </p:sp>
      <p:pic>
        <p:nvPicPr>
          <p:cNvPr id="145" name="workflow.jpg" descr="workflow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77940" y="14897909"/>
            <a:ext cx="3849942" cy="333862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loginafter.jpg" descr="loginafter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633437" y="17086978"/>
            <a:ext cx="4422241" cy="204603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adduserbefore.jpg" descr="adduserbefore.jp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177011" y="13286229"/>
            <a:ext cx="4616671" cy="18902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updateuserbefore.jpg" descr="updateuserbefore.jp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3142462" y="21226471"/>
            <a:ext cx="4574679" cy="221527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updateuserafter.jpg" descr="updateuserafter.jp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8675430" y="21226471"/>
            <a:ext cx="4910906" cy="2215277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loginbefore.jpg" descr="loginbefore.jp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3198008" y="17073241"/>
            <a:ext cx="4616671" cy="20735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adduserafter.jpg" descr="adduserafter.jp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8520074" y="13193334"/>
            <a:ext cx="4238502" cy="193416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metamodel.jpg" descr="metamodel.jp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7086427" y="8500214"/>
            <a:ext cx="4238502" cy="3700834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Arrow"/>
          <p:cNvSpPr/>
          <p:nvPr/>
        </p:nvSpPr>
        <p:spPr>
          <a:xfrm>
            <a:off x="17964546" y="14142736"/>
            <a:ext cx="519024" cy="177275"/>
          </a:xfrm>
          <a:prstGeom prst="rightArrow">
            <a:avLst>
              <a:gd name="adj1" fmla="val 32000"/>
              <a:gd name="adj2" fmla="val 187379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154" name="Arrow"/>
          <p:cNvSpPr/>
          <p:nvPr/>
        </p:nvSpPr>
        <p:spPr>
          <a:xfrm>
            <a:off x="17964546" y="18204360"/>
            <a:ext cx="519024" cy="177275"/>
          </a:xfrm>
          <a:prstGeom prst="rightArrow">
            <a:avLst>
              <a:gd name="adj1" fmla="val 32000"/>
              <a:gd name="adj2" fmla="val 187379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155" name="Arrow"/>
          <p:cNvSpPr/>
          <p:nvPr/>
        </p:nvSpPr>
        <p:spPr>
          <a:xfrm>
            <a:off x="17997737" y="22265981"/>
            <a:ext cx="519024" cy="177276"/>
          </a:xfrm>
          <a:prstGeom prst="rightArrow">
            <a:avLst>
              <a:gd name="adj1" fmla="val 32000"/>
              <a:gd name="adj2" fmla="val 187379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pic>
        <p:nvPicPr>
          <p:cNvPr id="156" name="eng-guard.jpg" descr="eng-guard.jp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9678403" y="7619799"/>
            <a:ext cx="4004861" cy="29552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