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6224" autoAdjust="0"/>
    <p:restoredTop sz="98395" autoAdjust="0"/>
  </p:normalViewPr>
  <p:slideViewPr>
    <p:cSldViewPr snapToGrid="0" snapToObjects="1" showGuides="1">
      <p:cViewPr>
        <p:scale>
          <a:sx n="150" d="100"/>
          <a:sy n="150" d="100"/>
        </p:scale>
        <p:origin x="-88" y="1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D3AC-1956-8C41-A1C2-570C64E0C4A6}" type="datetimeFigureOut">
              <a:rPr lang="en-US" smtClean="0"/>
              <a:pPr/>
              <a:t>7/10/15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BDCB1-5E19-B645-BBE6-26A60C40C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VL_website_Homepage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81728" cy="68580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165826" y="280853"/>
            <a:ext cx="2503532" cy="842559"/>
          </a:xfrm>
          <a:prstGeom prst="wedgeRectCallout">
            <a:avLst>
              <a:gd name="adj1" fmla="val -69410"/>
              <a:gd name="adj2" fmla="val 10966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Here we will show </a:t>
            </a:r>
            <a:r>
              <a:rPr lang="en-US" sz="1000" dirty="0" smtClean="0">
                <a:solidFill>
                  <a:schemeClr val="tx1"/>
                </a:solidFill>
              </a:rPr>
              <a:t>1 </a:t>
            </a:r>
            <a:r>
              <a:rPr lang="en-US" sz="1000" dirty="0" smtClean="0">
                <a:solidFill>
                  <a:schemeClr val="tx1"/>
                </a:solidFill>
              </a:rPr>
              <a:t>lab from each domain. A brief write-up about the lab, and the corresponding link to experiments and NPTEL lectures.</a:t>
            </a:r>
            <a:r>
              <a:rPr lang="en-US" sz="1000" dirty="0" smtClean="0">
                <a:solidFill>
                  <a:schemeClr val="tx1"/>
                </a:solidFill>
              </a:rPr>
              <a:t>  Please refer to the attached </a:t>
            </a:r>
            <a:r>
              <a:rPr lang="en-US" sz="1000" dirty="0" smtClean="0">
                <a:solidFill>
                  <a:schemeClr val="tx1"/>
                </a:solidFill>
              </a:rPr>
              <a:t>Excel Sheet called (Features Labs)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-1427794" y="1544691"/>
            <a:ext cx="1088312" cy="842559"/>
          </a:xfrm>
          <a:prstGeom prst="wedgeRectCallout">
            <a:avLst>
              <a:gd name="adj1" fmla="val 99638"/>
              <a:gd name="adj2" fmla="val 2971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Replace “Broad Areas of Labs” with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“Disciplines and Domains”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165826" y="1544691"/>
            <a:ext cx="2503532" cy="842559"/>
          </a:xfrm>
          <a:prstGeom prst="wedgeRectCallout">
            <a:avLst>
              <a:gd name="adj1" fmla="val -82970"/>
              <a:gd name="adj2" fmla="val 8728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Clicking a discipline will take the user to the next page.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165826" y="2841912"/>
            <a:ext cx="2503532" cy="1008367"/>
          </a:xfrm>
          <a:prstGeom prst="wedgeRectCallout">
            <a:avLst>
              <a:gd name="adj1" fmla="val -82970"/>
              <a:gd name="adj2" fmla="val 8728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Clicking a partner institution will take the user to the list of labs (as in the current website. For example: clicking on IIT Delhi, will take the user to http://</a:t>
            </a:r>
            <a:r>
              <a:rPr lang="en-US" sz="1000" dirty="0" err="1" smtClean="0">
                <a:solidFill>
                  <a:schemeClr val="tx1"/>
                </a:solidFill>
              </a:rPr>
              <a:t>vlab.co.in/institute_detail.php?ins</a:t>
            </a:r>
            <a:r>
              <a:rPr lang="en-US" sz="1000" dirty="0" smtClean="0">
                <a:solidFill>
                  <a:schemeClr val="tx1"/>
                </a:solidFill>
              </a:rPr>
              <a:t>=001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318226" y="4552090"/>
            <a:ext cx="2503532" cy="1008367"/>
          </a:xfrm>
          <a:prstGeom prst="wedgeRectCallout">
            <a:avLst>
              <a:gd name="adj1" fmla="val -85481"/>
              <a:gd name="adj2" fmla="val 248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 will have different photographs for the 4 tabs.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The content for each tab is given in Slide 3.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4_VL_website_Homepage_Labs_9thJu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34" y="0"/>
            <a:ext cx="2700997" cy="68580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43026" y="280853"/>
            <a:ext cx="1387374" cy="842559"/>
          </a:xfrm>
          <a:prstGeom prst="wedgeRectCallout">
            <a:avLst>
              <a:gd name="adj1" fmla="val 129758"/>
              <a:gd name="adj2" fmla="val -589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Similar </a:t>
            </a:r>
            <a:r>
              <a:rPr lang="en-US" sz="1000" dirty="0" smtClean="0">
                <a:solidFill>
                  <a:schemeClr val="tx1"/>
                </a:solidFill>
              </a:rPr>
              <a:t>page should come up for all the Disciplines listed here.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VL_website_Homepage (1).jpg"/>
          <p:cNvPicPr>
            <a:picLocks noChangeAspect="1"/>
          </p:cNvPicPr>
          <p:nvPr/>
        </p:nvPicPr>
        <p:blipFill>
          <a:blip r:embed="rId2"/>
          <a:srcRect t="66771"/>
          <a:stretch>
            <a:fillRect/>
          </a:stretch>
        </p:blipFill>
        <p:spPr>
          <a:xfrm>
            <a:off x="0" y="0"/>
            <a:ext cx="4681728" cy="22788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398" y="2491043"/>
            <a:ext cx="2833266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Tab 1</a:t>
            </a:r>
          </a:p>
          <a:p>
            <a:r>
              <a:rPr lang="en-US" sz="1100" dirty="0" smtClean="0"/>
              <a:t>About Us | Virtual Labs</a:t>
            </a:r>
          </a:p>
          <a:p>
            <a:endParaRPr lang="en-US" sz="1100" dirty="0" smtClean="0"/>
          </a:p>
          <a:p>
            <a:r>
              <a:rPr lang="en-US" sz="1100" dirty="0" smtClean="0"/>
              <a:t>With 150 labs and about 1500 experiments across multiple disciplines developed by the leading , Virtual Labs is one </a:t>
            </a:r>
            <a:r>
              <a:rPr lang="en-US" sz="1100" dirty="0"/>
              <a:t>of the largest educational initiatives in the </a:t>
            </a:r>
            <a:r>
              <a:rPr lang="en-US" sz="1100" dirty="0" smtClean="0"/>
              <a:t>world. </a:t>
            </a:r>
          </a:p>
          <a:p>
            <a:endParaRPr lang="en-US" sz="1100" dirty="0" smtClean="0"/>
          </a:p>
          <a:p>
            <a:r>
              <a:rPr lang="en-US" sz="1100" dirty="0" smtClean="0"/>
              <a:t>These labs, developed by faculties from the top technical institutes of the country, address </a:t>
            </a:r>
            <a:r>
              <a:rPr lang="en-US" sz="1100" dirty="0"/>
              <a:t>the issue of lack of good laboratory facilities, as well as trained teachers, by making remote and simulation-based experimentation possible through the Internet.</a:t>
            </a:r>
            <a:r>
              <a:rPr lang="en-US" sz="1100" dirty="0" smtClean="0"/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Tab 2</a:t>
            </a:r>
          </a:p>
          <a:p>
            <a:pPr>
              <a:buNone/>
            </a:pPr>
            <a:r>
              <a:rPr lang="en-US" sz="1600" dirty="0" smtClean="0"/>
              <a:t>About Us |</a:t>
            </a:r>
            <a:r>
              <a:rPr lang="en-US" sz="1600" dirty="0" smtClean="0"/>
              <a:t> Objectives</a:t>
            </a:r>
            <a:endParaRPr lang="en-US" sz="1600" dirty="0" smtClean="0"/>
          </a:p>
          <a:p>
            <a:endParaRPr lang="en-US" sz="1600" dirty="0" smtClean="0"/>
          </a:p>
          <a:p>
            <a:pPr marL="514350" indent="-514350">
              <a:buAutoNum type="arabicPeriod"/>
            </a:pPr>
            <a:r>
              <a:rPr lang="en-US" sz="1600" dirty="0" smtClean="0"/>
              <a:t>To provide remote-access to Labs in various disciplines of Science and Engineering for students at the undergraduate level, post graduate level and research scholars.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To arouse curiosity in students and help them learn basic and advanced concepts through remote experimentation.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To provide a complete Learning Management System around the Virtual Labs to provide students access to web-resources, video-lectures, animated demonstrations and self-evaluation.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To provide remote access to costly equipment and resources, which are otherwise available to limited number of users due to constraints of time and physical locations.	</a:t>
            </a:r>
            <a:r>
              <a:rPr lang="en-US" sz="1600" dirty="0" smtClean="0"/>
              <a:t>	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Tab 3</a:t>
            </a:r>
          </a:p>
          <a:p>
            <a:pPr>
              <a:buNone/>
            </a:pPr>
            <a:r>
              <a:rPr lang="en-US" sz="1600" dirty="0" smtClean="0"/>
              <a:t>About Us |</a:t>
            </a:r>
            <a:r>
              <a:rPr lang="en-US" sz="1600" dirty="0" smtClean="0"/>
              <a:t> Philosophy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AutoNum type="arabicPeriod"/>
            </a:pPr>
            <a:r>
              <a:rPr lang="en-US" sz="1400" dirty="0" smtClean="0"/>
              <a:t>Often, physical </a:t>
            </a:r>
            <a:r>
              <a:rPr lang="en-US" sz="1400" dirty="0" smtClean="0"/>
              <a:t>distances and</a:t>
            </a:r>
            <a:r>
              <a:rPr lang="en-US" sz="1400" dirty="0" smtClean="0"/>
              <a:t> lack </a:t>
            </a:r>
            <a:r>
              <a:rPr lang="en-US" sz="1400" dirty="0" smtClean="0"/>
              <a:t>of</a:t>
            </a:r>
            <a:r>
              <a:rPr lang="en-US" sz="1400" dirty="0" smtClean="0"/>
              <a:t> sophisticated laboratory equipment make it difficult for students </a:t>
            </a:r>
            <a:r>
              <a:rPr lang="en-US" sz="1400" dirty="0" smtClean="0"/>
              <a:t>to perform </a:t>
            </a:r>
            <a:r>
              <a:rPr lang="en-US" sz="1400" dirty="0" smtClean="0"/>
              <a:t>experiments. </a:t>
            </a:r>
            <a:r>
              <a:rPr lang="en-US" sz="1400" dirty="0" smtClean="0"/>
              <a:t>Also, good teachers are always a scarce resource.</a:t>
            </a:r>
            <a:r>
              <a:rPr lang="en-US" sz="1400" dirty="0" smtClean="0"/>
              <a:t> While web</a:t>
            </a:r>
            <a:r>
              <a:rPr lang="en-US" sz="1400" dirty="0" smtClean="0"/>
              <a:t>-based and video-based courses address the issue of </a:t>
            </a:r>
            <a:r>
              <a:rPr lang="en-US" sz="1400" dirty="0" smtClean="0"/>
              <a:t>teaching, remote experimentation overcomes the problem of access to costly laboratory equipment. </a:t>
            </a:r>
          </a:p>
          <a:p>
            <a:pPr>
              <a:buAutoNum type="arabicPeriod"/>
            </a:pPr>
            <a:r>
              <a:rPr lang="en-US" sz="1400" dirty="0" smtClean="0"/>
              <a:t>Web-enabled remote experiments ensures that costly </a:t>
            </a:r>
            <a:r>
              <a:rPr lang="en-US" sz="1400" dirty="0" smtClean="0"/>
              <a:t>instruments and equipment</a:t>
            </a:r>
            <a:r>
              <a:rPr lang="en-US" sz="1400" dirty="0" smtClean="0"/>
              <a:t> are shared </a:t>
            </a:r>
            <a:r>
              <a:rPr lang="en-US" sz="1400" dirty="0" smtClean="0"/>
              <a:t>with fellow researchers to the extent possible.</a:t>
            </a:r>
            <a:r>
              <a:rPr lang="en-US" sz="1400" dirty="0" smtClean="0"/>
              <a:t> </a:t>
            </a:r>
          </a:p>
          <a:p>
            <a:pPr>
              <a:buAutoNum type="arabicPeriod"/>
            </a:pPr>
            <a:r>
              <a:rPr lang="en-US" sz="1400" dirty="0" smtClean="0"/>
              <a:t>Today </a:t>
            </a:r>
            <a:r>
              <a:rPr lang="en-US" sz="1400" dirty="0" smtClean="0"/>
              <a:t>most equipment has a computer interface for control and data </a:t>
            </a:r>
            <a:r>
              <a:rPr lang="en-US" sz="1400" dirty="0" smtClean="0"/>
              <a:t>storage. Internet</a:t>
            </a:r>
            <a:r>
              <a:rPr lang="en-US" sz="1400" dirty="0" smtClean="0"/>
              <a:t>-based experimentation</a:t>
            </a:r>
            <a:r>
              <a:rPr lang="en-US" sz="1400" dirty="0" smtClean="0"/>
              <a:t> permits </a:t>
            </a:r>
            <a:r>
              <a:rPr lang="en-US" sz="1400" dirty="0" smtClean="0"/>
              <a:t>use of resources</a:t>
            </a:r>
            <a:r>
              <a:rPr lang="en-US" sz="1400" dirty="0" smtClean="0"/>
              <a:t> such as knowledge</a:t>
            </a:r>
            <a:r>
              <a:rPr lang="en-US" sz="1400" dirty="0" smtClean="0"/>
              <a:t>, software, and data available on the </a:t>
            </a:r>
            <a:r>
              <a:rPr lang="en-US" sz="1400" dirty="0" smtClean="0"/>
              <a:t>web effectively.</a:t>
            </a:r>
            <a:endParaRPr lang="en-US" sz="1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452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Kern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Geeta Bose</dc:creator>
  <cp:lastModifiedBy>Geeta Bose</cp:lastModifiedBy>
  <cp:revision>4</cp:revision>
  <dcterms:created xsi:type="dcterms:W3CDTF">2015-07-10T04:32:17Z</dcterms:created>
  <dcterms:modified xsi:type="dcterms:W3CDTF">2015-07-10T05:20:44Z</dcterms:modified>
</cp:coreProperties>
</file>