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2" r:id="rId3"/>
    <p:sldId id="261" r:id="rId4"/>
    <p:sldId id="263" r:id="rId5"/>
    <p:sldId id="262" r:id="rId6"/>
    <p:sldId id="257" r:id="rId7"/>
    <p:sldId id="264" r:id="rId8"/>
    <p:sldId id="258" r:id="rId9"/>
    <p:sldId id="259" r:id="rId10"/>
    <p:sldId id="260" r:id="rId11"/>
    <p:sldId id="265" r:id="rId12"/>
    <p:sldId id="266" r:id="rId13"/>
    <p:sldId id="267" r:id="rId14"/>
    <p:sldId id="268" r:id="rId15"/>
    <p:sldId id="269" r:id="rId16"/>
    <p:sldId id="271" r:id="rId17"/>
    <p:sldId id="273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Geeta Bose" initials="G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503AF"/>
    <a:srgbClr val="3E88DD"/>
    <a:srgbClr val="8ED9F8"/>
    <a:srgbClr val="EC2617"/>
    <a:srgbClr val="010000"/>
    <a:srgbClr val="ED2617"/>
    <a:srgbClr val="EF8B75"/>
    <a:srgbClr val="5C93AD"/>
    <a:srgbClr val="3B1974"/>
    <a:srgbClr val="41628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8007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88" y="824"/>
      </p:cViewPr>
      <p:guideLst>
        <p:guide orient="horz" pos="1800"/>
        <p:guide orient="horz" pos="481"/>
        <p:guide pos="2880"/>
        <p:guide pos="1029"/>
        <p:guide pos="47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5-06-22T17:49:22.616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0F73-8C16-C84C-890E-2580F4E8AC1D}" type="datetimeFigureOut">
              <a:rPr lang="en-US" smtClean="0"/>
              <a:pPr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4DAA-D10F-1F42-B981-B38C4D51B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ern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2" y="5453214"/>
            <a:ext cx="467153" cy="18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59" y="2488168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5-06-19 at 11.21.0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8" y="763588"/>
            <a:ext cx="5907024" cy="3199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76400"/>
            <a:ext cx="14207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Related videos not shown in context</a:t>
            </a:r>
          </a:p>
          <a:p>
            <a:r>
              <a:rPr lang="en-US" sz="1050" dirty="0" smtClean="0"/>
              <a:t>The relevant videos are not shown near the lab. User has to figure out relevant video on another page rather than getting the information in one place.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20774" y="170857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03654" y="1807631"/>
            <a:ext cx="1593292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9972" y="1676869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59" y="2454486"/>
            <a:ext cx="14360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Video links lead to visual clutter </a:t>
            </a:r>
          </a:p>
          <a:p>
            <a:r>
              <a:rPr lang="en-US" sz="1050" dirty="0" smtClean="0"/>
              <a:t>Shows a long http link address instead of clear play video button. Technical jargon causing visual clutter because of repeated occurrence of the links.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46175" y="2520526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5-06-19 at 3.55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15" y="763589"/>
            <a:ext cx="5907024" cy="42009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33538" y="2595032"/>
            <a:ext cx="1643062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5373" y="2488354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904240"/>
            <a:ext cx="5496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Stakeholders: HRD Ministry &amp; </a:t>
            </a:r>
            <a:r>
              <a:rPr lang="en-US" dirty="0"/>
              <a:t>Participating </a:t>
            </a:r>
            <a:r>
              <a:rPr lang="en-US" dirty="0" smtClean="0"/>
              <a:t>Institutes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Goals:</a:t>
            </a:r>
          </a:p>
          <a:p>
            <a:pPr marL="119063" indent="-119063">
              <a:buFont typeface="Arial"/>
              <a:buChar char="•"/>
            </a:pPr>
            <a:r>
              <a:rPr lang="en-US" sz="1200" dirty="0" smtClean="0"/>
              <a:t>To showcase the V labs initiative</a:t>
            </a:r>
          </a:p>
          <a:p>
            <a:pPr marL="119063" indent="-119063">
              <a:buFont typeface="Arial"/>
              <a:buChar char="•"/>
            </a:pPr>
            <a:r>
              <a:rPr lang="en-US" sz="1200" dirty="0" smtClean="0"/>
              <a:t>To see the impact of V Labs (Students &amp; Institutes)</a:t>
            </a:r>
            <a:r>
              <a:rPr lang="en-US" dirty="0" smtClean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90" y="306973"/>
            <a:ext cx="1402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Stakeholder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9 at 11.05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33" y="768350"/>
            <a:ext cx="5875733" cy="4178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451253" y="310866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" y="3060708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Labs reach missing </a:t>
            </a:r>
          </a:p>
          <a:p>
            <a:r>
              <a:rPr lang="en-US" sz="1050" dirty="0" smtClean="0"/>
              <a:t>Fails to indicate the reach of the virtual labs and how students have been affected by using the virtual labs.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3502" y="1093539"/>
            <a:ext cx="142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Impact missing</a:t>
            </a:r>
          </a:p>
          <a:p>
            <a:r>
              <a:rPr lang="en-US" sz="1050" dirty="0" smtClean="0"/>
              <a:t>Fails to indicate the real value it brings to students and colleges.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3226" y="3896752"/>
            <a:ext cx="142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What do I do here?</a:t>
            </a:r>
          </a:p>
          <a:p>
            <a:r>
              <a:rPr lang="en-US" sz="1050" dirty="0" smtClean="0"/>
              <a:t>Fails to show the core educational areas upfront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490738" y="112401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510462" y="394531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23226" y="2936758"/>
            <a:ext cx="142077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What is this?</a:t>
            </a:r>
          </a:p>
          <a:p>
            <a:r>
              <a:rPr lang="en-US" sz="1050" dirty="0" smtClean="0"/>
              <a:t>Objectives text is too dense and fails to convey clearly and quickly about V labs.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510462" y="29853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90" y="306973"/>
            <a:ext cx="1402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 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Stakeholder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33538" y="3197000"/>
            <a:ext cx="157532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35133" y="3060708"/>
            <a:ext cx="157532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40810" y="4044746"/>
            <a:ext cx="157532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93467" y="1205295"/>
            <a:ext cx="516995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98762" y="3074705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37053" y="1090151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2454" y="2950910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2454" y="3905517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9 at 11.05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33" y="768350"/>
            <a:ext cx="5875733" cy="4178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451253" y="2905453"/>
            <a:ext cx="182880" cy="182880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" y="2857500"/>
            <a:ext cx="142077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Clearly shows the collaborators of virtual labs indicating </a:t>
            </a:r>
            <a:r>
              <a:rPr lang="en-US" sz="1050" dirty="0" smtClean="0"/>
              <a:t>participation from </a:t>
            </a:r>
            <a:r>
              <a:rPr lang="en-US" sz="1050" dirty="0" smtClean="0"/>
              <a:t>the best institutes of India.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510462" y="2770266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03502" y="2713561"/>
            <a:ext cx="142077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Irrelevant announcements</a:t>
            </a:r>
          </a:p>
          <a:p>
            <a:r>
              <a:rPr lang="en-US" sz="1050" dirty="0" smtClean="0"/>
              <a:t>Nothing useful and taking attention from the main content.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90" y="306973"/>
            <a:ext cx="1402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 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Stakeholder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985082" y="2857500"/>
            <a:ext cx="50291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33538" y="3003948"/>
            <a:ext cx="356616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59133" y="2738965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19 at 11.06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28" y="785368"/>
            <a:ext cx="5903531" cy="3492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507859" y="93974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13066" y="848305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Distracting moving images</a:t>
            </a:r>
          </a:p>
          <a:p>
            <a:r>
              <a:rPr lang="en-US" sz="1050" dirty="0" smtClean="0"/>
              <a:t>Images cycle repeatedly distracting users away the main content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540346" y="1950774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13066" y="1910134"/>
            <a:ext cx="142077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Distracting blinking link</a:t>
            </a:r>
          </a:p>
          <a:p>
            <a:r>
              <a:rPr lang="en-US" sz="1050" dirty="0" smtClean="0"/>
              <a:t>‘Lab feedback form’ links keeps blinking, its adds another distraction away from the labs content.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420774" y="83332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785368"/>
            <a:ext cx="142077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Key statement of Philosophy missing </a:t>
            </a:r>
            <a:r>
              <a:rPr lang="en-US" sz="1050" i="1" dirty="0" smtClean="0"/>
              <a:t>upfront</a:t>
            </a:r>
          </a:p>
          <a:p>
            <a:r>
              <a:rPr lang="en-US" sz="1050" dirty="0" smtClean="0"/>
              <a:t>A key statement that conveys the philosophy and roots of the initiative is missing.</a:t>
            </a:r>
          </a:p>
          <a:p>
            <a:endParaRPr lang="en-US" sz="105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290" y="306973"/>
            <a:ext cx="1402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 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Stakeholder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04328" y="939747"/>
            <a:ext cx="157532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35800" y="1030288"/>
            <a:ext cx="48312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35800" y="2044701"/>
            <a:ext cx="48312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64894" y="793835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2454" y="899107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7855" y="1910134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10462" y="751416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540346" y="1950774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13066" y="1910134"/>
            <a:ext cx="1420774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Colour overload</a:t>
            </a:r>
          </a:p>
          <a:p>
            <a:r>
              <a:rPr lang="en-US" sz="1050" dirty="0" smtClean="0"/>
              <a:t>More than nine colours used on the page. It causes inconsistency and makes reading very difficult. </a:t>
            </a:r>
          </a:p>
          <a:p>
            <a:endParaRPr lang="en-US" sz="1050" dirty="0" smtClean="0"/>
          </a:p>
          <a:p>
            <a:r>
              <a:rPr lang="en-US" sz="1050" dirty="0" smtClean="0"/>
              <a:t>Inconsistent use of different fonts of varying sizes also leads to poor readability and affects the flow.</a:t>
            </a:r>
          </a:p>
          <a:p>
            <a:endParaRPr lang="en-US" sz="1050" dirty="0" smtClean="0"/>
          </a:p>
          <a:p>
            <a:r>
              <a:rPr lang="en-US" sz="1050" dirty="0" smtClean="0"/>
              <a:t>This also leads to confusing information hierarchy.</a:t>
            </a:r>
          </a:p>
        </p:txBody>
      </p:sp>
      <p:pic>
        <p:nvPicPr>
          <p:cNvPr id="17" name="Picture 16" descr="Screen Shot 2015-06-19 at 4.25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6" y="775209"/>
            <a:ext cx="5472190" cy="4939791"/>
          </a:xfrm>
          <a:prstGeom prst="rect">
            <a:avLst/>
          </a:prstGeom>
        </p:spPr>
      </p:pic>
      <p:sp>
        <p:nvSpPr>
          <p:cNvPr id="20" name="Rectangle 19"/>
          <p:cNvSpPr>
            <a:spLocks noChangeAspect="1"/>
          </p:cNvSpPr>
          <p:nvPr/>
        </p:nvSpPr>
        <p:spPr>
          <a:xfrm>
            <a:off x="1191578" y="888945"/>
            <a:ext cx="365760" cy="365760"/>
          </a:xfrm>
          <a:prstGeom prst="rect">
            <a:avLst/>
          </a:prstGeom>
          <a:solidFill>
            <a:srgbClr val="7CA8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1191578" y="1339823"/>
            <a:ext cx="365760" cy="365760"/>
          </a:xfrm>
          <a:prstGeom prst="rect">
            <a:avLst/>
          </a:prstGeom>
          <a:solidFill>
            <a:srgbClr val="4162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191578" y="1790700"/>
            <a:ext cx="365760" cy="365760"/>
          </a:xfrm>
          <a:prstGeom prst="rect">
            <a:avLst/>
          </a:prstGeom>
          <a:solidFill>
            <a:srgbClr val="01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1191578" y="3644052"/>
            <a:ext cx="365760" cy="365760"/>
          </a:xfrm>
          <a:prstGeom prst="rect">
            <a:avLst/>
          </a:prstGeom>
          <a:solidFill>
            <a:srgbClr val="3E88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191578" y="4094930"/>
            <a:ext cx="365760" cy="365760"/>
          </a:xfrm>
          <a:prstGeom prst="rect">
            <a:avLst/>
          </a:prstGeom>
          <a:solidFill>
            <a:srgbClr val="EF8B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191578" y="4545807"/>
            <a:ext cx="365760" cy="36576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1191578" y="2283465"/>
            <a:ext cx="365760" cy="365760"/>
          </a:xfrm>
          <a:prstGeom prst="rect">
            <a:avLst/>
          </a:prstGeom>
          <a:solidFill>
            <a:srgbClr val="8ED9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1191578" y="2734343"/>
            <a:ext cx="365760" cy="365760"/>
          </a:xfrm>
          <a:prstGeom prst="rect">
            <a:avLst/>
          </a:prstGeom>
          <a:solidFill>
            <a:srgbClr val="5C9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1191578" y="3185220"/>
            <a:ext cx="365760" cy="365760"/>
          </a:xfrm>
          <a:prstGeom prst="rect">
            <a:avLst/>
          </a:prstGeom>
          <a:solidFill>
            <a:srgbClr val="3B19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315596" y="2046289"/>
            <a:ext cx="203333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290" y="306973"/>
            <a:ext cx="77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All Users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9564" y="1070855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7855" y="1918601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33537" y="763588"/>
            <a:ext cx="5875337" cy="4951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3537" y="907627"/>
            <a:ext cx="28283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Student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Category and sub category of labs offered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Number of relevant labs (2,3,4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year)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Credibility of </a:t>
            </a:r>
            <a:r>
              <a:rPr lang="en-US" sz="1050" dirty="0"/>
              <a:t>V</a:t>
            </a:r>
            <a:r>
              <a:rPr lang="en-US" sz="1050" dirty="0" smtClean="0"/>
              <a:t> labs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Objective and story of the initiative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907627"/>
            <a:ext cx="305646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Stakeholder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Impact of the V labs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Visibility of supporting educational community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Objective and story of the initiative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/>
              <a:t>Key offering 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 smtClean="0"/>
          </a:p>
          <a:p>
            <a:pPr marL="119063" indent="-119063">
              <a:buFont typeface="Arial"/>
              <a:buChar char="•"/>
            </a:pPr>
            <a:endParaRPr lang="en-US" sz="105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290" y="306973"/>
            <a:ext cx="19866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Design Recommendations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904240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 Students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1463044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Profile: </a:t>
            </a:r>
          </a:p>
          <a:p>
            <a:r>
              <a:rPr lang="en-US" sz="1200" dirty="0" err="1" smtClean="0"/>
              <a:t>Akash</a:t>
            </a:r>
            <a:r>
              <a:rPr lang="en-US" sz="1200" dirty="0" smtClean="0"/>
              <a:t> a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year Computer engineering student at MIMIT, </a:t>
            </a:r>
            <a:r>
              <a:rPr lang="en-US" sz="1200" dirty="0" err="1" smtClean="0"/>
              <a:t>Malout</a:t>
            </a:r>
            <a:r>
              <a:rPr lang="en-US" sz="1200" dirty="0" smtClean="0"/>
              <a:t> Punjab. He is diligent student who likes to learn new things, but finds himself limited by the resources, lack of exposure and interaction</a:t>
            </a:r>
            <a:r>
              <a:rPr lang="en-US" sz="1200" dirty="0" smtClean="0"/>
              <a:t> with active </a:t>
            </a:r>
            <a:r>
              <a:rPr lang="en-US" sz="1200" dirty="0" smtClean="0"/>
              <a:t>individuals in the field.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2819403"/>
            <a:ext cx="896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Scenario: First time use</a:t>
            </a:r>
          </a:p>
          <a:p>
            <a:r>
              <a:rPr lang="en-US" sz="1200" dirty="0" smtClean="0"/>
              <a:t>During</a:t>
            </a:r>
            <a:r>
              <a:rPr lang="en-US" sz="1200" dirty="0" smtClean="0"/>
              <a:t> the introductory </a:t>
            </a:r>
            <a:r>
              <a:rPr lang="en-US" sz="1200" dirty="0" smtClean="0"/>
              <a:t>class of data </a:t>
            </a:r>
            <a:r>
              <a:rPr lang="en-US" sz="1200" dirty="0" smtClean="0"/>
              <a:t>structure, </a:t>
            </a:r>
            <a:r>
              <a:rPr lang="en-US" sz="1200" dirty="0" err="1" smtClean="0"/>
              <a:t>Akash</a:t>
            </a:r>
            <a:r>
              <a:rPr lang="en-US" sz="1200" dirty="0" smtClean="0"/>
              <a:t> </a:t>
            </a:r>
            <a:r>
              <a:rPr lang="en-US" sz="1200" dirty="0" smtClean="0"/>
              <a:t>is informed in the class about Virtual labs as a supplementary resource to be used during the semester. During the next IT lab </a:t>
            </a:r>
            <a:r>
              <a:rPr lang="en-US" sz="1200" dirty="0" smtClean="0"/>
              <a:t>session, </a:t>
            </a:r>
            <a:r>
              <a:rPr lang="en-US" sz="1200" dirty="0" smtClean="0"/>
              <a:t>he decides to check out </a:t>
            </a:r>
            <a:r>
              <a:rPr lang="en-US" sz="1200" dirty="0" err="1" smtClean="0"/>
              <a:t>vlab.co.in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Motivation: To learn new things and develop a better understanding of concepts.</a:t>
            </a:r>
          </a:p>
          <a:p>
            <a:endParaRPr lang="en-US" sz="1200" dirty="0" smtClean="0"/>
          </a:p>
          <a:p>
            <a:r>
              <a:rPr lang="en-US" sz="1200" dirty="0" smtClean="0"/>
              <a:t>Goals: To find good study material for Data Structures</a:t>
            </a:r>
          </a:p>
          <a:p>
            <a:r>
              <a:rPr lang="en-US" dirty="0" smtClean="0"/>
              <a:t> 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9 at 11.05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33" y="768350"/>
            <a:ext cx="5875733" cy="4178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430933" y="853440"/>
            <a:ext cx="182880" cy="182880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59" y="805487"/>
            <a:ext cx="1437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Clear title of the website </a:t>
            </a:r>
          </a:p>
          <a:p>
            <a:r>
              <a:rPr lang="en-US" sz="1050" dirty="0" smtClean="0"/>
              <a:t>Clearly indicates who it is by making it credible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420774" y="1599893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551940"/>
            <a:ext cx="14207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Missing subtitle about what Virtual Lab is about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3502" y="1093539"/>
            <a:ext cx="142077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Critical entry element lost </a:t>
            </a:r>
          </a:p>
          <a:p>
            <a:r>
              <a:rPr lang="en-US" sz="1050" dirty="0" smtClean="0"/>
              <a:t>Search fields are not visible as they are lost in the big image and loud visuals</a:t>
            </a:r>
          </a:p>
          <a:p>
            <a:r>
              <a:rPr lang="en-US" sz="1050" dirty="0" smtClean="0"/>
              <a:t>Even if spotted its unclear what to do with it.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3226" y="3896752"/>
            <a:ext cx="142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What do I do here?</a:t>
            </a:r>
          </a:p>
          <a:p>
            <a:r>
              <a:rPr lang="en-US" sz="1050" dirty="0" smtClean="0"/>
              <a:t>Fails to show the relevant educational material upfront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490738" y="112401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510462" y="394531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23226" y="2936758"/>
            <a:ext cx="142077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What is this?</a:t>
            </a:r>
          </a:p>
          <a:p>
            <a:r>
              <a:rPr lang="en-US" sz="1050" dirty="0" smtClean="0"/>
              <a:t>Objectives text is too dense and fails to convey the offering for the learner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510462" y="29853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608732" y="943183"/>
            <a:ext cx="753467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08732" y="1257300"/>
            <a:ext cx="829668" cy="42726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85082" y="1222229"/>
            <a:ext cx="50291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37667" y="3086929"/>
            <a:ext cx="2470005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26667" y="4053584"/>
            <a:ext cx="158319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8537" y="1562100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62599" y="1098346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79533" y="2950631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79533" y="3915833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9 at 11.05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33" y="768350"/>
            <a:ext cx="5875733" cy="4178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420774" y="2857500"/>
            <a:ext cx="182880" cy="182880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809547"/>
            <a:ext cx="14207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Adds credibility and motivation by listing the best institutes.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53460"/>
            <a:ext cx="142077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How do the institutes help me?</a:t>
            </a:r>
          </a:p>
          <a:p>
            <a:r>
              <a:rPr lang="en-US" sz="1050" dirty="0" smtClean="0"/>
              <a:t>Fails to convey the role of the institutes for a learner.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420774" y="361950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03502" y="2715260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Irrelevant announcement</a:t>
            </a:r>
          </a:p>
          <a:p>
            <a:r>
              <a:rPr lang="en-US" sz="1050" dirty="0" smtClean="0"/>
              <a:t>Nothing useful and taking attention</a:t>
            </a:r>
            <a:r>
              <a:rPr lang="en-US" sz="1050" dirty="0" smtClean="0"/>
              <a:t> away from </a:t>
            </a:r>
            <a:r>
              <a:rPr lang="en-US" sz="1050" dirty="0" smtClean="0"/>
              <a:t>the main content.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490738" y="274574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00200" y="2933700"/>
            <a:ext cx="4826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85082" y="2857500"/>
            <a:ext cx="50291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00200" y="3712637"/>
            <a:ext cx="482600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7004" y="3587328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2599" y="2713555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9 at 11.05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33" y="768350"/>
            <a:ext cx="5875733" cy="4178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420774" y="1599893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551940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Distracting moving </a:t>
            </a:r>
            <a:r>
              <a:rPr lang="en-US" sz="1050" i="1" dirty="0" smtClean="0"/>
              <a:t>images.</a:t>
            </a:r>
          </a:p>
          <a:p>
            <a:r>
              <a:rPr lang="en-US" sz="1050" dirty="0" smtClean="0"/>
              <a:t>Images cycle repeatedly distracting users away the main </a:t>
            </a:r>
            <a:r>
              <a:rPr lang="en-US" sz="1050" dirty="0" smtClean="0"/>
              <a:t>content.</a:t>
            </a:r>
            <a:endParaRPr lang="en-US" sz="105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0" y="2918115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Visual Clutter</a:t>
            </a:r>
          </a:p>
          <a:p>
            <a:r>
              <a:rPr lang="en-US" sz="1050" dirty="0" smtClean="0"/>
              <a:t>Colourful logos, different</a:t>
            </a:r>
            <a:r>
              <a:rPr lang="en-US" sz="1050" dirty="0" smtClean="0"/>
              <a:t> colored text. </a:t>
            </a:r>
            <a:r>
              <a:rPr lang="en-US" sz="1050" dirty="0" smtClean="0"/>
              <a:t>All caps text create a visual clutter making it hard to read.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420774" y="298415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23226" y="2708482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Scrolling announcements are distracting </a:t>
            </a:r>
          </a:p>
          <a:p>
            <a:r>
              <a:rPr lang="en-US" sz="1050" dirty="0" smtClean="0"/>
              <a:t>Fast scroll makes it difficult to read or take any action.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510462" y="277283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23226" y="1409700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What is it?</a:t>
            </a:r>
          </a:p>
          <a:p>
            <a:r>
              <a:rPr lang="en-US" sz="1050" dirty="0" smtClean="0"/>
              <a:t>Images of little relevance for learners, lacking focus on lab experience </a:t>
            </a:r>
            <a:r>
              <a:rPr lang="en-US" sz="1050" dirty="0" smtClean="0"/>
              <a:t>and </a:t>
            </a:r>
            <a:r>
              <a:rPr lang="en-US" sz="1050" dirty="0" smtClean="0"/>
              <a:t>educational tools.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510462" y="144018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600265" y="1698103"/>
            <a:ext cx="38093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85082" y="2857500"/>
            <a:ext cx="50291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04538" y="3074248"/>
            <a:ext cx="38093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93549" y="1535006"/>
            <a:ext cx="50291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8537" y="1562100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54132" y="2743430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8537" y="2959095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79533" y="1400695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19 at 11.06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28" y="785368"/>
            <a:ext cx="5903531" cy="3492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540346" y="88047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13066" y="839838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Distracting moving images</a:t>
            </a:r>
          </a:p>
          <a:p>
            <a:r>
              <a:rPr lang="en-US" sz="1050" dirty="0" smtClean="0"/>
              <a:t>Images cycle repeatedly distracting users </a:t>
            </a:r>
            <a:r>
              <a:rPr lang="en-US" sz="1050" dirty="0" smtClean="0"/>
              <a:t>away from </a:t>
            </a:r>
            <a:r>
              <a:rPr lang="en-US" sz="1050" dirty="0" smtClean="0"/>
              <a:t>the main content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540346" y="1950774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13066" y="1910134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Distracting blinking link</a:t>
            </a:r>
          </a:p>
          <a:p>
            <a:r>
              <a:rPr lang="en-US" sz="1050" dirty="0" smtClean="0"/>
              <a:t>‘Lab feedback form’ </a:t>
            </a:r>
            <a:r>
              <a:rPr lang="en-US" sz="1050" dirty="0" smtClean="0"/>
              <a:t>link </a:t>
            </a:r>
            <a:r>
              <a:rPr lang="en-US" sz="1050" dirty="0" smtClean="0"/>
              <a:t>keeps </a:t>
            </a:r>
            <a:r>
              <a:rPr lang="en-US" sz="1050" dirty="0" smtClean="0"/>
              <a:t>blinking</a:t>
            </a:r>
            <a:r>
              <a:rPr lang="en-US" sz="1050" dirty="0" smtClean="0"/>
              <a:t>.</a:t>
            </a:r>
            <a:r>
              <a:rPr lang="en-US" sz="1050" dirty="0" smtClean="0"/>
              <a:t> It is another </a:t>
            </a:r>
            <a:r>
              <a:rPr lang="en-US" sz="1050" dirty="0" smtClean="0"/>
              <a:t>distraction</a:t>
            </a:r>
            <a:r>
              <a:rPr lang="en-US" sz="1050" dirty="0" smtClean="0"/>
              <a:t> from </a:t>
            </a:r>
            <a:r>
              <a:rPr lang="en-US" sz="1050" dirty="0" smtClean="0"/>
              <a:t>the </a:t>
            </a:r>
            <a:r>
              <a:rPr lang="en-US" sz="1050" dirty="0" smtClean="0"/>
              <a:t>lab </a:t>
            </a:r>
            <a:r>
              <a:rPr lang="en-US" sz="1050" dirty="0" smtClean="0"/>
              <a:t>content.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420774" y="83332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785368"/>
            <a:ext cx="1420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Empty elements taking prime real </a:t>
            </a:r>
            <a:r>
              <a:rPr lang="en-US" sz="1050" i="1" dirty="0" smtClean="0"/>
              <a:t>estate.</a:t>
            </a:r>
          </a:p>
          <a:p>
            <a:r>
              <a:rPr lang="en-US" sz="1050" dirty="0" smtClean="0"/>
              <a:t>The Philosophy and Salient features have no content under </a:t>
            </a:r>
            <a:r>
              <a:rPr lang="en-US" sz="1050" dirty="0" smtClean="0"/>
              <a:t>it, empty </a:t>
            </a:r>
            <a:r>
              <a:rPr lang="en-US" sz="1050" dirty="0" smtClean="0"/>
              <a:t>space </a:t>
            </a:r>
            <a:r>
              <a:rPr lang="en-US" sz="1050" dirty="0" smtClean="0"/>
              <a:t>taking </a:t>
            </a:r>
            <a:r>
              <a:rPr lang="en-US" sz="1050" dirty="0" smtClean="0"/>
              <a:t>up key screen space.</a:t>
            </a:r>
          </a:p>
          <a:p>
            <a:endParaRPr lang="en-US" sz="105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608732" y="943183"/>
            <a:ext cx="1549335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3"/>
          </p:cNvCxnSpPr>
          <p:nvPr/>
        </p:nvCxnSpPr>
        <p:spPr>
          <a:xfrm>
            <a:off x="7010400" y="1028700"/>
            <a:ext cx="556728" cy="78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10400" y="2037730"/>
            <a:ext cx="556728" cy="78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71603" y="797503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9533" y="1919564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9533" y="846610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19 at 11.06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28" y="785368"/>
            <a:ext cx="5903531" cy="3492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1694498" y="785368"/>
            <a:ext cx="5813360" cy="3217672"/>
            <a:chOff x="1694498" y="785368"/>
            <a:chExt cx="5813360" cy="3217672"/>
          </a:xfrm>
        </p:grpSpPr>
        <p:sp>
          <p:nvSpPr>
            <p:cNvPr id="7" name="Rectangle 6"/>
            <p:cNvSpPr/>
            <p:nvPr/>
          </p:nvSpPr>
          <p:spPr>
            <a:xfrm>
              <a:off x="1694498" y="785368"/>
              <a:ext cx="1338262" cy="321767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28017" y="785368"/>
              <a:ext cx="1779841" cy="321767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32760" y="785368"/>
              <a:ext cx="2695258" cy="78073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837861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Poor location for critical </a:t>
            </a:r>
            <a:r>
              <a:rPr lang="en-US" sz="1050" i="1" dirty="0" smtClean="0"/>
              <a:t>content</a:t>
            </a:r>
          </a:p>
          <a:p>
            <a:r>
              <a:rPr lang="en-US" sz="1050" dirty="0" smtClean="0"/>
              <a:t>The labs for my Computer stream are located at the end of the page.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20774" y="92081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20622" y="2857500"/>
            <a:ext cx="142077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Where to click?</a:t>
            </a:r>
          </a:p>
          <a:p>
            <a:r>
              <a:rPr lang="en-US" sz="1050" dirty="0" smtClean="0"/>
              <a:t>Labels are </a:t>
            </a:r>
            <a:r>
              <a:rPr lang="en-US" sz="1050" dirty="0" smtClean="0"/>
              <a:t>hyperlinks, </a:t>
            </a:r>
            <a:r>
              <a:rPr lang="en-US" sz="1050" dirty="0" smtClean="0"/>
              <a:t>the extra ‘Click here’ element leads to </a:t>
            </a:r>
            <a:r>
              <a:rPr lang="en-US" sz="1050" dirty="0" smtClean="0"/>
              <a:t>confusion.</a:t>
            </a:r>
            <a:endParaRPr lang="en-US" sz="1050" dirty="0" smtClean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507858" y="285750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430933" y="2123450"/>
            <a:ext cx="182880" cy="182880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59" y="2075497"/>
            <a:ext cx="14207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Clear and meaningful categorisation of subjects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20622" y="1604501"/>
            <a:ext cx="142077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Visual clutter</a:t>
            </a:r>
          </a:p>
          <a:p>
            <a:r>
              <a:rPr lang="en-US" sz="1050" dirty="0" smtClean="0"/>
              <a:t>‘Labs ready for use’ has different font, gradient colour and different size. This makes it distracting and difficult to read.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507858" y="1604501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2857500"/>
            <a:ext cx="142077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Are these two different? </a:t>
            </a:r>
          </a:p>
          <a:p>
            <a:r>
              <a:rPr lang="en-US" sz="1050" dirty="0" smtClean="0"/>
              <a:t>Two overlapping entry points leading to similar content cause confusion.</a:t>
            </a:r>
          </a:p>
          <a:p>
            <a:r>
              <a:rPr lang="en-US" sz="1050" dirty="0" smtClean="0"/>
              <a:t>Only one clear entry point for the labs is required.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20774" y="292354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00200" y="1028700"/>
            <a:ext cx="1432560" cy="87099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05400" y="1685777"/>
            <a:ext cx="2391067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08732" y="2214032"/>
            <a:ext cx="1424028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10200" y="1787381"/>
            <a:ext cx="2077800" cy="116832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7" idx="3"/>
          </p:cNvCxnSpPr>
          <p:nvPr/>
        </p:nvCxnSpPr>
        <p:spPr>
          <a:xfrm flipV="1">
            <a:off x="1600200" y="2394204"/>
            <a:ext cx="1432560" cy="61569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71603" y="882173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1603" y="2882898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54132" y="1570633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4132" y="2826748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19 at 11.06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83" y="766978"/>
            <a:ext cx="5879592" cy="41810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372776"/>
            <a:ext cx="142077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No Categorisation of</a:t>
            </a:r>
            <a:r>
              <a:rPr lang="en-US" sz="1050" i="1" dirty="0" smtClean="0"/>
              <a:t> Labs</a:t>
            </a:r>
            <a:endParaRPr lang="en-US" sz="1050" i="1" dirty="0" smtClean="0"/>
          </a:p>
          <a:p>
            <a:r>
              <a:rPr lang="en-US" sz="1050" dirty="0" smtClean="0"/>
              <a:t>The labs are just list with no categorisation either by subjects who is it applicable for (2,3 or 4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year students). </a:t>
            </a:r>
          </a:p>
          <a:p>
            <a:r>
              <a:rPr lang="en-US" sz="1050" dirty="0" smtClean="0"/>
              <a:t>User has to just read the list to figure out which is relevant for him. At least alphabetical list will help find the labs. 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420774" y="1438816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23226" y="1103352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Poor location of search</a:t>
            </a:r>
          </a:p>
          <a:p>
            <a:r>
              <a:rPr lang="en-US" sz="1050" dirty="0" smtClean="0"/>
              <a:t>Learner will need search near the list of labs, but it gets lost on the top and becomes irrelevant.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510462" y="1159233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850338"/>
            <a:ext cx="1420774" cy="18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Key content squeezed</a:t>
            </a:r>
          </a:p>
          <a:p>
            <a:r>
              <a:rPr lang="en-US" sz="1050" dirty="0" smtClean="0"/>
              <a:t>The visual clutter on left and the All caps intuitions name on the right visually over power the attention form the main labs.</a:t>
            </a:r>
          </a:p>
          <a:p>
            <a:endParaRPr lang="en-US" sz="1050" dirty="0" smtClean="0"/>
          </a:p>
          <a:p>
            <a:r>
              <a:rPr lang="en-US" sz="1050" dirty="0" smtClean="0"/>
              <a:t>List of participating institutes is irrelevant on this page.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420774" y="391637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83266" y="3966632"/>
            <a:ext cx="474134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85082" y="1264564"/>
            <a:ext cx="50291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83266" y="4038401"/>
            <a:ext cx="3801534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</p:cNvCxnSpPr>
          <p:nvPr/>
        </p:nvCxnSpPr>
        <p:spPr>
          <a:xfrm>
            <a:off x="1603654" y="1530256"/>
            <a:ext cx="1867679" cy="85734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3136" y="1398660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54132" y="1126021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3136" y="3881962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0462" y="768350"/>
            <a:ext cx="1633538" cy="4955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5-06-19 at 11.20.4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757225"/>
            <a:ext cx="5907024" cy="4200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59" y="1397882"/>
            <a:ext cx="142077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Poor grouping of the content</a:t>
            </a:r>
          </a:p>
          <a:p>
            <a:r>
              <a:rPr lang="en-US" sz="1050" dirty="0" smtClean="0"/>
              <a:t>The there is too much space between the name of the Labs and the Institutes name, making it hard to read.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30933" y="1463922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196159"/>
            <a:ext cx="14207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Too much spacing between the list of labs</a:t>
            </a:r>
          </a:p>
          <a:p>
            <a:r>
              <a:rPr lang="en-US" sz="1050" dirty="0" smtClean="0"/>
              <a:t>The list takes a longer space as the space between the labs 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420774" y="3363803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59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Usability Review of Virtual Labs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90" y="30697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For a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/>
                <a:cs typeface="Avenir Light"/>
              </a:rPr>
              <a:t> Learner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venir Light"/>
              <a:cs typeface="Avenir Light"/>
            </a:endParaRPr>
          </a:p>
        </p:txBody>
      </p:sp>
      <p:cxnSp>
        <p:nvCxnSpPr>
          <p:cNvPr id="11" name="Straight Connector 10"/>
          <p:cNvCxnSpPr>
            <a:endCxn id="16" idx="1"/>
          </p:cNvCxnSpPr>
          <p:nvPr/>
        </p:nvCxnSpPr>
        <p:spPr>
          <a:xfrm>
            <a:off x="1610359" y="1557902"/>
            <a:ext cx="3311654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</p:cNvCxnSpPr>
          <p:nvPr/>
        </p:nvCxnSpPr>
        <p:spPr>
          <a:xfrm>
            <a:off x="1603654" y="3455243"/>
            <a:ext cx="1368146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4178332" y="2171700"/>
            <a:ext cx="753467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>
            <a:off x="4914932" y="2171700"/>
            <a:ext cx="753467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4805613" y="1313115"/>
            <a:ext cx="232801" cy="722375"/>
          </a:xfrm>
          <a:prstGeom prst="leftBrac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2971800" y="3314700"/>
            <a:ext cx="232801" cy="274320"/>
          </a:xfrm>
          <a:prstGeom prst="leftBrac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80070" y="1424061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71603" y="3331628"/>
            <a:ext cx="36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1150</Words>
  <Application>Microsoft Macintosh PowerPoint</Application>
  <PresentationFormat>On-screen Show (16:10)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Kern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Ripul Kumar</dc:creator>
  <cp:lastModifiedBy>Geeta Bose</cp:lastModifiedBy>
  <cp:revision>15</cp:revision>
  <dcterms:created xsi:type="dcterms:W3CDTF">2015-06-22T11:37:18Z</dcterms:created>
  <dcterms:modified xsi:type="dcterms:W3CDTF">2015-06-22T12:37:55Z</dcterms:modified>
</cp:coreProperties>
</file>