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6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3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4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4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8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6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AC81-439C-4A41-AAA1-FA7CD7FC2D5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3F3D-8EF5-41A0-95FD-7CC242FF8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3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488633" y="612140"/>
            <a:ext cx="11214735" cy="5633720"/>
            <a:chOff x="340995" y="1104670"/>
            <a:chExt cx="11214735" cy="5633720"/>
          </a:xfrm>
        </p:grpSpPr>
        <p:sp>
          <p:nvSpPr>
            <p:cNvPr id="4" name="矩形 3"/>
            <p:cNvSpPr/>
            <p:nvPr>
              <p:custDataLst>
                <p:tags r:id="rId1"/>
              </p:custDataLst>
            </p:nvPr>
          </p:nvSpPr>
          <p:spPr>
            <a:xfrm>
              <a:off x="1278547" y="2589931"/>
              <a:ext cx="5075105" cy="414750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1213222" y="2680313"/>
              <a:ext cx="524347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大屏“零代码”组件化编辑器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559750" y="2589931"/>
              <a:ext cx="4995980" cy="4148459"/>
              <a:chOff x="6627" y="3859"/>
              <a:chExt cx="5614" cy="4750"/>
            </a:xfrm>
          </p:grpSpPr>
          <p:sp>
            <p:nvSpPr>
              <p:cNvPr id="7" name="矩形 6"/>
              <p:cNvSpPr/>
              <p:nvPr>
                <p:custDataLst>
                  <p:tags r:id="rId36"/>
                </p:custDataLst>
              </p:nvPr>
            </p:nvSpPr>
            <p:spPr>
              <a:xfrm>
                <a:off x="6628" y="3859"/>
                <a:ext cx="5613" cy="475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Regular" panose="020B0500000000000000" charset="-122"/>
                  <a:ea typeface="思源黑体 CN Regular" panose="020B0500000000000000" charset="-122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6627" y="3943"/>
                <a:ext cx="5614" cy="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思源黑体 CN Regular" panose="020B0500000000000000" charset="-122"/>
                    <a:ea typeface="思源黑体 CN Regular" panose="020B0500000000000000" charset="-122"/>
                  </a:rPr>
                  <a:t>业务组件库</a:t>
                </a:r>
              </a:p>
            </p:txBody>
          </p:sp>
        </p:grp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1278547" y="1105621"/>
              <a:ext cx="10270744" cy="1283549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 bwMode="auto">
            <a:xfrm>
              <a:off x="1478788" y="1701168"/>
              <a:ext cx="2945749" cy="5105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lvl="0" algn="ctr" defTabSz="685800">
                <a:buClrTx/>
                <a:buSzTx/>
                <a:buFontTx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微软雅黑" panose="020B0503020204020204" pitchFamily="34" charset="-122"/>
                </a:rPr>
                <a:t>大屏视图自定义编排</a:t>
              </a:r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 bwMode="auto">
            <a:xfrm>
              <a:off x="4736298" y="1701168"/>
              <a:ext cx="2945749" cy="5105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lvl="0" algn="ctr" defTabSz="685800">
                <a:buClrTx/>
                <a:buSzTx/>
                <a:buFontTx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微软雅黑" panose="020B0503020204020204" pitchFamily="34" charset="-122"/>
                </a:rPr>
                <a:t>监控方案灵活配置</a:t>
              </a:r>
            </a:p>
          </p:txBody>
        </p:sp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 bwMode="auto">
            <a:xfrm>
              <a:off x="7993808" y="1701168"/>
              <a:ext cx="3275265" cy="5105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lvl="0" algn="ctr" defTabSz="685800">
                <a:buClrTx/>
                <a:buSzTx/>
                <a:buFontTx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微软雅黑" panose="020B0503020204020204" pitchFamily="34" charset="-122"/>
                </a:rPr>
                <a:t>客户多版本大屏管理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3646333" y="1200575"/>
              <a:ext cx="5535172" cy="368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思源黑体 CN Regular" panose="020B0500000000000000" charset="-122"/>
                  <a:ea typeface="思源黑体 CN Regular" panose="020B0500000000000000" charset="-122"/>
                </a:rPr>
                <a:t>客户个性化监控大屏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476099" y="3250256"/>
              <a:ext cx="4680000" cy="3287156"/>
              <a:chOff x="1516846" y="3146346"/>
              <a:chExt cx="4680000" cy="3287156"/>
            </a:xfrm>
          </p:grpSpPr>
          <p:sp>
            <p:nvSpPr>
              <p:cNvPr id="15" name="矩形 14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1516846" y="3146346"/>
                <a:ext cx="2232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全局画布</a:t>
                </a:r>
              </a:p>
            </p:txBody>
          </p:sp>
          <p:sp>
            <p:nvSpPr>
              <p:cNvPr id="16" name="矩形 15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1516846" y="3842135"/>
                <a:ext cx="2232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智能参考线</a:t>
                </a:r>
              </a:p>
            </p:txBody>
          </p:sp>
          <p:sp>
            <p:nvSpPr>
              <p:cNvPr id="17" name="矩形 16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964846" y="3146346"/>
                <a:ext cx="2232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图层逻辑编排</a:t>
                </a:r>
              </a:p>
            </p:txBody>
          </p:sp>
          <p:sp>
            <p:nvSpPr>
              <p:cNvPr id="18" name="矩形 17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964846" y="3806154"/>
                <a:ext cx="2232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组件配置</a:t>
                </a:r>
              </a:p>
            </p:txBody>
          </p:sp>
          <p:sp>
            <p:nvSpPr>
              <p:cNvPr id="19" name="矩形 18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1516846" y="4537924"/>
                <a:ext cx="2232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标尺</a:t>
                </a:r>
              </a:p>
            </p:txBody>
          </p:sp>
          <p:sp>
            <p:nvSpPr>
              <p:cNvPr id="20" name="矩形 19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3964846" y="4506739"/>
                <a:ext cx="2232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组件关联</a:t>
                </a:r>
              </a:p>
            </p:txBody>
          </p:sp>
          <p:sp>
            <p:nvSpPr>
              <p:cNvPr id="21" name="矩形 20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1516846" y="5929502"/>
                <a:ext cx="4680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拖拽式自定义布局</a:t>
                </a:r>
              </a:p>
            </p:txBody>
          </p:sp>
          <p:sp>
            <p:nvSpPr>
              <p:cNvPr id="22" name="矩形 21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1516846" y="5233713"/>
                <a:ext cx="2232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实时预览</a:t>
                </a:r>
              </a:p>
            </p:txBody>
          </p:sp>
          <p:sp>
            <p:nvSpPr>
              <p:cNvPr id="23" name="矩形 22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964846" y="5208273"/>
                <a:ext cx="2232000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在线指南</a:t>
                </a: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817946" y="3026181"/>
              <a:ext cx="2479589" cy="24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rgbClr val="2F5597"/>
                </a:buClr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思源黑体 CN Regular" panose="020B0500000000000000" charset="-122"/>
                  <a:ea typeface="思源黑体 CN Regular" panose="020B0500000000000000" charset="-122"/>
                </a:rPr>
                <a:t>数据面板组件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8"/>
              </p:custDataLst>
            </p:nvPr>
          </p:nvSpPr>
          <p:spPr>
            <a:xfrm>
              <a:off x="7817946" y="4855880"/>
              <a:ext cx="2479589" cy="24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rgbClr val="2F5597"/>
                </a:buClr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思源黑体 CN Regular" panose="020B0500000000000000" charset="-122"/>
                  <a:ea typeface="思源黑体 CN Regular" panose="020B0500000000000000" charset="-122"/>
                </a:rPr>
                <a:t>中心组件</a:t>
              </a:r>
            </a:p>
          </p:txBody>
        </p:sp>
        <p:sp>
          <p:nvSpPr>
            <p:cNvPr id="26" name="文本框 25"/>
            <p:cNvSpPr txBox="1"/>
            <p:nvPr>
              <p:custDataLst>
                <p:tags r:id="rId9"/>
              </p:custDataLst>
            </p:nvPr>
          </p:nvSpPr>
          <p:spPr>
            <a:xfrm>
              <a:off x="7817946" y="5749319"/>
              <a:ext cx="2479589" cy="24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rgbClr val="2F5597"/>
                </a:buClr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思源黑体 CN Regular" panose="020B0500000000000000" charset="-122"/>
                  <a:ea typeface="思源黑体 CN Regular" panose="020B0500000000000000" charset="-122"/>
                </a:rPr>
                <a:t>通用组件</a:t>
              </a:r>
            </a:p>
          </p:txBody>
        </p:sp>
        <p:sp>
          <p:nvSpPr>
            <p:cNvPr id="27" name="圆角矩形 146"/>
            <p:cNvSpPr/>
            <p:nvPr>
              <p:custDataLst>
                <p:tags r:id="rId10"/>
              </p:custDataLst>
            </p:nvPr>
          </p:nvSpPr>
          <p:spPr>
            <a:xfrm>
              <a:off x="340995" y="2589931"/>
              <a:ext cx="937552" cy="4148459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4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</a:endParaRPr>
            </a:p>
            <a:p>
              <a:pPr marL="0" marR="0" lvl="0" indent="0" algn="ctr" defTabSz="84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 panose="020B0500000000000000" charset="-122"/>
                  <a:ea typeface="思源黑体 CN Regular" panose="020B0500000000000000" charset="-122"/>
                </a:rPr>
                <a:t>建设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</a:endParaRPr>
            </a:p>
            <a:p>
              <a:pPr marL="0" marR="0" lvl="0" indent="0" algn="ctr" defTabSz="84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 panose="020B0500000000000000" charset="-122"/>
                  <a:ea typeface="思源黑体 CN Regular" panose="020B0500000000000000" charset="-122"/>
                </a:rPr>
                <a:t>内容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8" name="圆角矩形 146"/>
            <p:cNvSpPr/>
            <p:nvPr>
              <p:custDataLst>
                <p:tags r:id="rId11"/>
              </p:custDataLst>
            </p:nvPr>
          </p:nvSpPr>
          <p:spPr>
            <a:xfrm>
              <a:off x="340995" y="1104670"/>
              <a:ext cx="937552" cy="1284501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4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 panose="020B0500000000000000" charset="-122"/>
                  <a:ea typeface="思源黑体 CN Regular" panose="020B0500000000000000" charset="-122"/>
                </a:rPr>
                <a:t>业务</a:t>
              </a:r>
              <a:endPara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</a:endParaRPr>
            </a:p>
            <a:p>
              <a:pPr marL="0" marR="0" lvl="0" indent="0" algn="ctr" defTabSz="84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 panose="020B0500000000000000" charset="-122"/>
                  <a:ea typeface="思源黑体 CN Regular" panose="020B0500000000000000" charset="-122"/>
                </a:rPr>
                <a:t>场景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845202" y="3374905"/>
              <a:ext cx="4425076" cy="1313042"/>
              <a:chOff x="6773665" y="3270995"/>
              <a:chExt cx="4425076" cy="1313042"/>
            </a:xfrm>
          </p:grpSpPr>
          <p:sp>
            <p:nvSpPr>
              <p:cNvPr id="30" name="矩形 2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6773665" y="3270995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告警监控类</a:t>
                </a:r>
              </a:p>
            </p:txBody>
          </p:sp>
          <p:sp>
            <p:nvSpPr>
              <p:cNvPr id="31" name="矩形 30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8327663" y="3270995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性能监控类</a:t>
                </a:r>
              </a:p>
            </p:txBody>
          </p:sp>
          <p:sp>
            <p:nvSpPr>
              <p:cNvPr id="32" name="矩形 31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6773665" y="3743881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重保监控类</a:t>
                </a:r>
              </a:p>
            </p:txBody>
          </p:sp>
          <p:sp>
            <p:nvSpPr>
              <p:cNvPr id="33" name="矩形 32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8327663" y="3743881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资源统计类</a:t>
                </a:r>
              </a:p>
            </p:txBody>
          </p:sp>
          <p:sp>
            <p:nvSpPr>
              <p:cNvPr id="34" name="矩形 33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9883042" y="3270995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网络概览类</a:t>
                </a:r>
              </a:p>
            </p:txBody>
          </p:sp>
          <p:sp>
            <p:nvSpPr>
              <p:cNvPr id="35" name="矩形 34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9883042" y="3743881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号卡终端类</a:t>
                </a:r>
              </a:p>
            </p:txBody>
          </p:sp>
          <p:sp>
            <p:nvSpPr>
              <p:cNvPr id="36" name="矩形 35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6773665" y="4216766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质量监控类</a:t>
                </a:r>
              </a:p>
            </p:txBody>
          </p:sp>
          <p:sp>
            <p:nvSpPr>
              <p:cNvPr id="37" name="矩形 36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8327663" y="4216766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服务跟踪类</a:t>
                </a:r>
              </a:p>
            </p:txBody>
          </p:sp>
          <p:sp>
            <p:nvSpPr>
              <p:cNvPr id="38" name="矩形 37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9883042" y="4216766"/>
                <a:ext cx="1315699" cy="367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运行分析类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844973" y="6098044"/>
              <a:ext cx="4425535" cy="434826"/>
              <a:chOff x="6773206" y="5994134"/>
              <a:chExt cx="4425535" cy="434826"/>
            </a:xfrm>
          </p:grpSpPr>
          <p:sp>
            <p:nvSpPr>
              <p:cNvPr id="40" name="矩形 3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6773206" y="5994134"/>
                <a:ext cx="1315699" cy="434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背景组件</a:t>
                </a:r>
              </a:p>
            </p:txBody>
          </p:sp>
          <p:sp>
            <p:nvSpPr>
              <p:cNvPr id="41" name="矩形 40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8327663" y="5994134"/>
                <a:ext cx="1315700" cy="434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小组件</a:t>
                </a:r>
              </a:p>
            </p:txBody>
          </p:sp>
          <p:sp>
            <p:nvSpPr>
              <p:cNvPr id="42" name="矩形 41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9882121" y="5994134"/>
                <a:ext cx="1316620" cy="434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悬浮球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844973" y="5188242"/>
              <a:ext cx="4425535" cy="434826"/>
              <a:chOff x="6773206" y="5084332"/>
              <a:chExt cx="4425535" cy="434826"/>
            </a:xfrm>
          </p:grpSpPr>
          <p:sp>
            <p:nvSpPr>
              <p:cNvPr id="44" name="矩形 43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6773206" y="5084332"/>
                <a:ext cx="1315699" cy="434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地图组件</a:t>
                </a:r>
              </a:p>
            </p:txBody>
          </p:sp>
          <p:sp>
            <p:nvSpPr>
              <p:cNvPr id="45" name="矩形 44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8327663" y="5084332"/>
                <a:ext cx="1315699" cy="434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拓扑组件</a:t>
                </a:r>
              </a:p>
            </p:txBody>
          </p:sp>
          <p:sp>
            <p:nvSpPr>
              <p:cNvPr id="46" name="矩形 4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9882121" y="5084332"/>
                <a:ext cx="1316620" cy="434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lvl="0" algn="ctr" defTabSz="685800">
                  <a:buClrTx/>
                  <a:buSzTx/>
                  <a:buFontTx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思源黑体 CN Regular" panose="020B0500000000000000" charset="-122"/>
                    <a:ea typeface="思源黑体 CN Regular" panose="020B0500000000000000" charset="-122"/>
                    <a:sym typeface="微软雅黑" panose="020B0503020204020204" pitchFamily="34" charset="-122"/>
                  </a:rPr>
                  <a:t>行业模版组件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509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92363" y="748081"/>
            <a:ext cx="11022426" cy="5361839"/>
            <a:chOff x="764837" y="1131529"/>
            <a:chExt cx="11022426" cy="5361839"/>
          </a:xfrm>
        </p:grpSpPr>
        <p:sp>
          <p:nvSpPr>
            <p:cNvPr id="4" name="矩形 3"/>
            <p:cNvSpPr/>
            <p:nvPr/>
          </p:nvSpPr>
          <p:spPr>
            <a:xfrm>
              <a:off x="3212465" y="2256013"/>
              <a:ext cx="4855210" cy="4237355"/>
            </a:xfrm>
            <a:prstGeom prst="rect">
              <a:avLst/>
            </a:prstGeom>
            <a:noFill/>
            <a:ln>
              <a:solidFill>
                <a:srgbClr val="ABC6F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600" dirty="0" smtClean="0">
                <a:solidFill>
                  <a:srgbClr val="377FF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r>
                <a:rPr lang="en-US" altLang="zh-CN" sz="1600" dirty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zh-CN" altLang="en-US" sz="1600" dirty="0" smtClean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低代码引擎</a:t>
              </a:r>
              <a:endParaRPr lang="zh-CN" altLang="en-US" sz="1600" dirty="0">
                <a:solidFill>
                  <a:srgbClr val="377FF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594769" y="3022207"/>
              <a:ext cx="4090602" cy="3015575"/>
              <a:chOff x="3485549" y="2918297"/>
              <a:chExt cx="4090602" cy="30155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485549" y="2918297"/>
                <a:ext cx="963038" cy="3015575"/>
              </a:xfrm>
              <a:prstGeom prst="rect">
                <a:avLst/>
              </a:prstGeom>
              <a:noFill/>
              <a:ln>
                <a:solidFill>
                  <a:srgbClr val="ABC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rgbClr val="377FFC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页面</a:t>
                </a:r>
                <a:endParaRPr lang="en-US" altLang="zh-CN" sz="1400" dirty="0" smtClean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algn="ctr"/>
                <a:r>
                  <a:rPr lang="zh-CN" altLang="en-US" sz="1400" dirty="0" smtClean="0">
                    <a:solidFill>
                      <a:srgbClr val="377FFC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渲染</a:t>
                </a:r>
                <a:endParaRPr lang="zh-CN" altLang="en-US" sz="1400" dirty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049331" y="2918297"/>
                <a:ext cx="963038" cy="3015575"/>
              </a:xfrm>
              <a:prstGeom prst="rect">
                <a:avLst/>
              </a:prstGeom>
              <a:noFill/>
              <a:ln>
                <a:solidFill>
                  <a:srgbClr val="ABC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77FFC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JS</a:t>
                </a:r>
              </a:p>
              <a:p>
                <a:pPr algn="ctr"/>
                <a:r>
                  <a:rPr lang="en-US" altLang="zh-CN" sz="1400" dirty="0" smtClean="0">
                    <a:solidFill>
                      <a:srgbClr val="377FFC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Code</a:t>
                </a:r>
                <a:endParaRPr lang="zh-CN" altLang="en-US" sz="1400" dirty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613113" y="2918297"/>
                <a:ext cx="963038" cy="3015575"/>
              </a:xfrm>
              <a:prstGeom prst="rect">
                <a:avLst/>
              </a:prstGeom>
              <a:noFill/>
              <a:ln>
                <a:solidFill>
                  <a:srgbClr val="ABC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rgbClr val="377FFC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页面</a:t>
                </a:r>
                <a:endParaRPr lang="en-US" altLang="zh-CN" sz="1400" dirty="0" smtClean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algn="ctr"/>
                <a:r>
                  <a:rPr lang="en-US" altLang="zh-CN" sz="1400" dirty="0" smtClean="0">
                    <a:solidFill>
                      <a:srgbClr val="377FFC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DSL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37" y="3989994"/>
              <a:ext cx="1080000" cy="1080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547235" y="1182588"/>
              <a:ext cx="1313234" cy="690328"/>
            </a:xfrm>
            <a:prstGeom prst="rect">
              <a:avLst/>
            </a:prstGeom>
            <a:noFill/>
            <a:ln>
              <a:solidFill>
                <a:srgbClr val="ABC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AI SDK</a:t>
              </a:r>
              <a:r>
                <a:rPr lang="zh-CN" altLang="en-US" sz="1400" dirty="0" smtClean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二次服务封装</a:t>
              </a:r>
              <a:endParaRPr lang="en-US" altLang="zh-CN" sz="1400" dirty="0" smtClean="0">
                <a:solidFill>
                  <a:srgbClr val="377FF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474029" y="1182588"/>
              <a:ext cx="1313234" cy="690328"/>
            </a:xfrm>
            <a:prstGeom prst="rect">
              <a:avLst/>
            </a:prstGeom>
            <a:noFill/>
            <a:ln>
              <a:solidFill>
                <a:srgbClr val="ABC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AI</a:t>
              </a:r>
              <a:r>
                <a:rPr lang="zh-CN" altLang="en-US" sz="1400" dirty="0" smtClean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官方服务</a:t>
              </a:r>
              <a:endParaRPr lang="en-US" altLang="zh-CN" sz="1400" dirty="0" smtClean="0">
                <a:solidFill>
                  <a:srgbClr val="377FF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cxnSp>
          <p:nvCxnSpPr>
            <p:cNvPr id="12" name="肘形连接符 11"/>
            <p:cNvCxnSpPr>
              <a:stCxn id="9" idx="1"/>
              <a:endCxn id="10" idx="1"/>
            </p:cNvCxnSpPr>
            <p:nvPr/>
          </p:nvCxnSpPr>
          <p:spPr>
            <a:xfrm rot="10800000" flipH="1">
              <a:off x="764837" y="1527752"/>
              <a:ext cx="5782398" cy="3002242"/>
            </a:xfrm>
            <a:prstGeom prst="bentConnector3">
              <a:avLst>
                <a:gd name="adj1" fmla="val -3953"/>
              </a:avLst>
            </a:prstGeom>
            <a:ln w="12700">
              <a:solidFill>
                <a:srgbClr val="ABC6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19" y="3989994"/>
              <a:ext cx="1080000" cy="1080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3821" y="3893168"/>
              <a:ext cx="1273651" cy="1273651"/>
            </a:xfrm>
            <a:prstGeom prst="rect">
              <a:avLst/>
            </a:prstGeom>
          </p:spPr>
        </p:pic>
        <p:cxnSp>
          <p:nvCxnSpPr>
            <p:cNvPr id="15" name="直接箭头连接符 14"/>
            <p:cNvCxnSpPr>
              <a:stCxn id="10" idx="2"/>
              <a:endCxn id="8" idx="0"/>
            </p:cNvCxnSpPr>
            <p:nvPr/>
          </p:nvCxnSpPr>
          <p:spPr>
            <a:xfrm>
              <a:off x="7203852" y="1872916"/>
              <a:ext cx="0" cy="1149291"/>
            </a:xfrm>
            <a:prstGeom prst="straightConnector1">
              <a:avLst/>
            </a:prstGeom>
            <a:ln w="12700">
              <a:solidFill>
                <a:srgbClr val="ABC6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7860469" y="1431311"/>
              <a:ext cx="2613560" cy="187234"/>
              <a:chOff x="7860469" y="1423842"/>
              <a:chExt cx="1648244" cy="181583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7860469" y="1423842"/>
                <a:ext cx="1648244" cy="0"/>
              </a:xfrm>
              <a:prstGeom prst="straightConnector1">
                <a:avLst/>
              </a:prstGeom>
              <a:ln w="12700">
                <a:solidFill>
                  <a:srgbClr val="ABC6F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7860469" y="1605425"/>
                <a:ext cx="1648244" cy="0"/>
              </a:xfrm>
              <a:prstGeom prst="straightConnector1">
                <a:avLst/>
              </a:prstGeom>
              <a:ln w="12700">
                <a:solidFill>
                  <a:srgbClr val="ABC6F6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箭头连接符 18"/>
            <p:cNvCxnSpPr>
              <a:stCxn id="6" idx="1"/>
              <a:endCxn id="9" idx="3"/>
            </p:cNvCxnSpPr>
            <p:nvPr/>
          </p:nvCxnSpPr>
          <p:spPr>
            <a:xfrm flipH="1" flipV="1">
              <a:off x="1844837" y="4529994"/>
              <a:ext cx="1749932" cy="1"/>
            </a:xfrm>
            <a:prstGeom prst="straightConnector1">
              <a:avLst/>
            </a:prstGeom>
            <a:ln w="12700">
              <a:solidFill>
                <a:srgbClr val="ABC6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1"/>
              <a:endCxn id="6" idx="3"/>
            </p:cNvCxnSpPr>
            <p:nvPr/>
          </p:nvCxnSpPr>
          <p:spPr>
            <a:xfrm flipH="1">
              <a:off x="4557807" y="4529995"/>
              <a:ext cx="600744" cy="0"/>
            </a:xfrm>
            <a:prstGeom prst="straightConnector1">
              <a:avLst/>
            </a:prstGeom>
            <a:ln w="12700">
              <a:solidFill>
                <a:srgbClr val="ABC6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1"/>
              <a:endCxn id="7" idx="3"/>
            </p:cNvCxnSpPr>
            <p:nvPr/>
          </p:nvCxnSpPr>
          <p:spPr>
            <a:xfrm flipH="1">
              <a:off x="6121589" y="4529995"/>
              <a:ext cx="600744" cy="0"/>
            </a:xfrm>
            <a:prstGeom prst="straightConnector1">
              <a:avLst/>
            </a:prstGeom>
            <a:ln w="12700">
              <a:solidFill>
                <a:srgbClr val="ABC6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3"/>
              <a:endCxn id="13" idx="1"/>
            </p:cNvCxnSpPr>
            <p:nvPr/>
          </p:nvCxnSpPr>
          <p:spPr>
            <a:xfrm flipV="1">
              <a:off x="7685371" y="4529994"/>
              <a:ext cx="983048" cy="1"/>
            </a:xfrm>
            <a:prstGeom prst="straightConnector1">
              <a:avLst/>
            </a:prstGeom>
            <a:ln w="12700">
              <a:solidFill>
                <a:srgbClr val="ABC6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3" idx="3"/>
              <a:endCxn id="14" idx="1"/>
            </p:cNvCxnSpPr>
            <p:nvPr/>
          </p:nvCxnSpPr>
          <p:spPr>
            <a:xfrm>
              <a:off x="9748419" y="4529994"/>
              <a:ext cx="745402" cy="0"/>
            </a:xfrm>
            <a:prstGeom prst="straightConnector1">
              <a:avLst/>
            </a:prstGeom>
            <a:ln w="12700">
              <a:solidFill>
                <a:srgbClr val="ABC6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895379" y="1131529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请求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895380" y="1643894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返回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32967" y="5203904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用户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936549" y="5203904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存储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858776" y="5203903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上线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32929" y="11823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377FF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需求定制</a:t>
              </a:r>
              <a:endParaRPr lang="zh-CN" altLang="en-US" sz="1400" dirty="0">
                <a:solidFill>
                  <a:srgbClr val="377FF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80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5912" y="931069"/>
            <a:ext cx="11460177" cy="4995863"/>
            <a:chOff x="365912" y="914400"/>
            <a:chExt cx="11460177" cy="4995863"/>
          </a:xfrm>
          <a:noFill/>
        </p:grpSpPr>
        <p:sp>
          <p:nvSpPr>
            <p:cNvPr id="5" name="矩形 4"/>
            <p:cNvSpPr/>
            <p:nvPr/>
          </p:nvSpPr>
          <p:spPr>
            <a:xfrm>
              <a:off x="365912" y="914400"/>
              <a:ext cx="9378528" cy="1371600"/>
            </a:xfrm>
            <a:prstGeom prst="rect">
              <a:avLst/>
            </a:prstGeom>
            <a:grpFill/>
            <a:ln w="12700">
              <a:solidFill>
                <a:srgbClr val="3C8F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8F75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65912" y="2590800"/>
              <a:ext cx="9378528" cy="1381123"/>
            </a:xfrm>
            <a:prstGeom prst="rect">
              <a:avLst/>
            </a:prstGeom>
            <a:grpFill/>
            <a:ln w="12700">
              <a:solidFill>
                <a:srgbClr val="3C8F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8F75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991361" y="914400"/>
              <a:ext cx="1834728" cy="1371600"/>
            </a:xfrm>
            <a:prstGeom prst="rect">
              <a:avLst/>
            </a:prstGeom>
            <a:grpFill/>
            <a:ln w="12700">
              <a:solidFill>
                <a:srgbClr val="3C8F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组件</a:t>
              </a:r>
              <a:r>
                <a: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9991361" y="4286246"/>
              <a:ext cx="1834728" cy="1624017"/>
            </a:xfrm>
            <a:prstGeom prst="rect">
              <a:avLst/>
            </a:prstGeom>
            <a:grpFill/>
            <a:ln w="12700">
              <a:solidFill>
                <a:srgbClr val="3C8F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工程层</a:t>
              </a:r>
              <a:endParaRPr lang="zh-CN" altLang="en-US" dirty="0">
                <a:solidFill>
                  <a:srgbClr val="3C8F7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991361" y="2600323"/>
              <a:ext cx="1834728" cy="1371600"/>
            </a:xfrm>
            <a:prstGeom prst="rect">
              <a:avLst/>
            </a:prstGeom>
            <a:grpFill/>
            <a:ln w="12700">
              <a:solidFill>
                <a:srgbClr val="3C8F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模板层</a:t>
              </a:r>
              <a:endParaRPr lang="zh-CN" altLang="en-US" dirty="0">
                <a:solidFill>
                  <a:srgbClr val="3C8F7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0675" y="4286246"/>
              <a:ext cx="9378528" cy="1624017"/>
            </a:xfrm>
            <a:prstGeom prst="rect">
              <a:avLst/>
            </a:prstGeom>
            <a:grpFill/>
            <a:ln w="12700">
              <a:solidFill>
                <a:srgbClr val="3C8F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8F75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92727" y="1168200"/>
              <a:ext cx="8730482" cy="864000"/>
              <a:chOff x="692727" y="1176338"/>
              <a:chExt cx="8730482" cy="864000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692727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Cascader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266023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ComponentBox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39319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ConfigItem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12615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EditScreens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985911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Feedback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59209" y="1176338"/>
                <a:ext cx="864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…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92727" y="2854123"/>
              <a:ext cx="8730482" cy="864000"/>
              <a:chOff x="692727" y="1176338"/>
              <a:chExt cx="8730482" cy="864000"/>
            </a:xfrm>
            <a:grpFill/>
          </p:grpSpPr>
          <p:sp>
            <p:nvSpPr>
              <p:cNvPr id="20" name="矩形 19"/>
              <p:cNvSpPr/>
              <p:nvPr/>
            </p:nvSpPr>
            <p:spPr>
              <a:xfrm>
                <a:off x="692727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API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66023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Directives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839319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Mixins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412615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Router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985911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Store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559209" y="1176338"/>
                <a:ext cx="864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…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89935" y="4666254"/>
              <a:ext cx="8730482" cy="864000"/>
              <a:chOff x="692727" y="1176338"/>
              <a:chExt cx="8730482" cy="864000"/>
            </a:xfrm>
            <a:grpFill/>
          </p:grpSpPr>
          <p:sp>
            <p:nvSpPr>
              <p:cNvPr id="14" name="矩形 13"/>
              <p:cNvSpPr/>
              <p:nvPr/>
            </p:nvSpPr>
            <p:spPr>
              <a:xfrm>
                <a:off x="692727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Sider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66023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Setter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839319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Component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12615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Engine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985911" y="1176338"/>
                <a:ext cx="1296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Server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559209" y="1176338"/>
                <a:ext cx="864000" cy="864000"/>
              </a:xfrm>
              <a:prstGeom prst="rect">
                <a:avLst/>
              </a:prstGeom>
              <a:grpFill/>
              <a:ln w="12700">
                <a:solidFill>
                  <a:srgbClr val="3C8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C8F75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…</a:t>
                </a:r>
                <a:endParaRPr lang="zh-CN" altLang="en-US" dirty="0">
                  <a:solidFill>
                    <a:srgbClr val="3C8F75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124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4047" y="906925"/>
            <a:ext cx="11383906" cy="5044150"/>
            <a:chOff x="404047" y="906925"/>
            <a:chExt cx="11383906" cy="5044150"/>
          </a:xfrm>
        </p:grpSpPr>
        <p:grpSp>
          <p:nvGrpSpPr>
            <p:cNvPr id="5" name="组合 4"/>
            <p:cNvGrpSpPr/>
            <p:nvPr/>
          </p:nvGrpSpPr>
          <p:grpSpPr>
            <a:xfrm>
              <a:off x="715711" y="1806646"/>
              <a:ext cx="1440000" cy="3749506"/>
              <a:chOff x="7423847" y="2194825"/>
              <a:chExt cx="1440000" cy="374950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423847" y="2194825"/>
                <a:ext cx="1440000" cy="1152000"/>
              </a:xfrm>
              <a:prstGeom prst="rect">
                <a:avLst/>
              </a:prstGeom>
              <a:noFill/>
              <a:ln>
                <a:solidFill>
                  <a:srgbClr val="365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rgbClr val="365963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领域组件</a:t>
                </a:r>
                <a:endParaRPr lang="zh-CN" altLang="en-US" sz="1600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423847" y="4792331"/>
                <a:ext cx="1440000" cy="1152000"/>
              </a:xfrm>
              <a:prstGeom prst="rect">
                <a:avLst/>
              </a:prstGeom>
              <a:noFill/>
              <a:ln>
                <a:solidFill>
                  <a:srgbClr val="365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65963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…</a:t>
                </a:r>
                <a:endParaRPr lang="zh-CN" altLang="en-US" sz="1600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423847" y="3495684"/>
                <a:ext cx="1440000" cy="1152000"/>
              </a:xfrm>
              <a:prstGeom prst="rect">
                <a:avLst/>
              </a:prstGeom>
              <a:noFill/>
              <a:ln>
                <a:solidFill>
                  <a:srgbClr val="365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rgbClr val="365963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通用组件</a:t>
                </a:r>
                <a:endParaRPr lang="zh-CN" altLang="en-US" sz="1600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781593" y="906925"/>
              <a:ext cx="9006360" cy="5044150"/>
              <a:chOff x="603672" y="1295104"/>
              <a:chExt cx="3163065" cy="440900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03672" y="1295104"/>
                <a:ext cx="3163065" cy="4409009"/>
              </a:xfrm>
              <a:prstGeom prst="rect">
                <a:avLst/>
              </a:prstGeom>
              <a:noFill/>
              <a:ln>
                <a:solidFill>
                  <a:srgbClr val="36596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990638" y="1534884"/>
                <a:ext cx="389132" cy="322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rgbClr val="365963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引擎内核</a:t>
                </a:r>
                <a:endParaRPr lang="zh-CN" altLang="en-US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04047" y="906925"/>
              <a:ext cx="2063329" cy="5044150"/>
              <a:chOff x="603672" y="1295104"/>
              <a:chExt cx="2175195" cy="440900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03672" y="1295104"/>
                <a:ext cx="2175195" cy="4409009"/>
              </a:xfrm>
              <a:prstGeom prst="rect">
                <a:avLst/>
              </a:prstGeom>
              <a:noFill/>
              <a:ln>
                <a:solidFill>
                  <a:srgbClr val="36596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07232" y="1534884"/>
                <a:ext cx="1168067" cy="322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rgbClr val="365963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物料扩展</a:t>
                </a:r>
                <a:endParaRPr lang="zh-CN" altLang="en-US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095722" y="1806646"/>
              <a:ext cx="8376808" cy="431066"/>
            </a:xfrm>
            <a:prstGeom prst="rect">
              <a:avLst/>
            </a:prstGeom>
            <a:noFill/>
            <a:ln>
              <a:solidFill>
                <a:srgbClr val="365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工具</a:t>
              </a:r>
              <a:r>
                <a:rPr lang="zh-CN" altLang="en-US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器 </a:t>
              </a:r>
              <a:r>
                <a:rPr lang="en-US" altLang="zh-CN" sz="1600" dirty="0" err="1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Tooler</a:t>
              </a:r>
              <a:endParaRPr lang="zh-CN" altLang="en-US" sz="1600" dirty="0">
                <a:solidFill>
                  <a:srgbClr val="36596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14441" y="2470334"/>
              <a:ext cx="5755933" cy="2473806"/>
            </a:xfrm>
            <a:prstGeom prst="rect">
              <a:avLst/>
            </a:prstGeom>
            <a:noFill/>
            <a:ln>
              <a:solidFill>
                <a:srgbClr val="365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渲染</a:t>
              </a:r>
              <a:r>
                <a:rPr lang="zh-CN" altLang="en-US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器</a:t>
              </a:r>
              <a:endParaRPr lang="en-US" altLang="zh-CN" sz="1600" dirty="0" smtClean="0">
                <a:solidFill>
                  <a:srgbClr val="36596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ctr"/>
              <a:r>
                <a:rPr lang="en-US" altLang="zh-CN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Renderer</a:t>
              </a:r>
              <a:endParaRPr lang="zh-CN" altLang="en-US" sz="1600" dirty="0">
                <a:solidFill>
                  <a:srgbClr val="36596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95724" y="2470334"/>
              <a:ext cx="892895" cy="3085818"/>
            </a:xfrm>
            <a:prstGeom prst="rect">
              <a:avLst/>
            </a:prstGeom>
            <a:noFill/>
            <a:ln>
              <a:solidFill>
                <a:srgbClr val="365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侧</a:t>
              </a:r>
              <a:r>
                <a:rPr lang="zh-CN" altLang="en-US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边器</a:t>
              </a:r>
              <a:endParaRPr lang="en-US" altLang="zh-CN" sz="1600" dirty="0" smtClean="0">
                <a:solidFill>
                  <a:srgbClr val="36596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ctr"/>
              <a:r>
                <a:rPr lang="en-US" altLang="zh-CN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Sider</a:t>
              </a:r>
              <a:endParaRPr lang="zh-CN" altLang="en-US" sz="1600" dirty="0">
                <a:solidFill>
                  <a:srgbClr val="36596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14442" y="5121733"/>
              <a:ext cx="5755932" cy="431066"/>
            </a:xfrm>
            <a:prstGeom prst="rect">
              <a:avLst/>
            </a:prstGeom>
            <a:noFill/>
            <a:ln>
              <a:solidFill>
                <a:srgbClr val="365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共享器 </a:t>
              </a:r>
              <a:r>
                <a:rPr lang="en-US" altLang="zh-CN" sz="1600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S</a:t>
              </a:r>
              <a:r>
                <a:rPr lang="en-US" altLang="zh-CN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hare</a:t>
              </a:r>
              <a:endParaRPr lang="zh-CN" altLang="en-US" sz="1600" dirty="0">
                <a:solidFill>
                  <a:srgbClr val="36596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285798" y="2470334"/>
              <a:ext cx="1186732" cy="3085818"/>
            </a:xfrm>
            <a:prstGeom prst="rect">
              <a:avLst/>
            </a:prstGeom>
            <a:noFill/>
            <a:ln>
              <a:solidFill>
                <a:srgbClr val="365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设置</a:t>
              </a:r>
              <a:r>
                <a:rPr lang="zh-CN" altLang="en-US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器</a:t>
              </a:r>
              <a:endParaRPr lang="en-US" altLang="zh-CN" sz="1600" dirty="0" smtClean="0">
                <a:solidFill>
                  <a:srgbClr val="36596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ctr"/>
              <a:r>
                <a:rPr lang="en-US" altLang="zh-CN" sz="1600" dirty="0" smtClean="0">
                  <a:solidFill>
                    <a:srgbClr val="365963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Setter</a:t>
              </a:r>
              <a:endParaRPr lang="zh-CN" altLang="en-US" sz="1600" dirty="0">
                <a:solidFill>
                  <a:srgbClr val="36596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602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182</Words>
  <Application>Microsoft Office PowerPoint</Application>
  <PresentationFormat>宽屏</PresentationFormat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思源黑体 CN Regular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lihq1</dc:creator>
  <cp:lastModifiedBy>lihq1</cp:lastModifiedBy>
  <cp:revision>5</cp:revision>
  <dcterms:created xsi:type="dcterms:W3CDTF">2024-10-23T14:33:33Z</dcterms:created>
  <dcterms:modified xsi:type="dcterms:W3CDTF">2024-10-23T14:39:05Z</dcterms:modified>
</cp:coreProperties>
</file>