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1" r:id="rId3"/>
    <p:sldId id="262" r:id="rId4"/>
    <p:sldId id="269" r:id="rId5"/>
    <p:sldId id="271" r:id="rId6"/>
    <p:sldId id="280" r:id="rId7"/>
    <p:sldId id="281" r:id="rId8"/>
    <p:sldId id="282" r:id="rId9"/>
    <p:sldId id="272" r:id="rId10"/>
    <p:sldId id="275" r:id="rId11"/>
    <p:sldId id="277" r:id="rId12"/>
    <p:sldId id="278" r:id="rId13"/>
    <p:sldId id="273" r:id="rId14"/>
    <p:sldId id="267" r:id="rId15"/>
    <p:sldId id="26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44"/>
    <p:restoredTop sz="94681"/>
  </p:normalViewPr>
  <p:slideViewPr>
    <p:cSldViewPr snapToGrid="0" snapToObjects="1">
      <p:cViewPr varScale="1">
        <p:scale>
          <a:sx n="149" d="100"/>
          <a:sy n="149" d="100"/>
        </p:scale>
        <p:origin x="50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89A136-6224-AA47-BA7B-54AD9F2E83C2}" type="datetimeFigureOut">
              <a:rPr lang="en-US" smtClean="0"/>
              <a:t>8/18/25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6676F-7242-E344-80B4-F4CCB0697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29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6676F-7242-E344-80B4-F4CCB06974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59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548640" y="274320"/>
            <a:ext cx="4894289" cy="6155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400" b="1">
                <a:solidFill>
                  <a:srgbClr val="FFFFFF"/>
                </a:solidFill>
              </a:defRPr>
            </a:pPr>
            <a:r>
              <a:rPr dirty="0"/>
              <a:t>Spring Boot Series – Day </a:t>
            </a:r>
            <a:r>
              <a:rPr lang="en-US" dirty="0"/>
              <a:t>5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548640" y="1828800"/>
            <a:ext cx="3964547" cy="49244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solidFill>
                  <a:srgbClr val="1E1E1E"/>
                </a:solidFill>
              </a:defRPr>
            </a:pPr>
            <a:r>
              <a:rPr lang="en-US" dirty="0"/>
              <a:t>Topic: Spring Boot </a:t>
            </a:r>
            <a:r>
              <a:rPr lang="en-US" sz="2600" dirty="0"/>
              <a:t>Actuator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B5FDA3-2D3B-A445-34B6-8DB2E67A63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1B33B9-F083-29B5-42C2-C94A6A391407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039FE0-FDDD-1808-7E3A-65BF6723BCCA}"/>
              </a:ext>
            </a:extLst>
          </p:cNvPr>
          <p:cNvSpPr txBox="1"/>
          <p:nvPr/>
        </p:nvSpPr>
        <p:spPr>
          <a:xfrm>
            <a:off x="144603" y="265838"/>
            <a:ext cx="647645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400" b="1">
                <a:solidFill>
                  <a:srgbClr val="FFFFFF"/>
                </a:solidFill>
              </a:defRPr>
            </a:pPr>
            <a:r>
              <a:rPr lang="en-US" sz="3200" dirty="0"/>
              <a:t>@Repository – Your Gateway to Data</a:t>
            </a:r>
            <a:endParaRPr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03141F-1725-0888-C0F0-0B7FCE194B34}"/>
              </a:ext>
            </a:extLst>
          </p:cNvPr>
          <p:cNvSpPr txBox="1"/>
          <p:nvPr/>
        </p:nvSpPr>
        <p:spPr>
          <a:xfrm>
            <a:off x="144603" y="1270956"/>
            <a:ext cx="8485292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rPr lang="en-US" sz="2200" dirty="0"/>
              <a:t>✔️ Marks a class that talks to the database.</a:t>
            </a:r>
          </a:p>
          <a:p>
            <a:pPr>
              <a:defRPr sz="1800"/>
            </a:pPr>
            <a:r>
              <a:rPr lang="en-US" sz="2200" dirty="0"/>
              <a:t>✔️ Works with Spring Data JPA interfaces like </a:t>
            </a:r>
            <a:r>
              <a:rPr lang="en-US" sz="2200" dirty="0" err="1"/>
              <a:t>JpaRepository</a:t>
            </a:r>
            <a:r>
              <a:rPr lang="en-US" sz="2200" dirty="0"/>
              <a:t>.</a:t>
            </a:r>
          </a:p>
          <a:p>
            <a:pPr>
              <a:defRPr sz="1800"/>
            </a:pPr>
            <a:r>
              <a:rPr lang="en-US" sz="2200" dirty="0"/>
              <a:t>✔️ Spring generates all the common DB methods for you: save, </a:t>
            </a:r>
            <a:r>
              <a:rPr lang="en-US" sz="2200" dirty="0" err="1"/>
              <a:t>findAll</a:t>
            </a:r>
            <a:r>
              <a:rPr lang="en-US" sz="2200" dirty="0"/>
              <a:t>, </a:t>
            </a:r>
            <a:r>
              <a:rPr lang="en-US" sz="2200" dirty="0" err="1"/>
              <a:t>findById</a:t>
            </a:r>
            <a:r>
              <a:rPr lang="en-US" sz="2200" dirty="0"/>
              <a:t>, delete…</a:t>
            </a:r>
          </a:p>
          <a:p>
            <a:pPr>
              <a:defRPr sz="1800"/>
            </a:pPr>
            <a:r>
              <a:rPr lang="en-US" sz="2200" dirty="0"/>
              <a:t>✔️ No need to write even a single SQL query unless you want to.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538598-DA68-DEC8-C6D3-B0741EE71758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8C86F9-7F22-F83C-0613-C5AF4A710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00" y="3915692"/>
            <a:ext cx="6043057" cy="2059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A009EF-BEA3-FFFC-476B-33EB827A852B}"/>
              </a:ext>
            </a:extLst>
          </p:cNvPr>
          <p:cNvSpPr txBox="1"/>
          <p:nvPr/>
        </p:nvSpPr>
        <p:spPr>
          <a:xfrm>
            <a:off x="243841" y="3432607"/>
            <a:ext cx="84006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This interface connects to the database using Spring Data JPA — no SQL or implementation needed.</a:t>
            </a:r>
          </a:p>
        </p:txBody>
      </p:sp>
    </p:spTree>
    <p:extLst>
      <p:ext uri="{BB962C8B-B14F-4D97-AF65-F5344CB8AC3E}">
        <p14:creationId xmlns:p14="http://schemas.microsoft.com/office/powerpoint/2010/main" val="2115484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E82B8C-FF04-3A55-4EBC-4456B7F68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D4E902-1D36-6142-3BFB-D7FB9CE1E0F9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0FDC81-2699-8C5D-599E-B483F703A1F0}"/>
              </a:ext>
            </a:extLst>
          </p:cNvPr>
          <p:cNvSpPr txBox="1"/>
          <p:nvPr/>
        </p:nvSpPr>
        <p:spPr>
          <a:xfrm>
            <a:off x="102073" y="212110"/>
            <a:ext cx="801693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400" b="1">
                <a:solidFill>
                  <a:srgbClr val="FFFFFF"/>
                </a:solidFill>
              </a:defRPr>
            </a:pPr>
            <a:r>
              <a:rPr lang="en-US" sz="3200" dirty="0"/>
              <a:t>Performance Boost – @Cacheable and Friends</a:t>
            </a:r>
            <a:endParaRPr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9273B3-C521-2946-1E43-DF4BB4220869}"/>
              </a:ext>
            </a:extLst>
          </p:cNvPr>
          <p:cNvSpPr txBox="1"/>
          <p:nvPr/>
        </p:nvSpPr>
        <p:spPr>
          <a:xfrm>
            <a:off x="102073" y="1290115"/>
            <a:ext cx="8229599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rPr lang="en-US" sz="2200" dirty="0"/>
              <a:t>✔️ @</a:t>
            </a:r>
            <a:r>
              <a:rPr lang="en-US" sz="2200" dirty="0" err="1"/>
              <a:t>EnableCaching</a:t>
            </a:r>
            <a:r>
              <a:rPr lang="en-US" sz="2200" dirty="0"/>
              <a:t> turns on cache support.</a:t>
            </a:r>
          </a:p>
          <a:p>
            <a:pPr>
              <a:defRPr sz="1800"/>
            </a:pPr>
            <a:r>
              <a:rPr lang="en-US" sz="2200" dirty="0"/>
              <a:t>✔️ @Cacheable stores method results — so next call is instant.</a:t>
            </a:r>
          </a:p>
          <a:p>
            <a:pPr>
              <a:defRPr sz="1800"/>
            </a:pPr>
            <a:r>
              <a:rPr lang="en-US" sz="2200" dirty="0"/>
              <a:t>✔️ @</a:t>
            </a:r>
            <a:r>
              <a:rPr lang="en-US" sz="2200" dirty="0" err="1"/>
              <a:t>CachePut</a:t>
            </a:r>
            <a:r>
              <a:rPr lang="en-US" sz="2200" dirty="0"/>
              <a:t> updates cache after changes.</a:t>
            </a:r>
          </a:p>
          <a:p>
            <a:pPr>
              <a:defRPr sz="1800"/>
            </a:pPr>
            <a:r>
              <a:rPr lang="en-US" sz="2200" dirty="0"/>
              <a:t>✔️ @</a:t>
            </a:r>
            <a:r>
              <a:rPr lang="en-US" sz="2200" dirty="0" err="1"/>
              <a:t>CacheEvict</a:t>
            </a:r>
            <a:r>
              <a:rPr lang="en-US" sz="2200" dirty="0"/>
              <a:t> clears stale data.</a:t>
            </a:r>
          </a:p>
          <a:p>
            <a:pPr>
              <a:defRPr sz="1800"/>
            </a:pPr>
            <a:r>
              <a:rPr lang="en-US" sz="2200" dirty="0"/>
              <a:t>✔️ Used smartly, this can reduce DB load dramatically.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1DD2C8-485E-01AF-5DEF-2CC2C6FB8677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5CC763-67F8-AA61-1E16-97D4FF802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42" y="3708852"/>
            <a:ext cx="7772400" cy="10765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74CB40-F641-C617-4E0A-AEC31CC9D262}"/>
              </a:ext>
            </a:extLst>
          </p:cNvPr>
          <p:cNvSpPr txBox="1"/>
          <p:nvPr/>
        </p:nvSpPr>
        <p:spPr>
          <a:xfrm>
            <a:off x="193041" y="3105834"/>
            <a:ext cx="87985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The same fetch() method is now enhanced with @Cacheable — returning results from cache if already available.</a:t>
            </a:r>
            <a:endParaRPr lang="en-US" sz="1600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8C0332-1932-7A0F-2AB6-D681B9230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42" y="4890775"/>
            <a:ext cx="4119058" cy="167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184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BF3E0-94D2-46E3-C003-0724330AC8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D42B74-DBB2-E8EB-C3B9-AE652DCACA34}"/>
              </a:ext>
            </a:extLst>
          </p:cNvPr>
          <p:cNvSpPr/>
          <p:nvPr/>
        </p:nvSpPr>
        <p:spPr>
          <a:xfrm>
            <a:off x="0" y="1577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CE5645-DB78-748A-1FA3-6A28C3EC2CE7}"/>
              </a:ext>
            </a:extLst>
          </p:cNvPr>
          <p:cNvSpPr txBox="1"/>
          <p:nvPr/>
        </p:nvSpPr>
        <p:spPr>
          <a:xfrm>
            <a:off x="457200" y="236297"/>
            <a:ext cx="512832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400" b="1">
                <a:solidFill>
                  <a:srgbClr val="FFFFFF"/>
                </a:solidFill>
              </a:defRPr>
            </a:pPr>
            <a:r>
              <a:rPr lang="en-US" sz="3200" dirty="0"/>
              <a:t>Run in Background – @Async</a:t>
            </a:r>
            <a:endParaRPr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E0AE09-7C74-CB35-B838-800EAB1CE9E1}"/>
              </a:ext>
            </a:extLst>
          </p:cNvPr>
          <p:cNvSpPr txBox="1"/>
          <p:nvPr/>
        </p:nvSpPr>
        <p:spPr>
          <a:xfrm>
            <a:off x="139700" y="1242137"/>
            <a:ext cx="844295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rPr lang="en-US" sz="2200" dirty="0"/>
              <a:t>✔️ Some tasks don’t need to block the user — like sending emails.</a:t>
            </a:r>
          </a:p>
          <a:p>
            <a:pPr>
              <a:defRPr sz="1800"/>
            </a:pPr>
            <a:r>
              <a:rPr lang="en-US" sz="2200" dirty="0"/>
              <a:t>✔️ @Async makes a method run in a separate thread.</a:t>
            </a:r>
          </a:p>
          <a:p>
            <a:pPr>
              <a:defRPr sz="1800"/>
            </a:pPr>
            <a:r>
              <a:rPr lang="en-US" sz="2200" dirty="0"/>
              <a:t>✔️ Add @</a:t>
            </a:r>
            <a:r>
              <a:rPr lang="en-US" sz="2200" dirty="0" err="1"/>
              <a:t>EnableAsync</a:t>
            </a:r>
            <a:r>
              <a:rPr lang="en-US" sz="2200" dirty="0"/>
              <a:t> to activate it globally.</a:t>
            </a:r>
          </a:p>
          <a:p>
            <a:pPr>
              <a:defRPr sz="1800"/>
            </a:pPr>
            <a:r>
              <a:rPr lang="en-US" sz="2200" dirty="0"/>
              <a:t>✔️ This keeps apps responsive and fast even during long tasks.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FC5A95-C308-8DD0-CE89-3969149F9FE6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9B383C-78FE-171B-5A75-D2467682A3F0}"/>
              </a:ext>
            </a:extLst>
          </p:cNvPr>
          <p:cNvSpPr txBox="1"/>
          <p:nvPr/>
        </p:nvSpPr>
        <p:spPr>
          <a:xfrm>
            <a:off x="182033" y="2688892"/>
            <a:ext cx="83608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/>
              <a:t>Enables background processing by making the email notification run on a separate thread.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825889-3800-469C-457C-9CDA20D92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1" y="3169096"/>
            <a:ext cx="4041042" cy="13229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753586-528F-960C-12B3-6A189DF01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1" y="4628090"/>
            <a:ext cx="3650826" cy="17575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A91A5A-D7A3-E32C-8F91-4C35352B6A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6794" y="3157968"/>
            <a:ext cx="4528310" cy="242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47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258275-C9BA-FF75-7BEE-DA07666CE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C556D9-02A0-131C-B590-0C1B2D3DF906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2F13C7-ECF9-E927-CFD1-9C0388F10544}"/>
              </a:ext>
            </a:extLst>
          </p:cNvPr>
          <p:cNvSpPr txBox="1"/>
          <p:nvPr/>
        </p:nvSpPr>
        <p:spPr>
          <a:xfrm>
            <a:off x="548640" y="27432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400" b="1">
                <a:solidFill>
                  <a:srgbClr val="FFFFFF"/>
                </a:solidFill>
              </a:defRPr>
            </a:pPr>
            <a:r>
              <a:rPr dirty="0"/>
              <a:t>💼 Interview Insight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B208D3-31AD-5C00-EA3B-80540118BDD8}"/>
              </a:ext>
            </a:extLst>
          </p:cNvPr>
          <p:cNvSpPr txBox="1"/>
          <p:nvPr/>
        </p:nvSpPr>
        <p:spPr>
          <a:xfrm>
            <a:off x="457200" y="1280160"/>
            <a:ext cx="8390261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000000"/>
                </a:solidFill>
              </a:defRPr>
            </a:pPr>
            <a:r>
              <a:rPr lang="en-US" sz="2000" dirty="0"/>
              <a:t>How do @</a:t>
            </a:r>
            <a:r>
              <a:rPr lang="en-US" sz="2000" dirty="0" err="1"/>
              <a:t>ControllerAdvice</a:t>
            </a:r>
            <a:r>
              <a:rPr lang="en-US" sz="2000" dirty="0"/>
              <a:t> and @</a:t>
            </a:r>
            <a:r>
              <a:rPr lang="en-US" sz="2000" dirty="0" err="1"/>
              <a:t>ExceptionHandler</a:t>
            </a:r>
            <a:r>
              <a:rPr lang="en-US" sz="2000" dirty="0"/>
              <a:t> help in building robust REST APIs?</a:t>
            </a:r>
          </a:p>
          <a:p>
            <a:r>
              <a:rPr lang="en-US" sz="2000" dirty="0"/>
              <a:t>• They enable centralized exception handling across multiple controllers.</a:t>
            </a:r>
          </a:p>
          <a:p>
            <a:r>
              <a:rPr lang="en-US" sz="2000" dirty="0"/>
              <a:t>• @</a:t>
            </a:r>
            <a:r>
              <a:rPr lang="en-US" sz="2000" dirty="0" err="1"/>
              <a:t>ExceptionHandler</a:t>
            </a:r>
            <a:r>
              <a:rPr lang="en-US" sz="2000" dirty="0"/>
              <a:t> methods catch specific exceptions like </a:t>
            </a:r>
          </a:p>
          <a:p>
            <a:r>
              <a:rPr lang="en-US" sz="2000" dirty="0"/>
              <a:t> </a:t>
            </a:r>
            <a:r>
              <a:rPr lang="en-US" sz="2000" dirty="0" err="1"/>
              <a:t>AccountNotFoundException</a:t>
            </a:r>
            <a:r>
              <a:rPr lang="en-US" sz="2000" dirty="0"/>
              <a:t>, </a:t>
            </a:r>
            <a:r>
              <a:rPr lang="en-US" sz="2000" dirty="0" err="1"/>
              <a:t>MethodArgumentNotValidException</a:t>
            </a:r>
            <a:r>
              <a:rPr lang="en-US" sz="2000" dirty="0"/>
              <a:t>, etc.</a:t>
            </a:r>
          </a:p>
          <a:p>
            <a:r>
              <a:rPr lang="en-US" sz="2000" dirty="0"/>
              <a:t>• With @</a:t>
            </a:r>
            <a:r>
              <a:rPr lang="en-US" sz="2000" dirty="0" err="1"/>
              <a:t>RestControllerAdvice</a:t>
            </a:r>
            <a:r>
              <a:rPr lang="en-US" sz="2000" dirty="0"/>
              <a:t>, JSON error responses can be customized globally (instead of duplicating try-catch logic).</a:t>
            </a:r>
          </a:p>
          <a:p>
            <a:r>
              <a:rPr lang="en-US" sz="2000" dirty="0"/>
              <a:t>• Internally, Spring uses </a:t>
            </a:r>
            <a:r>
              <a:rPr lang="en-US" sz="2000" dirty="0" err="1"/>
              <a:t>ExceptionHandlerExceptionResolver</a:t>
            </a:r>
            <a:r>
              <a:rPr lang="en-US" sz="2000" dirty="0"/>
              <a:t> to map exceptions to handlers.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endParaRPr lang="en-US" sz="2000" dirty="0"/>
          </a:p>
          <a:p>
            <a:r>
              <a:rPr lang="en-US" sz="2000" dirty="0"/>
              <a:t>Why do we extend </a:t>
            </a:r>
            <a:r>
              <a:rPr lang="en-US" dirty="0" err="1"/>
              <a:t>JpaRepository</a:t>
            </a:r>
            <a:r>
              <a:rPr lang="en-US" sz="2000" dirty="0"/>
              <a:t> in Spring Boot, and what benefits does it provide? </a:t>
            </a:r>
          </a:p>
          <a:p>
            <a:r>
              <a:rPr lang="en-US" sz="2000" dirty="0"/>
              <a:t>• Extending </a:t>
            </a:r>
            <a:r>
              <a:rPr lang="en-US" dirty="0" err="1"/>
              <a:t>JpaRepository</a:t>
            </a:r>
            <a:r>
              <a:rPr lang="en-US" sz="2000" dirty="0"/>
              <a:t> gives you built-in CRUD operations like </a:t>
            </a:r>
            <a:r>
              <a:rPr lang="en-US" dirty="0"/>
              <a:t>save()</a:t>
            </a:r>
            <a:r>
              <a:rPr lang="en-US" sz="2000" dirty="0"/>
              <a:t>, </a:t>
            </a:r>
            <a:r>
              <a:rPr lang="en-US" dirty="0" err="1"/>
              <a:t>findById</a:t>
            </a:r>
            <a:r>
              <a:rPr lang="en-US" dirty="0"/>
              <a:t>()</a:t>
            </a:r>
            <a:r>
              <a:rPr lang="en-US" sz="2000" dirty="0"/>
              <a:t>, </a:t>
            </a:r>
            <a:r>
              <a:rPr lang="en-US" dirty="0"/>
              <a:t>delete()</a:t>
            </a:r>
            <a:r>
              <a:rPr lang="en-US" sz="2000" dirty="0"/>
              <a:t> without writing SQL.</a:t>
            </a:r>
            <a:br>
              <a:rPr lang="en-US" sz="2000" dirty="0"/>
            </a:br>
            <a:r>
              <a:rPr lang="en-US" sz="2000" dirty="0"/>
              <a:t>• It also supports custom finder methods using naming conventions (e.g., </a:t>
            </a:r>
            <a:r>
              <a:rPr lang="en-US" dirty="0" err="1"/>
              <a:t>findByEmail</a:t>
            </a:r>
            <a:r>
              <a:rPr lang="en-US" sz="2000" dirty="0"/>
              <a:t>).</a:t>
            </a:r>
          </a:p>
          <a:p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2CDCC8-F5FF-0D09-675A-5318775E7EB2}"/>
              </a:ext>
            </a:extLst>
          </p:cNvPr>
          <p:cNvSpPr txBox="1"/>
          <p:nvPr/>
        </p:nvSpPr>
        <p:spPr>
          <a:xfrm>
            <a:off x="829734" y="649224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rPr dirty="0"/>
              <a:t>@CodeByHaindavi | #SpringWithMe</a:t>
            </a:r>
          </a:p>
        </p:txBody>
      </p:sp>
    </p:spTree>
    <p:extLst>
      <p:ext uri="{BB962C8B-B14F-4D97-AF65-F5344CB8AC3E}">
        <p14:creationId xmlns:p14="http://schemas.microsoft.com/office/powerpoint/2010/main" val="1578307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85111-3AD4-CE68-9EC5-347971FD0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A5E5E7-ED3F-E034-C17A-6B23D1E0919B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263F72-6B80-3E02-ECF2-3D311AF3A012}"/>
              </a:ext>
            </a:extLst>
          </p:cNvPr>
          <p:cNvSpPr txBox="1"/>
          <p:nvPr/>
        </p:nvSpPr>
        <p:spPr>
          <a:xfrm>
            <a:off x="548640" y="274320"/>
            <a:ext cx="3175869" cy="6155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400" b="1">
                <a:solidFill>
                  <a:srgbClr val="FFFFFF"/>
                </a:solidFill>
              </a:defRPr>
            </a:pPr>
            <a:r>
              <a:rPr lang="en-US" dirty="0"/>
              <a:t>📌 Hands-On Tip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D000DF-92F8-E2FD-999D-B3FB9D4F77D7}"/>
              </a:ext>
            </a:extLst>
          </p:cNvPr>
          <p:cNvSpPr txBox="1"/>
          <p:nvPr/>
        </p:nvSpPr>
        <p:spPr>
          <a:xfrm>
            <a:off x="457200" y="1493805"/>
            <a:ext cx="8390261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US" sz="2000" dirty="0"/>
              <a:t>✔️ Create two beans of the same type and try injecting them without @Qualifier. 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US" sz="2000" dirty="0"/>
              <a:t>✔️ Write a custom exception and return it from a controller — then handle it globally using @</a:t>
            </a:r>
            <a:r>
              <a:rPr lang="en-US" sz="2000" dirty="0" err="1"/>
              <a:t>ControllerAdvice</a:t>
            </a:r>
            <a:r>
              <a:rPr lang="en-US" sz="2000" dirty="0"/>
              <a:t>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US" sz="2000" dirty="0"/>
              <a:t>✔️ Temporarily remove @</a:t>
            </a:r>
            <a:r>
              <a:rPr lang="en-US" sz="2000" dirty="0" err="1"/>
              <a:t>EnableAutoConfiguration</a:t>
            </a:r>
            <a:r>
              <a:rPr lang="en-US" sz="2000" dirty="0"/>
              <a:t> (or comment out @</a:t>
            </a:r>
            <a:r>
              <a:rPr lang="en-US" sz="2000" dirty="0" err="1"/>
              <a:t>SpringBootApplication</a:t>
            </a:r>
            <a:r>
              <a:rPr lang="en-US" sz="2000" dirty="0"/>
              <a:t>) and observe how the app behaves.</a:t>
            </a:r>
            <a:endParaRPr 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0FF873-5FAB-9536-E027-5A081D0825D1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</p:spTree>
    <p:extLst>
      <p:ext uri="{BB962C8B-B14F-4D97-AF65-F5344CB8AC3E}">
        <p14:creationId xmlns:p14="http://schemas.microsoft.com/office/powerpoint/2010/main" val="4198389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548640" y="274320"/>
            <a:ext cx="3235181" cy="6155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400" b="1">
                <a:solidFill>
                  <a:srgbClr val="FFFFFF"/>
                </a:solidFill>
              </a:defRPr>
            </a:pPr>
            <a:r>
              <a:rPr dirty="0"/>
              <a:t>📌 Recap – Day </a:t>
            </a:r>
            <a:r>
              <a:rPr lang="en-US" dirty="0"/>
              <a:t>4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165868" y="1280160"/>
            <a:ext cx="792396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US" sz="2000" dirty="0"/>
              <a:t>✔️ We moved beyond wiring annotations and explored how Spring Boot annotations make real-world features easy and powerful.</a:t>
            </a:r>
            <a:br>
              <a:rPr lang="en-US" sz="2000" dirty="0"/>
            </a:br>
            <a:r>
              <a:rPr lang="en-US" sz="2000" dirty="0"/>
              <a:t>✔️ You learned how to handle web requests, validate inputs, manage exceptions, and build cleaner APIs using annotations like @</a:t>
            </a:r>
            <a:r>
              <a:rPr lang="en-US" sz="2000" dirty="0" err="1"/>
              <a:t>RestController</a:t>
            </a:r>
            <a:r>
              <a:rPr lang="en-US" sz="2000" dirty="0"/>
              <a:t>, @Valid, @</a:t>
            </a:r>
            <a:r>
              <a:rPr lang="en-US" sz="2000" dirty="0" err="1"/>
              <a:t>ExceptionHandler</a:t>
            </a:r>
            <a:r>
              <a:rPr lang="en-US" sz="2000" dirty="0"/>
              <a:t>, and more.</a:t>
            </a:r>
            <a:br>
              <a:rPr lang="en-US" sz="2000" dirty="0"/>
            </a:br>
            <a:r>
              <a:rPr lang="en-US" sz="2000" dirty="0"/>
              <a:t>✔️ We mapped Java objects to database tables using @Entity, accessed data with @Repository, and injected values using both @Value and @</a:t>
            </a:r>
            <a:r>
              <a:rPr lang="en-US" sz="2000" dirty="0" err="1"/>
              <a:t>ConfigurationProperties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en-US" sz="2000" dirty="0"/>
              <a:t>✔️ We also saw how to boost performance with @Cacheable, run tasks asynchronously with @Async, and connect frontend-backend with @</a:t>
            </a:r>
            <a:r>
              <a:rPr lang="en-US" sz="2000" dirty="0" err="1"/>
              <a:t>CrossOrigin</a:t>
            </a:r>
            <a:r>
              <a:rPr lang="en-US" sz="2000" dirty="0"/>
              <a:t>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endParaRPr lang="en-US" dirty="0"/>
          </a:p>
          <a:p>
            <a:pPr>
              <a:defRPr sz="2200">
                <a:solidFill>
                  <a:srgbClr val="1E1E1E"/>
                </a:solidFill>
              </a:defRPr>
            </a:pPr>
            <a:r>
              <a:rPr dirty="0"/>
              <a:t>👉 Coming up next:</a:t>
            </a:r>
            <a:r>
              <a:rPr lang="en-US" dirty="0"/>
              <a:t> Spring Boot </a:t>
            </a:r>
            <a:r>
              <a:rPr lang="en-US" sz="2200" dirty="0"/>
              <a:t>Actuator</a:t>
            </a:r>
            <a:r>
              <a:rPr lang="en-US" dirty="0"/>
              <a:t>✨</a:t>
            </a:r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0962D5-E3DC-2417-F29A-380DE29C7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6D8FEF-0F09-4689-9530-091EA56ABD17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F083F9-C7E5-C2A5-5948-7CF15E9DAB6E}"/>
              </a:ext>
            </a:extLst>
          </p:cNvPr>
          <p:cNvSpPr txBox="1"/>
          <p:nvPr/>
        </p:nvSpPr>
        <p:spPr>
          <a:xfrm>
            <a:off x="548640" y="274320"/>
            <a:ext cx="6628738" cy="6155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400" b="1">
                <a:solidFill>
                  <a:srgbClr val="FFFFFF"/>
                </a:solidFill>
              </a:defRPr>
            </a:pPr>
            <a:r>
              <a:rPr lang="en-US" dirty="0"/>
              <a:t>Why Go Beyond Basic Annotations?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E08BFA-419E-0865-A77E-9AF93E825BE3}"/>
              </a:ext>
            </a:extLst>
          </p:cNvPr>
          <p:cNvSpPr txBox="1"/>
          <p:nvPr/>
        </p:nvSpPr>
        <p:spPr>
          <a:xfrm>
            <a:off x="179493" y="1354829"/>
            <a:ext cx="8581813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rPr lang="en-US" sz="2200" dirty="0"/>
              <a:t>✔️ Spring Boot apps aren't just wired — they serve web requests, talk to databases, and handle real-time workloads.</a:t>
            </a:r>
          </a:p>
          <a:p>
            <a:pPr>
              <a:defRPr sz="1800"/>
            </a:pPr>
            <a:r>
              <a:rPr lang="en-US" sz="2200" dirty="0"/>
              <a:t>✔️ To do all this, Spring Boot provides more powerful annotations — for REST APIs, JPA, caching, and async tasks.</a:t>
            </a:r>
          </a:p>
          <a:p>
            <a:pPr>
              <a:defRPr sz="1800"/>
            </a:pPr>
            <a:r>
              <a:rPr lang="en-US" sz="2200" dirty="0"/>
              <a:t>✔️ These annotations don't just reduce boilerplate — they unlock powerful features in just a few words.</a:t>
            </a:r>
          </a:p>
          <a:p>
            <a:pPr>
              <a:defRPr sz="1800"/>
            </a:pPr>
            <a:r>
              <a:rPr lang="en-US" sz="2200" dirty="0"/>
              <a:t>✔️ Today, we’ll explore those real-world helpers that make your code production-ready.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9075C6-9485-3C09-C9FB-F072613EE8D7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</p:spTree>
    <p:extLst>
      <p:ext uri="{BB962C8B-B14F-4D97-AF65-F5344CB8AC3E}">
        <p14:creationId xmlns:p14="http://schemas.microsoft.com/office/powerpoint/2010/main" val="4008176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A1CF2-01A6-1182-8DB5-2CBFFF79C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4277FE-7EFE-9EF9-F22C-F619F8F3A95E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D0CBD1-23DE-4581-5BC9-38F735A07DC3}"/>
              </a:ext>
            </a:extLst>
          </p:cNvPr>
          <p:cNvSpPr txBox="1"/>
          <p:nvPr/>
        </p:nvSpPr>
        <p:spPr>
          <a:xfrm>
            <a:off x="59462" y="288787"/>
            <a:ext cx="7370159" cy="6155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8000"/>
                </a:solidFill>
              </a:defRPr>
            </a:pPr>
            <a:r>
              <a:rPr lang="en-US" sz="3400" dirty="0">
                <a:solidFill>
                  <a:schemeClr val="bg1"/>
                </a:solidFill>
              </a:rPr>
              <a:t>@</a:t>
            </a:r>
            <a:r>
              <a:rPr lang="en-US" sz="3400" dirty="0" err="1">
                <a:solidFill>
                  <a:schemeClr val="bg1"/>
                </a:solidFill>
              </a:rPr>
              <a:t>RestController</a:t>
            </a:r>
            <a:r>
              <a:rPr lang="en-US" sz="3400" dirty="0">
                <a:solidFill>
                  <a:schemeClr val="bg1"/>
                </a:solidFill>
              </a:rPr>
              <a:t> – Talk JSON, Not HTML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BA8847-206B-9EEA-B5FB-27D7CBC24D4A}"/>
              </a:ext>
            </a:extLst>
          </p:cNvPr>
          <p:cNvSpPr txBox="1"/>
          <p:nvPr/>
        </p:nvSpPr>
        <p:spPr>
          <a:xfrm>
            <a:off x="202535" y="1380973"/>
            <a:ext cx="8484265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rPr lang="en-US" sz="2200" dirty="0"/>
              <a:t>✔️ Used to build RESTful APIs — it tells Spring that this class will return data, not views.</a:t>
            </a:r>
          </a:p>
          <a:p>
            <a:pPr>
              <a:defRPr sz="1800"/>
            </a:pPr>
            <a:r>
              <a:rPr lang="en-US" sz="2200" dirty="0"/>
              <a:t>✔️ It’s a combo of @Controller + @</a:t>
            </a:r>
            <a:r>
              <a:rPr lang="en-US" sz="2200" dirty="0" err="1"/>
              <a:t>ResponseBody</a:t>
            </a:r>
            <a:r>
              <a:rPr lang="en-US" sz="2200" dirty="0"/>
              <a:t>.</a:t>
            </a:r>
          </a:p>
          <a:p>
            <a:pPr>
              <a:defRPr sz="1800"/>
            </a:pPr>
            <a:r>
              <a:rPr lang="en-US" sz="2200" dirty="0"/>
              <a:t>✔️ Spring doesn't try to render a JSP or </a:t>
            </a:r>
            <a:r>
              <a:rPr lang="en-US" sz="2200" dirty="0" err="1"/>
              <a:t>Thymeleaf</a:t>
            </a:r>
            <a:r>
              <a:rPr lang="en-US" sz="2200" dirty="0"/>
              <a:t> view — it directly sends the return object as JSON.</a:t>
            </a:r>
          </a:p>
          <a:p>
            <a:pPr>
              <a:defRPr sz="1800"/>
            </a:pPr>
            <a:r>
              <a:rPr lang="en-US" sz="2200" dirty="0"/>
              <a:t>✔️ Perfect for APIs used by frontends or mobile apps.</a:t>
            </a:r>
          </a:p>
          <a:p>
            <a:pPr>
              <a:defRPr sz="1800"/>
            </a:pPr>
            <a:r>
              <a:rPr lang="en-US" sz="2200" dirty="0"/>
              <a:t>Example: @</a:t>
            </a:r>
            <a:r>
              <a:rPr lang="en-US" sz="2200" dirty="0" err="1"/>
              <a:t>RestController</a:t>
            </a:r>
            <a:r>
              <a:rPr lang="en-US" sz="2200" dirty="0"/>
              <a:t> public class </a:t>
            </a:r>
            <a:r>
              <a:rPr lang="en-US" sz="2200" dirty="0" err="1"/>
              <a:t>BookController</a:t>
            </a:r>
            <a:r>
              <a:rPr lang="en-US" sz="2200" dirty="0"/>
              <a:t> { @</a:t>
            </a:r>
            <a:r>
              <a:rPr lang="en-US" sz="2200" dirty="0" err="1"/>
              <a:t>GetMapping</a:t>
            </a:r>
            <a:r>
              <a:rPr lang="en-US" sz="2200" dirty="0"/>
              <a:t>("/books") List&lt;Book&gt; </a:t>
            </a:r>
            <a:r>
              <a:rPr lang="en-US" sz="2200" dirty="0" err="1"/>
              <a:t>getAll</a:t>
            </a:r>
            <a:r>
              <a:rPr lang="en-US" sz="2200" dirty="0"/>
              <a:t>() {…}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3A4F1A-DC04-CF63-7618-AA58B201F938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</p:spTree>
    <p:extLst>
      <p:ext uri="{BB962C8B-B14F-4D97-AF65-F5344CB8AC3E}">
        <p14:creationId xmlns:p14="http://schemas.microsoft.com/office/powerpoint/2010/main" val="2143074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888369-1D49-B6C2-6156-EF8946787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C1156E-B748-410E-2638-8B3DC7EB58FC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6560E1-9C99-7DFC-1A76-C6690AB82E2B}"/>
              </a:ext>
            </a:extLst>
          </p:cNvPr>
          <p:cNvSpPr txBox="1"/>
          <p:nvPr/>
        </p:nvSpPr>
        <p:spPr>
          <a:xfrm>
            <a:off x="59462" y="288787"/>
            <a:ext cx="636103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8000"/>
                </a:solidFill>
              </a:defRPr>
            </a:pPr>
            <a:r>
              <a:rPr lang="en-US" sz="3600" dirty="0">
                <a:solidFill>
                  <a:schemeClr val="bg1"/>
                </a:solidFill>
              </a:rPr>
              <a:t>Mapping Requests Made Simple</a:t>
            </a:r>
            <a:endParaRPr lang="en-US" sz="3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30EEEA-02DE-6BB7-F7C9-B158D4F453E5}"/>
              </a:ext>
            </a:extLst>
          </p:cNvPr>
          <p:cNvSpPr txBox="1"/>
          <p:nvPr/>
        </p:nvSpPr>
        <p:spPr>
          <a:xfrm>
            <a:off x="135662" y="1305342"/>
            <a:ext cx="8484265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rPr lang="en-US" sz="2200" dirty="0"/>
              <a:t>✔️ @</a:t>
            </a:r>
            <a:r>
              <a:rPr lang="en-US" sz="2200" dirty="0" err="1"/>
              <a:t>GetMapping</a:t>
            </a:r>
            <a:r>
              <a:rPr lang="en-US" sz="2200" dirty="0"/>
              <a:t>, @</a:t>
            </a:r>
            <a:r>
              <a:rPr lang="en-US" sz="2200" dirty="0" err="1"/>
              <a:t>PostMapping</a:t>
            </a:r>
            <a:r>
              <a:rPr lang="en-US" sz="2200" dirty="0"/>
              <a:t>, @</a:t>
            </a:r>
            <a:r>
              <a:rPr lang="en-US" sz="2200" dirty="0" err="1"/>
              <a:t>PutMapping</a:t>
            </a:r>
            <a:r>
              <a:rPr lang="en-US" sz="2200" dirty="0"/>
              <a:t>, @</a:t>
            </a:r>
            <a:r>
              <a:rPr lang="en-US" sz="2200" dirty="0" err="1"/>
              <a:t>DeleteMapping</a:t>
            </a:r>
            <a:r>
              <a:rPr lang="en-US" sz="2200" dirty="0"/>
              <a:t> are modern shortcuts to map HTTP methods.</a:t>
            </a:r>
          </a:p>
          <a:p>
            <a:pPr>
              <a:defRPr sz="1800"/>
            </a:pPr>
            <a:r>
              <a:rPr lang="en-US" sz="2200" dirty="0"/>
              <a:t>✔️ They replace older verbose @</a:t>
            </a:r>
            <a:r>
              <a:rPr lang="en-US" sz="2200" dirty="0" err="1"/>
              <a:t>RequestMapping</a:t>
            </a:r>
            <a:r>
              <a:rPr lang="en-US" sz="2200" dirty="0"/>
              <a:t>(method = …) style.</a:t>
            </a:r>
          </a:p>
          <a:p>
            <a:pPr>
              <a:defRPr sz="1800"/>
            </a:pPr>
            <a:r>
              <a:rPr lang="en-US" sz="2200" dirty="0"/>
              <a:t>✔️ Example: @</a:t>
            </a:r>
            <a:r>
              <a:rPr lang="en-US" sz="2200" dirty="0" err="1"/>
              <a:t>PostMapping</a:t>
            </a:r>
            <a:r>
              <a:rPr lang="en-US" sz="2200" dirty="0"/>
              <a:t>("/users") means this method handles POST requests to /users.</a:t>
            </a:r>
          </a:p>
          <a:p>
            <a:pPr>
              <a:defRPr sz="1800"/>
            </a:pPr>
            <a:r>
              <a:rPr lang="en-US" sz="2200" dirty="0"/>
              <a:t>✔️ Clean, readable, and follows REST principles.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1FE2CF-BB61-CC32-F9DC-501D2A829612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</p:spTree>
    <p:extLst>
      <p:ext uri="{BB962C8B-B14F-4D97-AF65-F5344CB8AC3E}">
        <p14:creationId xmlns:p14="http://schemas.microsoft.com/office/powerpoint/2010/main" val="3613311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7100D5-F808-E1F1-5963-9357838D3B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F650EC-65EE-9EC2-D529-5A071C8EB454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00DCE5-504E-BD5F-9598-9D597C2BDBC8}"/>
              </a:ext>
            </a:extLst>
          </p:cNvPr>
          <p:cNvSpPr txBox="1"/>
          <p:nvPr/>
        </p:nvSpPr>
        <p:spPr>
          <a:xfrm>
            <a:off x="-32023" y="295586"/>
            <a:ext cx="104731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3400" b="1">
                <a:solidFill>
                  <a:srgbClr val="FFFFFF"/>
                </a:solidFill>
              </a:defRPr>
            </a:pPr>
            <a:r>
              <a:rPr lang="en-US" sz="3200" dirty="0"/>
              <a:t>Making APIs Friendly – Errors, CORS, Validation</a:t>
            </a:r>
            <a:endParaRPr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C07B85-0129-1A6B-E107-ABC51500E35D}"/>
              </a:ext>
            </a:extLst>
          </p:cNvPr>
          <p:cNvSpPr txBox="1"/>
          <p:nvPr/>
        </p:nvSpPr>
        <p:spPr>
          <a:xfrm>
            <a:off x="151005" y="1303050"/>
            <a:ext cx="83676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rPr lang="en-US" sz="2200" dirty="0"/>
              <a:t>✔️ </a:t>
            </a:r>
            <a:r>
              <a:rPr lang="en-US" sz="2200" b="1" dirty="0"/>
              <a:t>@</a:t>
            </a:r>
            <a:r>
              <a:rPr lang="en-US" sz="2200" b="1" dirty="0" err="1"/>
              <a:t>ResponseStatus</a:t>
            </a:r>
            <a:r>
              <a:rPr lang="en-US" sz="2200" dirty="0"/>
              <a:t> lets you return custom HTTP status codes.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57EF14-C3E2-7FC1-2C55-49E29686DBCC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336AE3-0136-D215-B76A-E02811168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15" y="2277108"/>
            <a:ext cx="4721084" cy="21045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7797DD-02E2-3887-1DF9-FF6CE4AB9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515" y="5057166"/>
            <a:ext cx="7772400" cy="9988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7A56285-0BB8-F162-23DA-9228349BA4FA}"/>
              </a:ext>
            </a:extLst>
          </p:cNvPr>
          <p:cNvSpPr txBox="1"/>
          <p:nvPr/>
        </p:nvSpPr>
        <p:spPr>
          <a:xfrm>
            <a:off x="233915" y="1802143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Defines a custom exception with HTTP 404 status, thrown when an account is not found.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3653CD-CFAA-39CF-5E13-807169D76C64}"/>
              </a:ext>
            </a:extLst>
          </p:cNvPr>
          <p:cNvSpPr txBox="1"/>
          <p:nvPr/>
        </p:nvSpPr>
        <p:spPr>
          <a:xfrm>
            <a:off x="151005" y="4589728"/>
            <a:ext cx="82573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If no account is found, this method throws </a:t>
            </a:r>
            <a:r>
              <a:rPr lang="en-US" sz="1600" dirty="0" err="1"/>
              <a:t>AccountNotFoundException</a:t>
            </a:r>
            <a:r>
              <a:rPr lang="en-US" sz="1600" dirty="0"/>
              <a:t> to trigger a 404 response.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03849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8050BA-A28F-EBC6-AE54-A042E2A46E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AE755A-236E-D0CE-A267-1A3DFA42A19A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13F4E8-978B-2347-158D-F362C1AE61A0}"/>
              </a:ext>
            </a:extLst>
          </p:cNvPr>
          <p:cNvSpPr txBox="1"/>
          <p:nvPr/>
        </p:nvSpPr>
        <p:spPr>
          <a:xfrm>
            <a:off x="-32023" y="295586"/>
            <a:ext cx="104731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3400" b="1">
                <a:solidFill>
                  <a:srgbClr val="FFFFFF"/>
                </a:solidFill>
              </a:defRPr>
            </a:pPr>
            <a:r>
              <a:rPr lang="en-US" sz="3200" dirty="0"/>
              <a:t>Making APIs Friendly – Errors, CORS, Validation</a:t>
            </a:r>
            <a:endParaRPr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05A1C6-C298-E8BB-E3A4-A9067F50CBDB}"/>
              </a:ext>
            </a:extLst>
          </p:cNvPr>
          <p:cNvSpPr txBox="1"/>
          <p:nvPr/>
        </p:nvSpPr>
        <p:spPr>
          <a:xfrm>
            <a:off x="164900" y="1301426"/>
            <a:ext cx="836762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rPr lang="en-US" sz="2200" dirty="0"/>
              <a:t>✔️ </a:t>
            </a:r>
            <a:r>
              <a:rPr lang="en-US" sz="2200" b="1" dirty="0"/>
              <a:t>@</a:t>
            </a:r>
            <a:r>
              <a:rPr lang="en-US" sz="2200" b="1" dirty="0" err="1"/>
              <a:t>CrossOrigin</a:t>
            </a:r>
            <a:r>
              <a:rPr lang="en-US" sz="2200" b="1" dirty="0"/>
              <a:t> </a:t>
            </a:r>
            <a:r>
              <a:rPr lang="en-US" sz="2200" dirty="0"/>
              <a:t>is vital for letting frontend apps (like React) call your backend.</a:t>
            </a:r>
          </a:p>
          <a:p>
            <a:pPr>
              <a:defRPr sz="1800"/>
            </a:pPr>
            <a:endParaRPr 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FB1DC1-8A3A-EFCA-1D22-AD2D03E2A98C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F74BC7-D2F9-0715-09E2-D35BD43C96EC}"/>
              </a:ext>
            </a:extLst>
          </p:cNvPr>
          <p:cNvSpPr txBox="1"/>
          <p:nvPr/>
        </p:nvSpPr>
        <p:spPr>
          <a:xfrm>
            <a:off x="233915" y="2317499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Allows frontend apps (like React running on localhost:3000) to access these APIs without CORS errors.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1BC1DA-279A-EEDD-D5F8-5D9324884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15" y="2960297"/>
            <a:ext cx="69088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875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E418F1-1AF9-2D86-5FE6-431005C7F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AEDB05-3870-F56A-18EA-1269B8E6F63D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2CCBC2-35EE-E119-6E2A-8A626C75E111}"/>
              </a:ext>
            </a:extLst>
          </p:cNvPr>
          <p:cNvSpPr txBox="1"/>
          <p:nvPr/>
        </p:nvSpPr>
        <p:spPr>
          <a:xfrm>
            <a:off x="-32023" y="295586"/>
            <a:ext cx="104731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3400" b="1">
                <a:solidFill>
                  <a:srgbClr val="FFFFFF"/>
                </a:solidFill>
              </a:defRPr>
            </a:pPr>
            <a:r>
              <a:rPr lang="en-US" sz="3200" dirty="0"/>
              <a:t>Making APIs Friendly – Errors, CORS, Validation</a:t>
            </a:r>
            <a:endParaRPr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2C34E7-4DBF-1E9E-340C-35903B6DAB29}"/>
              </a:ext>
            </a:extLst>
          </p:cNvPr>
          <p:cNvSpPr txBox="1"/>
          <p:nvPr/>
        </p:nvSpPr>
        <p:spPr>
          <a:xfrm>
            <a:off x="164900" y="1301426"/>
            <a:ext cx="836762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rPr lang="en-US" sz="2200" dirty="0"/>
              <a:t>✔️ </a:t>
            </a:r>
            <a:r>
              <a:rPr lang="en-US" sz="2200" b="1" dirty="0"/>
              <a:t>@</a:t>
            </a:r>
            <a:r>
              <a:rPr lang="en-US" sz="2200" b="1" dirty="0" err="1"/>
              <a:t>ControllerAdvice</a:t>
            </a:r>
            <a:r>
              <a:rPr lang="en-US" sz="2200" b="1" dirty="0"/>
              <a:t> + @</a:t>
            </a:r>
            <a:r>
              <a:rPr lang="en-US" sz="2200" b="1" dirty="0" err="1"/>
              <a:t>ExceptionHandler</a:t>
            </a:r>
            <a:r>
              <a:rPr lang="en-US" sz="2200" b="1" dirty="0"/>
              <a:t> </a:t>
            </a:r>
            <a:r>
              <a:rPr lang="en-US" sz="2200" dirty="0"/>
              <a:t>= global error handler. One place to catch all exceptions.</a:t>
            </a:r>
          </a:p>
          <a:p>
            <a:pPr>
              <a:defRPr sz="1800"/>
            </a:pPr>
            <a:endParaRPr lang="en-US" sz="2200" dirty="0"/>
          </a:p>
          <a:p>
            <a:pPr>
              <a:defRPr sz="1800"/>
            </a:pPr>
            <a:endParaRPr 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F72D7A-E89B-1A50-8A98-DB3BA755E499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926A92-A515-68B0-FB21-9443D6908BE7}"/>
              </a:ext>
            </a:extLst>
          </p:cNvPr>
          <p:cNvSpPr txBox="1"/>
          <p:nvPr/>
        </p:nvSpPr>
        <p:spPr>
          <a:xfrm>
            <a:off x="233915" y="2317499"/>
            <a:ext cx="82296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Centralized handler that catches exceptions like </a:t>
            </a:r>
            <a:r>
              <a:rPr lang="en-US" dirty="0" err="1"/>
              <a:t>AccountNotFoundException</a:t>
            </a:r>
            <a:r>
              <a:rPr lang="en-US" sz="1600" dirty="0"/>
              <a:t> and returns clean HTTP responses.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1487CB-8E1A-1CCC-628B-87657119C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49" y="2969031"/>
            <a:ext cx="6689514" cy="330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792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F2E8E-40FE-4749-6D16-CAEE72A40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860442-4765-8F01-B321-9A01D05A8DE4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43A476-642D-D5BD-7A3A-E80DCE211B63}"/>
              </a:ext>
            </a:extLst>
          </p:cNvPr>
          <p:cNvSpPr txBox="1"/>
          <p:nvPr/>
        </p:nvSpPr>
        <p:spPr>
          <a:xfrm>
            <a:off x="-32023" y="295586"/>
            <a:ext cx="104731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3400" b="1">
                <a:solidFill>
                  <a:srgbClr val="FFFFFF"/>
                </a:solidFill>
              </a:defRPr>
            </a:pPr>
            <a:r>
              <a:rPr lang="en-US" sz="3200" dirty="0"/>
              <a:t>Making APIs Friendly – Errors, CORS, Validation</a:t>
            </a:r>
            <a:endParaRPr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0CBBB7-863D-CD6B-60D1-1919DFBCE121}"/>
              </a:ext>
            </a:extLst>
          </p:cNvPr>
          <p:cNvSpPr txBox="1"/>
          <p:nvPr/>
        </p:nvSpPr>
        <p:spPr>
          <a:xfrm>
            <a:off x="141665" y="1301426"/>
            <a:ext cx="887533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✔️ </a:t>
            </a:r>
            <a:r>
              <a:rPr lang="en-US" b="1" dirty="0"/>
              <a:t>@Valid </a:t>
            </a:r>
            <a:r>
              <a:rPr lang="en-US" dirty="0"/>
              <a:t>ensures user input is validated — works with annotations like @</a:t>
            </a:r>
            <a:r>
              <a:rPr lang="en-US" dirty="0" err="1"/>
              <a:t>NotNull</a:t>
            </a:r>
            <a:r>
              <a:rPr lang="en-US" dirty="0"/>
              <a:t> or @Email on DTOs.</a:t>
            </a:r>
          </a:p>
          <a:p>
            <a:pPr>
              <a:defRPr sz="1800"/>
            </a:pPr>
            <a:endParaRPr lang="en-US" sz="2200" dirty="0"/>
          </a:p>
          <a:p>
            <a:pPr>
              <a:defRPr sz="1800"/>
            </a:pPr>
            <a:endParaRPr 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2A67A8-8A57-F1DC-A18D-E244FD62EEAC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B7B60D-194D-8BDF-9D62-138645E5D44A}"/>
              </a:ext>
            </a:extLst>
          </p:cNvPr>
          <p:cNvSpPr txBox="1"/>
          <p:nvPr/>
        </p:nvSpPr>
        <p:spPr>
          <a:xfrm>
            <a:off x="95885" y="2045499"/>
            <a:ext cx="8875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Defines validation rules for incoming account data using annotations like @</a:t>
            </a:r>
            <a:r>
              <a:rPr lang="en-US" sz="1600" dirty="0" err="1"/>
              <a:t>NotBlank</a:t>
            </a:r>
            <a:r>
              <a:rPr lang="en-US" sz="1600" dirty="0"/>
              <a:t>, @Email, and @Min.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2BC144-52C4-A6BC-2544-11E278275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79" y="2559346"/>
            <a:ext cx="5802719" cy="21589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0C87E5-5843-2579-840E-123EAB4AFD3B}"/>
              </a:ext>
            </a:extLst>
          </p:cNvPr>
          <p:cNvSpPr txBox="1"/>
          <p:nvPr/>
        </p:nvSpPr>
        <p:spPr>
          <a:xfrm>
            <a:off x="84666" y="4701329"/>
            <a:ext cx="8974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This controller method validates the request body before calling the service. If input is invalid, Spring auto-returns a 400 error with messages.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401FC6-6607-E45C-DCF0-05394BD39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79" y="5286104"/>
            <a:ext cx="5729630" cy="87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49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2D7668-1D8F-67DD-FDC1-B6DB721330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F94727-2683-840F-32C7-026954F53782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B663AF-561B-852E-6D36-150ABBE9A726}"/>
              </a:ext>
            </a:extLst>
          </p:cNvPr>
          <p:cNvSpPr txBox="1"/>
          <p:nvPr/>
        </p:nvSpPr>
        <p:spPr>
          <a:xfrm>
            <a:off x="457200" y="265838"/>
            <a:ext cx="567014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400" b="1">
                <a:solidFill>
                  <a:srgbClr val="FFFFFF"/>
                </a:solidFill>
              </a:defRPr>
            </a:pPr>
            <a:r>
              <a:rPr lang="en-US" sz="3200" dirty="0"/>
              <a:t>JPA – Turning Classes into Tables</a:t>
            </a:r>
            <a:endParaRPr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E8C1B2-530F-E212-8275-D04ACED13C93}"/>
              </a:ext>
            </a:extLst>
          </p:cNvPr>
          <p:cNvSpPr txBox="1"/>
          <p:nvPr/>
        </p:nvSpPr>
        <p:spPr>
          <a:xfrm>
            <a:off x="100752" y="966787"/>
            <a:ext cx="9030547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200" dirty="0"/>
          </a:p>
          <a:p>
            <a:pPr>
              <a:defRPr sz="1800"/>
            </a:pPr>
            <a:r>
              <a:rPr lang="en-US" sz="2200" dirty="0"/>
              <a:t>✔️ </a:t>
            </a:r>
            <a:r>
              <a:rPr lang="en-US" sz="2200" b="1" dirty="0"/>
              <a:t>@Entity </a:t>
            </a:r>
            <a:r>
              <a:rPr lang="en-US" sz="2200" dirty="0"/>
              <a:t>marks a class to be saved to a DB table.</a:t>
            </a:r>
          </a:p>
          <a:p>
            <a:pPr>
              <a:defRPr sz="1800"/>
            </a:pPr>
            <a:r>
              <a:rPr lang="en-US" sz="2200" dirty="0"/>
              <a:t>✔️ </a:t>
            </a:r>
            <a:r>
              <a:rPr lang="en-US" sz="2200" b="1" dirty="0"/>
              <a:t>@Id </a:t>
            </a:r>
            <a:r>
              <a:rPr lang="en-US" sz="2200" dirty="0"/>
              <a:t>marks the primary key, and @</a:t>
            </a:r>
            <a:r>
              <a:rPr lang="en-US" sz="2200" dirty="0" err="1"/>
              <a:t>GeneratedValue</a:t>
            </a:r>
            <a:r>
              <a:rPr lang="en-US" sz="2200" dirty="0"/>
              <a:t> handles auto-increment.</a:t>
            </a:r>
          </a:p>
          <a:p>
            <a:pPr>
              <a:defRPr sz="1800"/>
            </a:pPr>
            <a:r>
              <a:rPr lang="en-US" sz="2200" dirty="0"/>
              <a:t>✔️ @Column customizes field-to-column mapping.</a:t>
            </a:r>
          </a:p>
          <a:p>
            <a:pPr>
              <a:defRPr sz="1800"/>
            </a:pPr>
            <a:r>
              <a:rPr lang="en-US" sz="2200" dirty="0"/>
              <a:t>✔️ No need to write SQL – just define the object, Spring + Hibernate do the rest.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FE43B9-5D44-F474-FF18-2338ECA81BBD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53C841-4702-BFD3-9A4E-4769D5FC2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34" y="4004733"/>
            <a:ext cx="3191174" cy="27352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169D07-C22F-6838-7F56-DEFFDC9C4FED}"/>
              </a:ext>
            </a:extLst>
          </p:cNvPr>
          <p:cNvSpPr txBox="1"/>
          <p:nvPr/>
        </p:nvSpPr>
        <p:spPr>
          <a:xfrm>
            <a:off x="274320" y="3429000"/>
            <a:ext cx="868341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This entity maps to a database table — Spring Data JPA uses annotations to auto-generate schema and handle persistence.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199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4110</TotalTime>
  <Words>1151</Words>
  <Application>Microsoft Macintosh PowerPoint</Application>
  <PresentationFormat>On-screen Show (4:3)</PresentationFormat>
  <Paragraphs>94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Haindavi Vinjanampati</cp:lastModifiedBy>
  <cp:revision>16</cp:revision>
  <dcterms:created xsi:type="dcterms:W3CDTF">2013-01-27T09:14:16Z</dcterms:created>
  <dcterms:modified xsi:type="dcterms:W3CDTF">2025-08-20T04:16:39Z</dcterms:modified>
  <cp:category/>
</cp:coreProperties>
</file>