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86" r:id="rId4"/>
    <p:sldId id="274" r:id="rId5"/>
    <p:sldId id="287" r:id="rId6"/>
    <p:sldId id="262" r:id="rId7"/>
    <p:sldId id="288" r:id="rId8"/>
    <p:sldId id="285" r:id="rId9"/>
    <p:sldId id="273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3"/>
    <p:restoredTop sz="94681"/>
  </p:normalViewPr>
  <p:slideViewPr>
    <p:cSldViewPr snapToGrid="0" snapToObjects="1">
      <p:cViewPr>
        <p:scale>
          <a:sx n="145" d="100"/>
          <a:sy n="145" d="100"/>
        </p:scale>
        <p:origin x="1448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5115503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Spring Boot Series – Day </a:t>
            </a:r>
            <a:r>
              <a:rPr lang="en-US" dirty="0"/>
              <a:t>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902" y="1879600"/>
            <a:ext cx="88292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600">
                <a:solidFill>
                  <a:srgbClr val="1E1E1E"/>
                </a:solidFill>
              </a:defRPr>
            </a:pPr>
            <a:r>
              <a:rPr lang="en-US" dirty="0"/>
              <a:t>Topic: </a:t>
            </a:r>
            <a:r>
              <a:rPr lang="en-US" sz="2800" dirty="0"/>
              <a:t>Custom Login API (DTO + </a:t>
            </a:r>
            <a:r>
              <a:rPr lang="en-US" sz="2800" dirty="0" err="1"/>
              <a:t>AuthenticationManager</a:t>
            </a:r>
            <a:r>
              <a:rPr lang="en-US" sz="2800" dirty="0"/>
              <a:t>)</a:t>
            </a:r>
            <a:endParaRPr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3456395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📌 Recap – Day </a:t>
            </a:r>
            <a:r>
              <a:rPr lang="en-US" dirty="0"/>
              <a:t>15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261910" y="1411958"/>
            <a:ext cx="888209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🔐 Authorization isn’t just about who’s logged in — it’s about what their token says they’re allowed to access.</a:t>
            </a:r>
          </a:p>
          <a:p>
            <a:r>
              <a:rPr lang="en-US" sz="2000" dirty="0"/>
              <a:t>📦 JWT allows you to embed roles, scopes, and access metadata directly into the token — no database lookups, no sessions.</a:t>
            </a:r>
          </a:p>
          <a:p>
            <a:r>
              <a:rPr lang="en-US" sz="2000" dirty="0"/>
              <a:t>🧠 Spring Security reads these claims and enforces access rules using annotations and config — declaratively and reliably.</a:t>
            </a:r>
          </a:p>
          <a:p>
            <a:r>
              <a:rPr lang="en-US" sz="2000" dirty="0"/>
              <a:t>🚀 The result: APIs that are stateless, secure, and ready for real-world scale — without sacrificing control.</a:t>
            </a:r>
          </a:p>
          <a:p>
            <a:endParaRPr lang="en-US" sz="2000" dirty="0"/>
          </a:p>
          <a:p>
            <a:r>
              <a:rPr lang="en-US" sz="2000" dirty="0"/>
              <a:t>👉 Coming up next: Custom Login API (DTO + </a:t>
            </a:r>
            <a:r>
              <a:rPr lang="en-US" sz="2000" dirty="0" err="1"/>
              <a:t>AuthenticationManager</a:t>
            </a:r>
            <a:r>
              <a:rPr lang="en-US" sz="20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962D5-E3DC-2417-F29A-380DE29C7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6D8FEF-0F09-4689-9530-091EA56ABD17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083F9-C7E5-C2A5-5948-7CF15E9DAB6E}"/>
              </a:ext>
            </a:extLst>
          </p:cNvPr>
          <p:cNvSpPr txBox="1"/>
          <p:nvPr/>
        </p:nvSpPr>
        <p:spPr>
          <a:xfrm>
            <a:off x="181375" y="295505"/>
            <a:ext cx="436529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dirty="0"/>
              <a:t>Why Custom Login Matters?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08BFA-419E-0865-A77E-9AF93E825BE3}"/>
              </a:ext>
            </a:extLst>
          </p:cNvPr>
          <p:cNvSpPr txBox="1"/>
          <p:nvPr/>
        </p:nvSpPr>
        <p:spPr>
          <a:xfrm>
            <a:off x="281093" y="1481829"/>
            <a:ext cx="85818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The default /login endpoint hides the entire authentication flow inside Spring Security internals, making it hard to customize or debug.</a:t>
            </a:r>
          </a:p>
          <a:p>
            <a:r>
              <a:rPr lang="en-US" sz="2400" dirty="0"/>
              <a:t>✔️ It accepts only form-encoded input and returns HTML responses, which makes it incompatible with modern JSON-based API standards.</a:t>
            </a:r>
          </a:p>
          <a:p>
            <a:r>
              <a:rPr lang="en-US" sz="2400" dirty="0"/>
              <a:t>✔️ A custom login API provides full control over the request and response structure, enabling clean integration with frontend apps and token-based systems like JWT.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075C6-9485-3C09-C9FB-F072613EE8D7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400817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1BE69-11BE-D868-D1CA-355708944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3DF50-C65F-7918-1FF5-61380739D92A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45142-19FA-9A21-C5C3-8089196EDA1A}"/>
              </a:ext>
            </a:extLst>
          </p:cNvPr>
          <p:cNvSpPr txBox="1"/>
          <p:nvPr/>
        </p:nvSpPr>
        <p:spPr>
          <a:xfrm>
            <a:off x="245534" y="318195"/>
            <a:ext cx="440524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600" dirty="0"/>
              <a:t>Step-by-Step API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1B2FB-47C5-55BD-EF8B-FC9CDF0854CF}"/>
              </a:ext>
            </a:extLst>
          </p:cNvPr>
          <p:cNvSpPr txBox="1"/>
          <p:nvPr/>
        </p:nvSpPr>
        <p:spPr>
          <a:xfrm>
            <a:off x="245534" y="1477184"/>
            <a:ext cx="87185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Credentials are sent as a JSON payload using a </a:t>
            </a:r>
            <a:r>
              <a:rPr lang="en-US" sz="2400" dirty="0" err="1"/>
              <a:t>LoginRequest</a:t>
            </a:r>
            <a:r>
              <a:rPr lang="en-US" sz="2400" dirty="0"/>
              <a:t> DTO — clean and frontend-friendly.</a:t>
            </a:r>
          </a:p>
          <a:p>
            <a:r>
              <a:rPr lang="en-US" sz="2400" dirty="0"/>
              <a:t>✔️ The controller receives the DTO, extracts the values, and passes them for authentication — no form data, no clutter.</a:t>
            </a:r>
          </a:p>
          <a:p>
            <a:r>
              <a:rPr lang="en-US" sz="2400" dirty="0"/>
              <a:t>✔️ </a:t>
            </a:r>
            <a:r>
              <a:rPr lang="en-US" sz="2400" dirty="0" err="1"/>
              <a:t>AuthenticationManager</a:t>
            </a:r>
            <a:r>
              <a:rPr lang="en-US" sz="2400" dirty="0"/>
              <a:t> takes over, wrapping credentials inside a </a:t>
            </a:r>
            <a:r>
              <a:rPr lang="en-US" sz="2400" dirty="0" err="1"/>
              <a:t>UsernamePasswordAuthenticationToken</a:t>
            </a:r>
            <a:r>
              <a:rPr lang="en-US" sz="2400" dirty="0"/>
              <a:t> and verifying them internally.</a:t>
            </a:r>
          </a:p>
          <a:p>
            <a:r>
              <a:rPr lang="en-US" sz="2400" dirty="0"/>
              <a:t>✔️ On successful authentication, a signed JWT is generated and returned in the response — ready to authorize future requests.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61211-0726-0DC5-7CC5-F5F8A0D229A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349085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F57B5-DBCA-D95C-E89B-38962A22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AB6BD4-DBB0-F89D-D551-0BD16BC9CE8E}"/>
              </a:ext>
            </a:extLst>
          </p:cNvPr>
          <p:cNvSpPr/>
          <p:nvPr/>
        </p:nvSpPr>
        <p:spPr>
          <a:xfrm>
            <a:off x="0" y="-20528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47BD-DA3F-2106-685A-B74B96B44644}"/>
              </a:ext>
            </a:extLst>
          </p:cNvPr>
          <p:cNvSpPr txBox="1"/>
          <p:nvPr/>
        </p:nvSpPr>
        <p:spPr>
          <a:xfrm>
            <a:off x="169333" y="306780"/>
            <a:ext cx="454323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/>
              <a:t>DTO Code – </a:t>
            </a:r>
            <a:r>
              <a:rPr lang="en-US" sz="3200" dirty="0" err="1"/>
              <a:t>LoginRequest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0B663-A3E4-80B7-93B2-59940EB52C55}"/>
              </a:ext>
            </a:extLst>
          </p:cNvPr>
          <p:cNvSpPr txBox="1"/>
          <p:nvPr/>
        </p:nvSpPr>
        <p:spPr>
          <a:xfrm>
            <a:off x="457200" y="1218863"/>
            <a:ext cx="466138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The DTO contains just two fields: username and password — minimal and focused.</a:t>
            </a:r>
          </a:p>
          <a:p>
            <a:r>
              <a:rPr lang="en-US" sz="2400" dirty="0"/>
              <a:t>✔️ Acts as a structured input for the controller, replacing raw request parsing.</a:t>
            </a:r>
          </a:p>
          <a:p>
            <a:r>
              <a:rPr lang="en-US" sz="2400" dirty="0"/>
              <a:t>✔️ Improves code clarity, enforces validation, and keeps layers decoupled — making the login logic reusable across services.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D032E-FA44-B8E9-9CE3-2D9FACC079AF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000DAF-0596-0EEF-F9E8-9E9F5EA2B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583" y="1155482"/>
            <a:ext cx="3878582" cy="502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5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0CB72-0349-6F9E-FD67-6B7AE1824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8F2DA4-BD33-3D03-AC15-743E04F82418}"/>
              </a:ext>
            </a:extLst>
          </p:cNvPr>
          <p:cNvSpPr/>
          <p:nvPr/>
        </p:nvSpPr>
        <p:spPr>
          <a:xfrm>
            <a:off x="0" y="-20528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4A426-AA01-366B-C985-7FF11D5FE812}"/>
              </a:ext>
            </a:extLst>
          </p:cNvPr>
          <p:cNvSpPr txBox="1"/>
          <p:nvPr/>
        </p:nvSpPr>
        <p:spPr>
          <a:xfrm>
            <a:off x="169333" y="306780"/>
            <a:ext cx="515397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dirty="0" err="1"/>
              <a:t>AuthController</a:t>
            </a:r>
            <a:r>
              <a:rPr lang="en-US" dirty="0"/>
              <a:t> – Login Endpoint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59DB8-91A9-6528-751C-8C1AFDB2C708}"/>
              </a:ext>
            </a:extLst>
          </p:cNvPr>
          <p:cNvSpPr txBox="1"/>
          <p:nvPr/>
        </p:nvSpPr>
        <p:spPr>
          <a:xfrm>
            <a:off x="207759" y="1312620"/>
            <a:ext cx="87284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✔️ The login endpoint is exposed at </a:t>
            </a:r>
            <a:r>
              <a:rPr lang="en-US" dirty="0"/>
              <a:t>POST /auth/login</a:t>
            </a:r>
            <a:r>
              <a:rPr lang="en-US" sz="2000" dirty="0"/>
              <a:t> — designed for API clients, not browser forms.</a:t>
            </a:r>
          </a:p>
          <a:p>
            <a:r>
              <a:rPr lang="en-US" sz="2000" dirty="0"/>
              <a:t>✔️ The controller method accepts a </a:t>
            </a:r>
            <a:r>
              <a:rPr lang="en-US" dirty="0" err="1"/>
              <a:t>LoginRequest</a:t>
            </a:r>
            <a:r>
              <a:rPr lang="en-US" sz="2000" dirty="0"/>
              <a:t> using </a:t>
            </a:r>
            <a:r>
              <a:rPr lang="en-US" dirty="0"/>
              <a:t>@</a:t>
            </a:r>
            <a:r>
              <a:rPr lang="en-US" dirty="0" err="1"/>
              <a:t>RequestBody</a:t>
            </a:r>
            <a:r>
              <a:rPr lang="en-US" sz="2000" dirty="0"/>
              <a:t> — enabling JSON-based input.</a:t>
            </a:r>
          </a:p>
          <a:p>
            <a:r>
              <a:rPr lang="en-US" sz="2000" dirty="0"/>
              <a:t>✔️ Credentials are passed to </a:t>
            </a:r>
            <a:r>
              <a:rPr lang="en-US" dirty="0" err="1"/>
              <a:t>AuthenticationManager.authenticate</a:t>
            </a:r>
            <a:r>
              <a:rPr lang="en-US" dirty="0"/>
              <a:t>(...)</a:t>
            </a:r>
            <a:r>
              <a:rPr lang="en-US" sz="2000" dirty="0"/>
              <a:t> — which triggers the actual authentication logic.</a:t>
            </a:r>
          </a:p>
          <a:p>
            <a:r>
              <a:rPr lang="en-US" sz="2000" dirty="0"/>
              <a:t>✔️ On success, a JWT is generated and returned; on failure, a clean error response is sent — no HTML errors, no ambiguity.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CB59B-8244-570B-77B8-67DE32177E03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BAB45B-50DE-34F4-98D6-117057136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48" y="4098714"/>
            <a:ext cx="5031936" cy="247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A1CF2-01A6-1182-8DB5-2CBFFF79C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277FE-7EFE-9EF9-F22C-F619F8F3A95E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0CBD1-23DE-4581-5BC9-38F735A07DC3}"/>
              </a:ext>
            </a:extLst>
          </p:cNvPr>
          <p:cNvSpPr txBox="1"/>
          <p:nvPr/>
        </p:nvSpPr>
        <p:spPr>
          <a:xfrm>
            <a:off x="245728" y="317044"/>
            <a:ext cx="449315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/>
              <a:t>Common Pitfalls to Avoid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A8847-206B-9EEA-B5FB-27D7CBC24D4A}"/>
              </a:ext>
            </a:extLst>
          </p:cNvPr>
          <p:cNvSpPr txBox="1"/>
          <p:nvPr/>
        </p:nvSpPr>
        <p:spPr>
          <a:xfrm>
            <a:off x="245728" y="1322884"/>
            <a:ext cx="88982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 </a:t>
            </a:r>
            <a:r>
              <a:rPr lang="en-US" dirty="0" err="1"/>
              <a:t>AuthenticationManager</a:t>
            </a:r>
            <a:r>
              <a:rPr lang="en-US" dirty="0"/>
              <a:t> must be explicitly exposed as a @Bean — otherwise, injection fails at runtime.</a:t>
            </a:r>
          </a:p>
          <a:p>
            <a:r>
              <a:rPr lang="en-US" dirty="0"/>
              <a:t>✔️ Omitting @</a:t>
            </a:r>
            <a:r>
              <a:rPr lang="en-US" dirty="0" err="1"/>
              <a:t>RequestBody</a:t>
            </a:r>
            <a:r>
              <a:rPr lang="en-US" dirty="0"/>
              <a:t> breaks JSON input mapping — the DTO stays empty.</a:t>
            </a:r>
          </a:p>
          <a:p>
            <a:r>
              <a:rPr lang="en-US" dirty="0"/>
              <a:t>✔️ Without proper exception handling, Spring returns HTML error pages — useless for APIs.</a:t>
            </a:r>
          </a:p>
          <a:p>
            <a:r>
              <a:rPr lang="en-US" dirty="0"/>
              <a:t>✔️ Using </a:t>
            </a:r>
            <a:r>
              <a:rPr lang="en-US" dirty="0" err="1"/>
              <a:t>HttpServletRequest</a:t>
            </a:r>
            <a:r>
              <a:rPr lang="en-US" dirty="0"/>
              <a:t> directly couples the controller to servlet internals — instead of using a clean DTO.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A4F1A-DC04-CF63-7618-AA58B201F93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82CAE4-009E-0B39-AF9D-35E9A86E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31" y="3394254"/>
            <a:ext cx="6049108" cy="2464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7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8222F-DE8E-91D4-A566-03316E0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E80D3A-4E1F-A5EB-F9CF-C45B8FF61F21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D82CC-299C-CA73-89CF-83DF56BC5906}"/>
              </a:ext>
            </a:extLst>
          </p:cNvPr>
          <p:cNvSpPr txBox="1"/>
          <p:nvPr/>
        </p:nvSpPr>
        <p:spPr>
          <a:xfrm>
            <a:off x="245728" y="317044"/>
            <a:ext cx="50997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/>
              <a:t>Benefits of This Custom Flow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0BA1B-D854-69D5-F45D-0299CE2CC60E}"/>
              </a:ext>
            </a:extLst>
          </p:cNvPr>
          <p:cNvSpPr txBox="1"/>
          <p:nvPr/>
        </p:nvSpPr>
        <p:spPr>
          <a:xfrm>
            <a:off x="340902" y="1150836"/>
            <a:ext cx="88030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 Builds a clean, JSON-driven handshake between frontend and backend — every field is defined, every response is predictable.</a:t>
            </a:r>
          </a:p>
          <a:p>
            <a:r>
              <a:rPr lang="en-US" dirty="0"/>
              <a:t>✔️ Cuts out the default form login flow — no redirections, no hidden parameters, just a proper API call.</a:t>
            </a:r>
          </a:p>
          <a:p>
            <a:r>
              <a:rPr lang="en-US" dirty="0"/>
              <a:t>✔️ Sends clear, structured error responses with relevant HTTP status codes — makes debugging and UI handling smooth.</a:t>
            </a:r>
          </a:p>
          <a:p>
            <a:r>
              <a:rPr lang="en-US" dirty="0"/>
              <a:t>✔️ Sets up a solid base for adding JWT, role checks, and custom security rules — without rewriting the controller logic.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6033E-E693-ADF2-840E-3E790B01390E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43666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8FBF6-0D3D-371E-DC45-36D33934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75868F-A47B-684D-1286-8CCE088BEAB9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03CA0-A9E4-CE44-4EF5-D7F1B107F4AE}"/>
              </a:ext>
            </a:extLst>
          </p:cNvPr>
          <p:cNvSpPr txBox="1"/>
          <p:nvPr/>
        </p:nvSpPr>
        <p:spPr>
          <a:xfrm>
            <a:off x="457200" y="372521"/>
            <a:ext cx="317586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dirty="0"/>
              <a:t>📌 Hands-On Tip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7C9F4-E87F-FE7C-62CB-5F22D2D1CDC0}"/>
              </a:ext>
            </a:extLst>
          </p:cNvPr>
          <p:cNvSpPr txBox="1"/>
          <p:nvPr/>
        </p:nvSpPr>
        <p:spPr>
          <a:xfrm>
            <a:off x="457200" y="1360595"/>
            <a:ext cx="832442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✔️ Always declare </a:t>
            </a:r>
            <a:r>
              <a:rPr lang="en-US" sz="2000" dirty="0" err="1"/>
              <a:t>AuthenticationManager</a:t>
            </a:r>
            <a:r>
              <a:rPr lang="en-US" sz="2000" dirty="0"/>
              <a:t> as a @Bean in your </a:t>
            </a:r>
            <a:r>
              <a:rPr lang="en-US" sz="2000" dirty="0" err="1"/>
              <a:t>SecurityConfig</a:t>
            </a:r>
            <a:r>
              <a:rPr lang="en-US" sz="2000" dirty="0"/>
              <a:t> — Spring won't inject it automatically when using custom login.</a:t>
            </a:r>
          </a:p>
          <a:p>
            <a:r>
              <a:rPr lang="en-US" sz="2000" dirty="0"/>
              <a:t>✔️ Use @</a:t>
            </a:r>
            <a:r>
              <a:rPr lang="en-US" sz="2000" dirty="0" err="1"/>
              <a:t>RequestBody</a:t>
            </a:r>
            <a:r>
              <a:rPr lang="en-US" sz="2000" dirty="0"/>
              <a:t> with your </a:t>
            </a:r>
            <a:r>
              <a:rPr lang="en-US" sz="2000" dirty="0" err="1"/>
              <a:t>LoginRequest</a:t>
            </a:r>
            <a:r>
              <a:rPr lang="en-US" sz="2000" dirty="0"/>
              <a:t> DTO — without it, Spring silently fails to bind the JSON input, and the fields stay null.</a:t>
            </a:r>
          </a:p>
          <a:p>
            <a:r>
              <a:rPr lang="en-US" sz="2000" dirty="0"/>
              <a:t>✔️ Enable Spring Security debug logging during development — it reveals filter chain flow, auth failures, and password encoding mismatches.</a:t>
            </a:r>
          </a:p>
          <a:p>
            <a:r>
              <a:rPr lang="en-US" sz="2000" dirty="0"/>
              <a:t>✔️ Define a </a:t>
            </a:r>
            <a:r>
              <a:rPr lang="en-US" sz="2000" dirty="0" err="1"/>
              <a:t>PasswordEncoder</a:t>
            </a:r>
            <a:r>
              <a:rPr lang="en-US" sz="2000" dirty="0"/>
              <a:t> bean using </a:t>
            </a:r>
            <a:r>
              <a:rPr lang="en-US" sz="2000" dirty="0" err="1"/>
              <a:t>BCryptPasswordEncoder</a:t>
            </a:r>
            <a:r>
              <a:rPr lang="en-US" sz="2000" dirty="0"/>
              <a:t> — Spring won’t match credentials unless both sides are encoded the same way.</a:t>
            </a:r>
          </a:p>
          <a:p>
            <a:r>
              <a:rPr lang="en-US" sz="2000" dirty="0"/>
              <a:t>✔️ Use Postman to simulate frontend behavior — send a JSON payload with Content-Type: application/</a:t>
            </a:r>
            <a:r>
              <a:rPr lang="en-US" sz="2000" dirty="0" err="1"/>
              <a:t>json</a:t>
            </a:r>
            <a:r>
              <a:rPr lang="en-US" sz="2000" dirty="0"/>
              <a:t> to validate your endpoint setup.</a:t>
            </a:r>
          </a:p>
          <a:p>
            <a:r>
              <a:rPr lang="en-US" sz="2000" dirty="0"/>
              <a:t>✔️ Decode the generated JWT using tools like </a:t>
            </a:r>
            <a:r>
              <a:rPr lang="en-US" sz="2000" dirty="0" err="1"/>
              <a:t>jwt.io</a:t>
            </a:r>
            <a:r>
              <a:rPr lang="en-US" sz="2000" dirty="0"/>
              <a:t> — this helps verify the structure, expiration time, and embedded claims before moving to role-based access.</a:t>
            </a:r>
          </a:p>
          <a:p>
            <a:r>
              <a:rPr lang="en-US" sz="2000" dirty="0"/>
              <a:t>✔️ Keep DTOs like </a:t>
            </a:r>
            <a:r>
              <a:rPr lang="en-US" sz="2000" dirty="0" err="1"/>
              <a:t>LoginRequest</a:t>
            </a:r>
            <a:r>
              <a:rPr lang="en-US" sz="2000" dirty="0"/>
              <a:t> in a separate model or </a:t>
            </a:r>
            <a:r>
              <a:rPr lang="en-US" sz="2000" dirty="0" err="1"/>
              <a:t>dto</a:t>
            </a:r>
            <a:r>
              <a:rPr lang="en-US" sz="2000" dirty="0"/>
              <a:t> package — this keeps layers modular and improves reusability across microservices.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841F4-5E17-D373-8C04-4C9072C79F6E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0311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58275-C9BA-FF75-7BEE-DA07666CE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C556D9-02A0-131C-B590-0C1B2D3DF906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F13C7-ECF9-E927-CFD1-9C0388F10544}"/>
              </a:ext>
            </a:extLst>
          </p:cNvPr>
          <p:cNvSpPr txBox="1"/>
          <p:nvPr/>
        </p:nvSpPr>
        <p:spPr>
          <a:xfrm>
            <a:off x="548640" y="2743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💼 Interview Insight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CDCC8-F5FF-0D09-675A-5318775E7EB2}"/>
              </a:ext>
            </a:extLst>
          </p:cNvPr>
          <p:cNvSpPr txBox="1"/>
          <p:nvPr/>
        </p:nvSpPr>
        <p:spPr>
          <a:xfrm>
            <a:off x="829734" y="649224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rPr dirty="0"/>
              <a:t>@CodeByHaindavi | #SpringWithMe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2C9E2-C58B-20DE-B65F-31167037A415}"/>
              </a:ext>
            </a:extLst>
          </p:cNvPr>
          <p:cNvSpPr txBox="1"/>
          <p:nvPr/>
        </p:nvSpPr>
        <p:spPr>
          <a:xfrm>
            <a:off x="386862" y="1280160"/>
            <a:ext cx="867247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How is </a:t>
            </a:r>
            <a:r>
              <a:rPr lang="en-US" sz="2000" dirty="0" err="1"/>
              <a:t>AuthenticationManager</a:t>
            </a:r>
            <a:r>
              <a:rPr lang="en-US" sz="2000" dirty="0"/>
              <a:t> injected and used?</a:t>
            </a:r>
          </a:p>
          <a:p>
            <a:r>
              <a:rPr lang="en-US" sz="2000" dirty="0"/>
              <a:t>• </a:t>
            </a:r>
            <a:r>
              <a:rPr lang="en-US" sz="2000" dirty="0" err="1"/>
              <a:t>AuthenticationManager</a:t>
            </a:r>
            <a:r>
              <a:rPr lang="en-US" sz="2000" dirty="0"/>
              <a:t> is exposed manually using a @Bean inside </a:t>
            </a:r>
            <a:r>
              <a:rPr lang="en-US" sz="2000" dirty="0" err="1"/>
              <a:t>SecurityConfig</a:t>
            </a:r>
            <a:r>
              <a:rPr lang="en-US" sz="2000" dirty="0"/>
              <a:t>, because Spring doesn’t auto-configure it for custom login flows.</a:t>
            </a:r>
          </a:p>
          <a:p>
            <a:r>
              <a:rPr lang="en-US" sz="2000" dirty="0"/>
              <a:t>• It's injected into the controller and used to authenticate user credentials via authenticate(...), typically wrapped in a </a:t>
            </a:r>
            <a:r>
              <a:rPr lang="en-US" sz="2000" dirty="0" err="1"/>
              <a:t>UsernamePasswordAuthenticationToken</a:t>
            </a:r>
            <a:r>
              <a:rPr lang="en-US" sz="2000" dirty="0"/>
              <a:t>.</a:t>
            </a:r>
          </a:p>
          <a:p>
            <a:r>
              <a:rPr lang="en-US" sz="2000" dirty="0"/>
              <a:t>• This setup gives full control over the authentication process, allowing custom error handling, token generation, and clean JSON responses.</a:t>
            </a:r>
          </a:p>
          <a:p>
            <a:endParaRPr lang="en-US" sz="2000" dirty="0"/>
          </a:p>
          <a:p>
            <a:r>
              <a:rPr lang="en-US" sz="2000" dirty="0"/>
              <a:t>Why prefer DTO over </a:t>
            </a:r>
            <a:r>
              <a:rPr lang="en-US" sz="2000" dirty="0" err="1"/>
              <a:t>HttpServletRequest</a:t>
            </a:r>
            <a:r>
              <a:rPr lang="en-US" sz="2000" dirty="0"/>
              <a:t> in login?</a:t>
            </a:r>
          </a:p>
          <a:p>
            <a:r>
              <a:rPr lang="en-US" sz="2000" dirty="0"/>
              <a:t>• A DTO like </a:t>
            </a:r>
            <a:r>
              <a:rPr lang="en-US" sz="2000" dirty="0" err="1"/>
              <a:t>LoginRequest</a:t>
            </a:r>
            <a:r>
              <a:rPr lang="en-US" sz="2000" dirty="0"/>
              <a:t> gives a clean, typed structure for input — every field is explicitly defined and validated.</a:t>
            </a:r>
          </a:p>
          <a:p>
            <a:r>
              <a:rPr lang="en-US" sz="2000" dirty="0"/>
              <a:t>• Using </a:t>
            </a:r>
            <a:r>
              <a:rPr lang="en-US" sz="2000" dirty="0" err="1"/>
              <a:t>HttpServletRequest</a:t>
            </a:r>
            <a:r>
              <a:rPr lang="en-US" sz="2000" dirty="0"/>
              <a:t> ties the controller to servlet internals and forces you to manually parse request parameters — error-prone and messy.</a:t>
            </a:r>
          </a:p>
          <a:p>
            <a:r>
              <a:rPr lang="en-US" sz="2000" dirty="0"/>
              <a:t>• DTOs promote decoupling, support automatic validation with annotations, and make the code readable, testable, and reusable across layers.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7830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19063</TotalTime>
  <Words>958</Words>
  <Application>Microsoft Macintosh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Haindavi Vinjanampati</cp:lastModifiedBy>
  <cp:revision>48</cp:revision>
  <dcterms:created xsi:type="dcterms:W3CDTF">2013-01-27T09:14:16Z</dcterms:created>
  <dcterms:modified xsi:type="dcterms:W3CDTF">2025-08-31T02:49:19Z</dcterms:modified>
  <cp:category/>
</cp:coreProperties>
</file>