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74" r:id="rId5"/>
    <p:sldId id="287" r:id="rId6"/>
    <p:sldId id="262" r:id="rId7"/>
    <p:sldId id="288" r:id="rId8"/>
    <p:sldId id="285" r:id="rId9"/>
    <p:sldId id="27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3"/>
    <p:restoredTop sz="94681"/>
  </p:normalViewPr>
  <p:slideViewPr>
    <p:cSldViewPr snapToGrid="0" snapToObjects="1">
      <p:cViewPr>
        <p:scale>
          <a:sx n="145" d="100"/>
          <a:sy n="145" d="100"/>
        </p:scale>
        <p:origin x="1448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550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2" y="1879600"/>
            <a:ext cx="8829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Custom Login API (DTO + </a:t>
            </a:r>
            <a:r>
              <a:rPr lang="en-US" sz="2800" dirty="0" err="1"/>
              <a:t>AuthenticationManager</a:t>
            </a:r>
            <a:r>
              <a:rPr lang="en-US" sz="2800" dirty="0"/>
              <a:t>)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6395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16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61910" y="1411958"/>
            <a:ext cx="88820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Custom login builds a secure and scalable entry point — designed for APIs, not legacy forms.</a:t>
            </a:r>
          </a:p>
          <a:p>
            <a:r>
              <a:rPr lang="en-US" sz="2000" dirty="0"/>
              <a:t>📦 The DTO structures the input cleanly, allowing validation and frontend-backend contract enforcement.</a:t>
            </a:r>
          </a:p>
          <a:p>
            <a:r>
              <a:rPr lang="en-US" sz="2000" dirty="0"/>
              <a:t>🧠 </a:t>
            </a:r>
            <a:r>
              <a:rPr lang="en-US" sz="2000" dirty="0" err="1"/>
              <a:t>AuthenticationManager</a:t>
            </a:r>
            <a:r>
              <a:rPr lang="en-US" sz="2000" dirty="0"/>
              <a:t> lets the backend handle credentials programmatically — no black-box behavior.</a:t>
            </a:r>
          </a:p>
          <a:p>
            <a:r>
              <a:rPr lang="en-US" sz="2000" dirty="0"/>
              <a:t>🚀 This setup lays the groundwork for attaching JWT tokens and securing the entire app with stateless authentication.</a:t>
            </a:r>
          </a:p>
          <a:p>
            <a:endParaRPr lang="en-US" sz="2000" dirty="0"/>
          </a:p>
          <a:p>
            <a:r>
              <a:rPr lang="en-US" sz="2000" dirty="0"/>
              <a:t>👉 Coming up next: J</a:t>
            </a:r>
            <a:r>
              <a:rPr lang="en-US" sz="2000" i="1" dirty="0"/>
              <a:t>WT Token Generation on Login — Secure API Access with 									Stateless Tokens</a:t>
            </a:r>
            <a:endParaRPr lang="en-US" sz="2000" dirty="0"/>
          </a:p>
          <a:p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43652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/>
              <a:t>Why Custom Login Matters?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default /login endpoint hides the entire authentication flow inside Spring Security internals, making it hard to customize or debug.</a:t>
            </a:r>
          </a:p>
          <a:p>
            <a:r>
              <a:rPr lang="en-US" sz="2400" dirty="0"/>
              <a:t>✔️ It accepts only form-encoded input and returns HTML responses, which makes it incompatible with modern JSON-based API standards.</a:t>
            </a:r>
          </a:p>
          <a:p>
            <a:r>
              <a:rPr lang="en-US" sz="2400" dirty="0"/>
              <a:t>✔️ A custom login API provides full control over the request and response structure, enabling clean integration with frontend apps and token-based systems like JWT.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44052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Step-by-Step API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477184"/>
            <a:ext cx="87185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Credentials are sent as a JSON payload using a </a:t>
            </a:r>
            <a:r>
              <a:rPr lang="en-US" sz="2400" dirty="0" err="1"/>
              <a:t>LoginRequest</a:t>
            </a:r>
            <a:r>
              <a:rPr lang="en-US" sz="2400" dirty="0"/>
              <a:t> DTO — clean and frontend-friendly.</a:t>
            </a:r>
          </a:p>
          <a:p>
            <a:r>
              <a:rPr lang="en-US" sz="2400" dirty="0"/>
              <a:t>✔️ The controller receives the DTO, extracts the values, and passes them for authentication — no form data, no clutter.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AuthenticationManager</a:t>
            </a:r>
            <a:r>
              <a:rPr lang="en-US" sz="2400" dirty="0"/>
              <a:t> takes over, wrapping credentials inside a </a:t>
            </a:r>
            <a:r>
              <a:rPr lang="en-US" sz="2400" dirty="0" err="1"/>
              <a:t>UsernamePasswordAuthenticationToken</a:t>
            </a:r>
            <a:r>
              <a:rPr lang="en-US" sz="2400" dirty="0"/>
              <a:t> and verifying them internally.</a:t>
            </a:r>
          </a:p>
          <a:p>
            <a:r>
              <a:rPr lang="en-US" sz="2400" dirty="0"/>
              <a:t>✔️ On successful authentication, a signed JWT is generated and returned in the response — ready to authorize future requests.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45432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DTO Code – </a:t>
            </a:r>
            <a:r>
              <a:rPr lang="en-US" sz="3200" dirty="0" err="1"/>
              <a:t>LoginRequest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457200" y="1218863"/>
            <a:ext cx="46613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DTO contains just two fields: username and password — minimal and focused.</a:t>
            </a:r>
          </a:p>
          <a:p>
            <a:r>
              <a:rPr lang="en-US" sz="2400" dirty="0"/>
              <a:t>✔️ Acts as a structured input for the controller, replacing raw request parsing.</a:t>
            </a:r>
          </a:p>
          <a:p>
            <a:r>
              <a:rPr lang="en-US" sz="2400" dirty="0"/>
              <a:t>✔️ Improves code clarity, enforces validation, and keeps layers decoupled — making the login logic reusable across services.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00DAF-0596-0EEF-F9E8-9E9F5EA2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83" y="1155482"/>
            <a:ext cx="3878582" cy="50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CB72-0349-6F9E-FD67-6B7AE182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F2DA4-BD33-3D03-AC15-743E04F82418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A426-AA01-366B-C985-7FF11D5FE812}"/>
              </a:ext>
            </a:extLst>
          </p:cNvPr>
          <p:cNvSpPr txBox="1"/>
          <p:nvPr/>
        </p:nvSpPr>
        <p:spPr>
          <a:xfrm>
            <a:off x="169333" y="306780"/>
            <a:ext cx="51539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 err="1"/>
              <a:t>AuthController</a:t>
            </a:r>
            <a:r>
              <a:rPr lang="en-US" dirty="0"/>
              <a:t> – Login Endpoint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59DB8-91A9-6528-751C-8C1AFDB2C708}"/>
              </a:ext>
            </a:extLst>
          </p:cNvPr>
          <p:cNvSpPr txBox="1"/>
          <p:nvPr/>
        </p:nvSpPr>
        <p:spPr>
          <a:xfrm>
            <a:off x="207759" y="1312620"/>
            <a:ext cx="87284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The login endpoint is exposed at </a:t>
            </a:r>
            <a:r>
              <a:rPr lang="en-US" dirty="0"/>
              <a:t>POST /auth/login</a:t>
            </a:r>
            <a:r>
              <a:rPr lang="en-US" sz="2000" dirty="0"/>
              <a:t> — designed for API clients, not browser forms.</a:t>
            </a:r>
          </a:p>
          <a:p>
            <a:r>
              <a:rPr lang="en-US" sz="2000" dirty="0"/>
              <a:t>✔️ The controller method accepts a </a:t>
            </a:r>
            <a:r>
              <a:rPr lang="en-US" dirty="0" err="1"/>
              <a:t>LoginRequest</a:t>
            </a:r>
            <a:r>
              <a:rPr lang="en-US" sz="2000" dirty="0"/>
              <a:t> using </a:t>
            </a:r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sz="2000" dirty="0"/>
              <a:t> — enabling JSON-based input.</a:t>
            </a:r>
          </a:p>
          <a:p>
            <a:r>
              <a:rPr lang="en-US" sz="2000" dirty="0"/>
              <a:t>✔️ Credentials are passed to </a:t>
            </a:r>
            <a:r>
              <a:rPr lang="en-US" dirty="0" err="1"/>
              <a:t>AuthenticationManager.authenticate</a:t>
            </a:r>
            <a:r>
              <a:rPr lang="en-US" dirty="0"/>
              <a:t>(...)</a:t>
            </a:r>
            <a:r>
              <a:rPr lang="en-US" sz="2000" dirty="0"/>
              <a:t> — which triggers the actual authentication logic.</a:t>
            </a:r>
          </a:p>
          <a:p>
            <a:r>
              <a:rPr lang="en-US" sz="2000" dirty="0"/>
              <a:t>✔️ On success, a JWT is generated and returned; on failure, a clean error response is sent — no HTML errors, no ambiguity.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B59B-8244-570B-77B8-67DE32177E0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BAB45B-50DE-34F4-98D6-11705713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48" y="4098714"/>
            <a:ext cx="5031936" cy="2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44931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Common Pitfalls to Avoid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245728" y="1322884"/>
            <a:ext cx="8898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</a:t>
            </a:r>
            <a:r>
              <a:rPr lang="en-US" dirty="0" err="1"/>
              <a:t>AuthenticationManager</a:t>
            </a:r>
            <a:r>
              <a:rPr lang="en-US" dirty="0"/>
              <a:t> must be explicitly exposed as a @Bean — otherwise, injection fails at runtime.</a:t>
            </a:r>
          </a:p>
          <a:p>
            <a:r>
              <a:rPr lang="en-US" dirty="0"/>
              <a:t>✔️ Omitting @</a:t>
            </a:r>
            <a:r>
              <a:rPr lang="en-US" dirty="0" err="1"/>
              <a:t>RequestBody</a:t>
            </a:r>
            <a:r>
              <a:rPr lang="en-US" dirty="0"/>
              <a:t> breaks JSON input mapping — the DTO stays empty.</a:t>
            </a:r>
          </a:p>
          <a:p>
            <a:r>
              <a:rPr lang="en-US" dirty="0"/>
              <a:t>✔️ Without proper exception handling, Spring returns HTML error pages — useless for APIs.</a:t>
            </a:r>
          </a:p>
          <a:p>
            <a:r>
              <a:rPr lang="en-US" dirty="0"/>
              <a:t>✔️ Using </a:t>
            </a:r>
            <a:r>
              <a:rPr lang="en-US" dirty="0" err="1"/>
              <a:t>HttpServletRequest</a:t>
            </a:r>
            <a:r>
              <a:rPr lang="en-US" dirty="0"/>
              <a:t> directly couples the controller to servlet internals — instead of using a clean DTO.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82CAE4-009E-0B39-AF9D-35E9A86E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3394254"/>
            <a:ext cx="6049108" cy="24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222F-DE8E-91D4-A566-03316E0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80D3A-4E1F-A5EB-F9CF-C45B8FF61F21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82CC-299C-CA73-89CF-83DF56BC5906}"/>
              </a:ext>
            </a:extLst>
          </p:cNvPr>
          <p:cNvSpPr txBox="1"/>
          <p:nvPr/>
        </p:nvSpPr>
        <p:spPr>
          <a:xfrm>
            <a:off x="245728" y="317044"/>
            <a:ext cx="50997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Benefits of This Custom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0BA1B-D854-69D5-F45D-0299CE2CC60E}"/>
              </a:ext>
            </a:extLst>
          </p:cNvPr>
          <p:cNvSpPr txBox="1"/>
          <p:nvPr/>
        </p:nvSpPr>
        <p:spPr>
          <a:xfrm>
            <a:off x="340902" y="1150836"/>
            <a:ext cx="8803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Builds a clean, JSON-driven handshake between frontend and backend — every field is defined, every response is predictable.</a:t>
            </a:r>
          </a:p>
          <a:p>
            <a:r>
              <a:rPr lang="en-US" dirty="0"/>
              <a:t>✔️ Cuts out the default form login flow — no redirections, no hidden parameters, just a proper API call.</a:t>
            </a:r>
          </a:p>
          <a:p>
            <a:r>
              <a:rPr lang="en-US" dirty="0"/>
              <a:t>✔️ Sends clear, structured error responses with relevant HTTP status codes — makes debugging and UI handling smooth.</a:t>
            </a:r>
          </a:p>
          <a:p>
            <a:r>
              <a:rPr lang="en-US" dirty="0"/>
              <a:t>✔️ Sets up a solid base for adding JWT, role checks, and custom security rules — without rewriting the controller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033E-E693-ADF2-840E-3E790B01390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43666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Always declare </a:t>
            </a:r>
            <a:r>
              <a:rPr lang="en-US" sz="2000" dirty="0" err="1"/>
              <a:t>AuthenticationManager</a:t>
            </a:r>
            <a:r>
              <a:rPr lang="en-US" sz="2000" dirty="0"/>
              <a:t> as a @Bean in your </a:t>
            </a:r>
            <a:r>
              <a:rPr lang="en-US" sz="2000" dirty="0" err="1"/>
              <a:t>SecurityConfig</a:t>
            </a:r>
            <a:r>
              <a:rPr lang="en-US" sz="2000" dirty="0"/>
              <a:t> — Spring won't inject it automatically when using custom login.</a:t>
            </a:r>
          </a:p>
          <a:p>
            <a:r>
              <a:rPr lang="en-US" sz="2000" dirty="0"/>
              <a:t>✔️ Use @</a:t>
            </a:r>
            <a:r>
              <a:rPr lang="en-US" sz="2000" dirty="0" err="1"/>
              <a:t>RequestBody</a:t>
            </a:r>
            <a:r>
              <a:rPr lang="en-US" sz="2000" dirty="0"/>
              <a:t> with your </a:t>
            </a:r>
            <a:r>
              <a:rPr lang="en-US" sz="2000" dirty="0" err="1"/>
              <a:t>LoginRequest</a:t>
            </a:r>
            <a:r>
              <a:rPr lang="en-US" sz="2000" dirty="0"/>
              <a:t> DTO — without it, Spring silently fails to bind the JSON input, and the fields stay null.</a:t>
            </a:r>
          </a:p>
          <a:p>
            <a:r>
              <a:rPr lang="en-US" sz="2000" dirty="0"/>
              <a:t>✔️ Enable Spring Security debug logging during development — it reveals filter chain flow, auth failures, and password encoding mismatches.</a:t>
            </a:r>
          </a:p>
          <a:p>
            <a:r>
              <a:rPr lang="en-US" sz="2000" dirty="0"/>
              <a:t>✔️ Define a </a:t>
            </a:r>
            <a:r>
              <a:rPr lang="en-US" sz="2000" dirty="0" err="1"/>
              <a:t>PasswordEncoder</a:t>
            </a:r>
            <a:r>
              <a:rPr lang="en-US" sz="2000" dirty="0"/>
              <a:t> bean using </a:t>
            </a:r>
            <a:r>
              <a:rPr lang="en-US" sz="2000" dirty="0" err="1"/>
              <a:t>BCryptPasswordEncoder</a:t>
            </a:r>
            <a:r>
              <a:rPr lang="en-US" sz="2000" dirty="0"/>
              <a:t> — Spring won’t match credentials unless both sides are encoded the same way.</a:t>
            </a:r>
          </a:p>
          <a:p>
            <a:r>
              <a:rPr lang="en-US" sz="2000" dirty="0"/>
              <a:t>✔️ Use Postman to simulate frontend behavior — send a JSON payload with Content-Type: application/</a:t>
            </a:r>
            <a:r>
              <a:rPr lang="en-US" sz="2000" dirty="0" err="1"/>
              <a:t>json</a:t>
            </a:r>
            <a:r>
              <a:rPr lang="en-US" sz="2000" dirty="0"/>
              <a:t> to validate your endpoint setup.</a:t>
            </a:r>
          </a:p>
          <a:p>
            <a:r>
              <a:rPr lang="en-US" sz="2000" dirty="0"/>
              <a:t>✔️ Decode the generated JWT using tools like </a:t>
            </a:r>
            <a:r>
              <a:rPr lang="en-US" sz="2000" dirty="0" err="1"/>
              <a:t>jwt.io</a:t>
            </a:r>
            <a:r>
              <a:rPr lang="en-US" sz="2000" dirty="0"/>
              <a:t> — this helps verify the structure, expiration time, and embedded claims before moving to role-based access.</a:t>
            </a:r>
          </a:p>
          <a:p>
            <a:r>
              <a:rPr lang="en-US" sz="2000" dirty="0"/>
              <a:t>✔️ Keep DTOs like </a:t>
            </a:r>
            <a:r>
              <a:rPr lang="en-US" sz="2000" dirty="0" err="1"/>
              <a:t>LoginRequest</a:t>
            </a:r>
            <a:r>
              <a:rPr lang="en-US" sz="2000" dirty="0"/>
              <a:t> in a separate model or </a:t>
            </a:r>
            <a:r>
              <a:rPr lang="en-US" sz="2000" dirty="0" err="1"/>
              <a:t>dto</a:t>
            </a:r>
            <a:r>
              <a:rPr lang="en-US" sz="2000" dirty="0"/>
              <a:t> package — this keeps layers modular and improves reusability across microservices.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2C9E2-C58B-20DE-B65F-31167037A415}"/>
              </a:ext>
            </a:extLst>
          </p:cNvPr>
          <p:cNvSpPr txBox="1"/>
          <p:nvPr/>
        </p:nvSpPr>
        <p:spPr>
          <a:xfrm>
            <a:off x="386862" y="1280160"/>
            <a:ext cx="86724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is </a:t>
            </a:r>
            <a:r>
              <a:rPr lang="en-US" sz="2000" dirty="0" err="1"/>
              <a:t>AuthenticationManager</a:t>
            </a:r>
            <a:r>
              <a:rPr lang="en-US" sz="2000" dirty="0"/>
              <a:t> injected and used?</a:t>
            </a:r>
          </a:p>
          <a:p>
            <a:r>
              <a:rPr lang="en-US" sz="2000" dirty="0"/>
              <a:t>• </a:t>
            </a:r>
            <a:r>
              <a:rPr lang="en-US" sz="2000" dirty="0" err="1"/>
              <a:t>AuthenticationManager</a:t>
            </a:r>
            <a:r>
              <a:rPr lang="en-US" sz="2000" dirty="0"/>
              <a:t> is exposed manually using a @Bean inside </a:t>
            </a:r>
            <a:r>
              <a:rPr lang="en-US" sz="2000" dirty="0" err="1"/>
              <a:t>SecurityConfig</a:t>
            </a:r>
            <a:r>
              <a:rPr lang="en-US" sz="2000" dirty="0"/>
              <a:t>, because Spring doesn’t auto-configure it for custom login flows.</a:t>
            </a:r>
          </a:p>
          <a:p>
            <a:r>
              <a:rPr lang="en-US" sz="2000" dirty="0"/>
              <a:t>• It's injected into the controller and used to authenticate user credentials via authenticate(...), typically wrapped in a </a:t>
            </a:r>
            <a:r>
              <a:rPr lang="en-US" sz="2000" dirty="0" err="1"/>
              <a:t>UsernamePasswordAuthenticationToken</a:t>
            </a:r>
            <a:r>
              <a:rPr lang="en-US" sz="2000" dirty="0"/>
              <a:t>.</a:t>
            </a:r>
          </a:p>
          <a:p>
            <a:r>
              <a:rPr lang="en-US" sz="2000" dirty="0"/>
              <a:t>• This setup gives full control over the authentication process, allowing custom error handling, token generation, and clean JSON responses.</a:t>
            </a:r>
          </a:p>
          <a:p>
            <a:endParaRPr lang="en-US" sz="2000" dirty="0"/>
          </a:p>
          <a:p>
            <a:r>
              <a:rPr lang="en-US" sz="2000" dirty="0"/>
              <a:t>Why prefer DTO over </a:t>
            </a:r>
            <a:r>
              <a:rPr lang="en-US" sz="2000" dirty="0" err="1"/>
              <a:t>HttpServletRequest</a:t>
            </a:r>
            <a:r>
              <a:rPr lang="en-US" sz="2000" dirty="0"/>
              <a:t> in login?</a:t>
            </a:r>
          </a:p>
          <a:p>
            <a:r>
              <a:rPr lang="en-US" sz="2000" dirty="0"/>
              <a:t>• A DTO like </a:t>
            </a:r>
            <a:r>
              <a:rPr lang="en-US" sz="2000" dirty="0" err="1"/>
              <a:t>LoginRequest</a:t>
            </a:r>
            <a:r>
              <a:rPr lang="en-US" sz="2000" dirty="0"/>
              <a:t> gives a clean, typed structure for input — every field is explicitly defined and validated.</a:t>
            </a:r>
          </a:p>
          <a:p>
            <a:r>
              <a:rPr lang="en-US" sz="2000" dirty="0"/>
              <a:t>• Using </a:t>
            </a:r>
            <a:r>
              <a:rPr lang="en-US" sz="2000" dirty="0" err="1"/>
              <a:t>HttpServletRequest</a:t>
            </a:r>
            <a:r>
              <a:rPr lang="en-US" sz="2000" dirty="0"/>
              <a:t> ties the controller to servlet internals and forces you to manually parse request parameters — error-prone and messy.</a:t>
            </a:r>
          </a:p>
          <a:p>
            <a:r>
              <a:rPr lang="en-US" sz="2000" dirty="0"/>
              <a:t>• DTOs promote decoupling, support automatic validation with annotations, and make the code readable, testable, and reusable across layers.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19072</TotalTime>
  <Words>953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49</cp:revision>
  <dcterms:created xsi:type="dcterms:W3CDTF">2013-01-27T09:14:16Z</dcterms:created>
  <dcterms:modified xsi:type="dcterms:W3CDTF">2025-08-31T02:58:14Z</dcterms:modified>
  <cp:category/>
</cp:coreProperties>
</file>