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86" r:id="rId4"/>
    <p:sldId id="262" r:id="rId5"/>
    <p:sldId id="274" r:id="rId6"/>
    <p:sldId id="285" r:id="rId7"/>
    <p:sldId id="273" r:id="rId8"/>
    <p:sldId id="260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167"/>
    <p:restoredTop sz="94681"/>
  </p:normalViewPr>
  <p:slideViewPr>
    <p:cSldViewPr snapToGrid="0" snapToObjects="1">
      <p:cViewPr varScale="1">
        <p:scale>
          <a:sx n="149" d="100"/>
          <a:sy n="149" d="100"/>
        </p:scale>
        <p:origin x="96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100584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548640" y="274320"/>
            <a:ext cx="5110823" cy="61555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400" b="1">
                <a:solidFill>
                  <a:srgbClr val="FFFFFF"/>
                </a:solidFill>
              </a:defRPr>
            </a:pPr>
            <a:r>
              <a:rPr dirty="0"/>
              <a:t>Spring Boot Series – Day </a:t>
            </a:r>
            <a:r>
              <a:rPr lang="en-US" dirty="0"/>
              <a:t>11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46666" y="1879600"/>
            <a:ext cx="721529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2600">
                <a:solidFill>
                  <a:srgbClr val="1E1E1E"/>
                </a:solidFill>
              </a:defRPr>
            </a:pPr>
            <a:r>
              <a:rPr lang="en-US" dirty="0"/>
              <a:t>Topic: </a:t>
            </a:r>
            <a:r>
              <a:rPr lang="en-US" sz="2800" dirty="0"/>
              <a:t>Customizing Spring Security – JWT Filters, 		Authentication Providers &amp; Entry Points</a:t>
            </a:r>
            <a:endParaRPr sz="2600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6309360"/>
            <a:ext cx="8229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787878"/>
                </a:solidFill>
              </a:defRPr>
            </a:pPr>
            <a:r>
              <a:t>@CodeByHaindavi | #SpringWithMe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0962D5-E3DC-2417-F29A-380DE29C71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A6D8FEF-0F09-4689-9530-091EA56ABD17}"/>
              </a:ext>
            </a:extLst>
          </p:cNvPr>
          <p:cNvSpPr/>
          <p:nvPr/>
        </p:nvSpPr>
        <p:spPr>
          <a:xfrm>
            <a:off x="0" y="0"/>
            <a:ext cx="9144000" cy="100584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F083F9-C7E5-C2A5-5948-7CF15E9DAB6E}"/>
              </a:ext>
            </a:extLst>
          </p:cNvPr>
          <p:cNvSpPr txBox="1"/>
          <p:nvPr/>
        </p:nvSpPr>
        <p:spPr>
          <a:xfrm>
            <a:off x="181375" y="295505"/>
            <a:ext cx="631839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FFFFFF"/>
                </a:solidFill>
              </a:defRPr>
            </a:pPr>
            <a:r>
              <a:rPr lang="en-US" sz="3600" dirty="0"/>
              <a:t>Why Customize Spring Security?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E08BFA-419E-0865-A77E-9AF93E825BE3}"/>
              </a:ext>
            </a:extLst>
          </p:cNvPr>
          <p:cNvSpPr txBox="1"/>
          <p:nvPr/>
        </p:nvSpPr>
        <p:spPr>
          <a:xfrm>
            <a:off x="281093" y="1481829"/>
            <a:ext cx="8581813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✔️ Spring Security gives you a solid foundation — but real-world projects demand more than just out-of-the-box behavior.</a:t>
            </a:r>
          </a:p>
          <a:p>
            <a:r>
              <a:rPr lang="en-US" sz="2400" dirty="0"/>
              <a:t>✔️ You need control over how authentication works — from extracting JWT tokens to verifying users from your own database, not someone else's default.</a:t>
            </a:r>
          </a:p>
          <a:p>
            <a:r>
              <a:rPr lang="en-US" sz="2400" dirty="0"/>
              <a:t>✔️ That's where custom components come in — filters to intercept tokens, providers to validate credentials your way, and entry points to return clean JSON errors instead of HTML junk.</a:t>
            </a:r>
          </a:p>
          <a:p>
            <a:r>
              <a:rPr lang="en-US" sz="2400" dirty="0"/>
              <a:t>✔️ And the best part? These aren’t hacks — they’re first-class hooks built into the Spring Security chain, designed for you to take control without breaking the system.</a:t>
            </a:r>
          </a:p>
          <a:p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9075C6-9485-3C09-C9FB-F072613EE8D7}"/>
              </a:ext>
            </a:extLst>
          </p:cNvPr>
          <p:cNvSpPr txBox="1"/>
          <p:nvPr/>
        </p:nvSpPr>
        <p:spPr>
          <a:xfrm>
            <a:off x="457200" y="6309360"/>
            <a:ext cx="8229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787878"/>
                </a:solidFill>
              </a:defRPr>
            </a:pPr>
            <a:r>
              <a:t>@CodeByHaindavi | #SpringWithMe</a:t>
            </a:r>
          </a:p>
        </p:txBody>
      </p:sp>
    </p:spTree>
    <p:extLst>
      <p:ext uri="{BB962C8B-B14F-4D97-AF65-F5344CB8AC3E}">
        <p14:creationId xmlns:p14="http://schemas.microsoft.com/office/powerpoint/2010/main" val="4008176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D1BE69-11BE-D868-D1CA-3557089449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953DF50-C65F-7918-1FF5-61380739D92A}"/>
              </a:ext>
            </a:extLst>
          </p:cNvPr>
          <p:cNvSpPr/>
          <p:nvPr/>
        </p:nvSpPr>
        <p:spPr>
          <a:xfrm>
            <a:off x="0" y="0"/>
            <a:ext cx="9144000" cy="100584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345142-19FA-9A21-C5C3-8089196EDA1A}"/>
              </a:ext>
            </a:extLst>
          </p:cNvPr>
          <p:cNvSpPr txBox="1"/>
          <p:nvPr/>
        </p:nvSpPr>
        <p:spPr>
          <a:xfrm>
            <a:off x="245534" y="318195"/>
            <a:ext cx="5190203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FFFFFF"/>
                </a:solidFill>
              </a:defRPr>
            </a:pPr>
            <a:r>
              <a:rPr lang="en-US" sz="3600" dirty="0"/>
              <a:t>JWT Filter – What &amp; Why?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61B2FB-47C5-55BD-EF8B-FC9CDF0854CF}"/>
              </a:ext>
            </a:extLst>
          </p:cNvPr>
          <p:cNvSpPr txBox="1"/>
          <p:nvPr/>
        </p:nvSpPr>
        <p:spPr>
          <a:xfrm>
            <a:off x="245534" y="1237341"/>
            <a:ext cx="38100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✔️ Before Spring Security even begins its checks, your custom JWT filter steps in — giving you the first chance to inspect the incoming request.</a:t>
            </a:r>
          </a:p>
          <a:p>
            <a:r>
              <a:rPr lang="en-US" dirty="0"/>
              <a:t>✔️ It grabs the JWT token from the Authorization header and validates it using your own rules — checking integrity, expiry, and signature.</a:t>
            </a:r>
          </a:p>
          <a:p>
            <a:r>
              <a:rPr lang="en-US" dirty="0"/>
              <a:t>✔️ If everything looks good, it creates an Authentication object based on the token’s data — like username and roles — and injects it directly into the Spring Security context.</a:t>
            </a:r>
          </a:p>
          <a:p>
            <a:r>
              <a:rPr lang="en-US" dirty="0"/>
              <a:t>✔️ This way, every secured request now carries a verified identity — and if the token’s missing or invalid, it stops right there. No identity, no access.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161211-0726-0DC5-7CC5-F5F8A0D229A8}"/>
              </a:ext>
            </a:extLst>
          </p:cNvPr>
          <p:cNvSpPr txBox="1"/>
          <p:nvPr/>
        </p:nvSpPr>
        <p:spPr>
          <a:xfrm>
            <a:off x="457200" y="6309360"/>
            <a:ext cx="8229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787878"/>
                </a:solidFill>
              </a:defRPr>
            </a:pPr>
            <a:r>
              <a:t>@CodeByHaindavi | #SpringWithMe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633E1F-10C5-D2D2-518C-85D097B0C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2" y="1380414"/>
            <a:ext cx="4798292" cy="4097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853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9A1CF2-01A6-1182-8DB5-2CBFFF79C9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94277FE-7EFE-9EF9-F22C-F619F8F3A95E}"/>
              </a:ext>
            </a:extLst>
          </p:cNvPr>
          <p:cNvSpPr/>
          <p:nvPr/>
        </p:nvSpPr>
        <p:spPr>
          <a:xfrm>
            <a:off x="0" y="0"/>
            <a:ext cx="9144000" cy="100584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D0CBD1-23DE-4581-5BC9-38F735A07DC3}"/>
              </a:ext>
            </a:extLst>
          </p:cNvPr>
          <p:cNvSpPr txBox="1"/>
          <p:nvPr/>
        </p:nvSpPr>
        <p:spPr>
          <a:xfrm>
            <a:off x="245728" y="317044"/>
            <a:ext cx="8328690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FFFFFF"/>
                </a:solidFill>
              </a:defRPr>
            </a:pPr>
            <a:r>
              <a:rPr lang="en-US" sz="3200" dirty="0"/>
              <a:t>Custom </a:t>
            </a:r>
            <a:r>
              <a:rPr lang="en-US" sz="3200" dirty="0" err="1"/>
              <a:t>AuthenticationProvider</a:t>
            </a:r>
            <a:r>
              <a:rPr lang="en-US" sz="3200" dirty="0"/>
              <a:t> – What &amp; Why?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BA8847-206B-9EEA-B5FB-27D7CBC24D4A}"/>
              </a:ext>
            </a:extLst>
          </p:cNvPr>
          <p:cNvSpPr txBox="1"/>
          <p:nvPr/>
        </p:nvSpPr>
        <p:spPr>
          <a:xfrm>
            <a:off x="457200" y="1218863"/>
            <a:ext cx="36068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✔️ The default </a:t>
            </a:r>
            <a:r>
              <a:rPr lang="en-US" dirty="0" err="1"/>
              <a:t>UsernamePasswordAuthenticationProvider</a:t>
            </a:r>
            <a:r>
              <a:rPr lang="en-US" dirty="0"/>
              <a:t> works — until your project needs something more than basic username-password checks.</a:t>
            </a:r>
          </a:p>
          <a:p>
            <a:r>
              <a:rPr lang="en-US" dirty="0"/>
              <a:t>✔️ That’s when you bring in a custom </a:t>
            </a:r>
            <a:r>
              <a:rPr lang="en-US" dirty="0" err="1"/>
              <a:t>AuthenticationProvider</a:t>
            </a:r>
            <a:r>
              <a:rPr lang="en-US" dirty="0"/>
              <a:t> — so you can write your own login logic, fetch users your way, and apply custom credential rules.</a:t>
            </a:r>
          </a:p>
          <a:p>
            <a:r>
              <a:rPr lang="en-US" dirty="0"/>
              <a:t>✔️ Whether it’s validating OTPs, handling multi-factor authentication, or connecting to external identity systems — this is where full control starts.</a:t>
            </a:r>
          </a:p>
          <a:p>
            <a:r>
              <a:rPr lang="en-US" dirty="0"/>
              <a:t>✔️ It doesn’t just authenticate — it lets you define what “authentication” even means for your application.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3A4F1A-DC04-CF63-7618-AA58B201F938}"/>
              </a:ext>
            </a:extLst>
          </p:cNvPr>
          <p:cNvSpPr txBox="1"/>
          <p:nvPr/>
        </p:nvSpPr>
        <p:spPr>
          <a:xfrm>
            <a:off x="457200" y="6309360"/>
            <a:ext cx="8229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787878"/>
                </a:solidFill>
              </a:defRPr>
            </a:pPr>
            <a:r>
              <a:t>@CodeByHaindavi | #SpringWithMe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4A190BD-9A12-4F8E-2E26-773B3FA6C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2226" y="1787525"/>
            <a:ext cx="4854408" cy="368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074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CF57B5-DBCA-D95C-E89B-38962A225A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EAB6BD4-DBB0-F89D-D551-0BD16BC9CE8E}"/>
              </a:ext>
            </a:extLst>
          </p:cNvPr>
          <p:cNvSpPr/>
          <p:nvPr/>
        </p:nvSpPr>
        <p:spPr>
          <a:xfrm>
            <a:off x="0" y="-20528"/>
            <a:ext cx="9144000" cy="100584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5D47BD-DA3F-2106-685A-B74B96B44644}"/>
              </a:ext>
            </a:extLst>
          </p:cNvPr>
          <p:cNvSpPr txBox="1"/>
          <p:nvPr/>
        </p:nvSpPr>
        <p:spPr>
          <a:xfrm>
            <a:off x="169333" y="306780"/>
            <a:ext cx="7735900" cy="61555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FFFFFF"/>
                </a:solidFill>
              </a:defRPr>
            </a:pPr>
            <a:r>
              <a:rPr lang="en-US" sz="3400" dirty="0" err="1"/>
              <a:t>AuthenticationEntryPoint</a:t>
            </a:r>
            <a:r>
              <a:rPr lang="en-US" sz="3400" dirty="0"/>
              <a:t> – What &amp; Why?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60B663-A3E4-80B7-93B2-59940EB52C55}"/>
              </a:ext>
            </a:extLst>
          </p:cNvPr>
          <p:cNvSpPr txBox="1"/>
          <p:nvPr/>
        </p:nvSpPr>
        <p:spPr>
          <a:xfrm>
            <a:off x="169333" y="1339012"/>
            <a:ext cx="881380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✔️ When an unauthenticated user hits a protected endpoint, Spring by default responds with an HTML error page — which makes zero sense for REST APIs.</a:t>
            </a:r>
          </a:p>
          <a:p>
            <a:r>
              <a:rPr lang="en-US" dirty="0"/>
              <a:t>✔️ A custom </a:t>
            </a:r>
            <a:r>
              <a:rPr lang="en-US" dirty="0" err="1"/>
              <a:t>AuthenticationEntryPoint</a:t>
            </a:r>
            <a:r>
              <a:rPr lang="en-US" dirty="0"/>
              <a:t> takes over that response — and instead of HTML, returns a clean, structured JSON with a proper 401 status.</a:t>
            </a:r>
          </a:p>
          <a:p>
            <a:r>
              <a:rPr lang="en-US" dirty="0"/>
              <a:t>✔️ This keeps the API response format consistent, avoids confusion on the client side, and makes debugging much easier during integration.</a:t>
            </a:r>
          </a:p>
          <a:p>
            <a:r>
              <a:rPr lang="en-US" dirty="0"/>
              <a:t>✔️ It’s not just about pretty errors — it’s about telling the frontend exactly why access failed, without leaking stack traces or internal messages.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CD032E-FA44-B8E9-9CE3-2D9FACC079AF}"/>
              </a:ext>
            </a:extLst>
          </p:cNvPr>
          <p:cNvSpPr txBox="1"/>
          <p:nvPr/>
        </p:nvSpPr>
        <p:spPr>
          <a:xfrm>
            <a:off x="457200" y="6309360"/>
            <a:ext cx="8229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787878"/>
                </a:solidFill>
              </a:defRPr>
            </a:pPr>
            <a:r>
              <a:t>@CodeByHaindavi | #SpringWithMe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7C0C4BA-EF03-36C8-7945-65D9BC566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5054" y="3934779"/>
            <a:ext cx="4245530" cy="18796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4BD2C16-DE34-D6CB-ABE3-801BF5C981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00" y="3934779"/>
            <a:ext cx="4381500" cy="187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853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78FBF6-0D3D-371E-DC45-36D3393459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C75868F-A47B-684D-1286-8CCE088BEAB9}"/>
              </a:ext>
            </a:extLst>
          </p:cNvPr>
          <p:cNvSpPr/>
          <p:nvPr/>
        </p:nvSpPr>
        <p:spPr>
          <a:xfrm>
            <a:off x="0" y="0"/>
            <a:ext cx="9144000" cy="100584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103CA0-A9E4-CE44-4EF5-D7F1B107F4AE}"/>
              </a:ext>
            </a:extLst>
          </p:cNvPr>
          <p:cNvSpPr txBox="1"/>
          <p:nvPr/>
        </p:nvSpPr>
        <p:spPr>
          <a:xfrm>
            <a:off x="457200" y="372521"/>
            <a:ext cx="3175869" cy="61555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400" b="1">
                <a:solidFill>
                  <a:srgbClr val="FFFFFF"/>
                </a:solidFill>
              </a:defRPr>
            </a:pPr>
            <a:r>
              <a:rPr lang="en-US" dirty="0"/>
              <a:t>📌 Hands-On Tip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17C9F4-E87F-FE7C-62CB-5F22D2D1CDC0}"/>
              </a:ext>
            </a:extLst>
          </p:cNvPr>
          <p:cNvSpPr txBox="1"/>
          <p:nvPr/>
        </p:nvSpPr>
        <p:spPr>
          <a:xfrm>
            <a:off x="457200" y="1360595"/>
            <a:ext cx="8324426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✔️ Always register your custom filter before </a:t>
            </a:r>
            <a:r>
              <a:rPr lang="en-US" dirty="0" err="1"/>
              <a:t>UsernamePasswordAuthenticationFilter</a:t>
            </a:r>
            <a:r>
              <a:rPr lang="en-US" sz="2000" dirty="0"/>
              <a:t> using </a:t>
            </a:r>
            <a:r>
              <a:rPr lang="en-US" dirty="0"/>
              <a:t>.</a:t>
            </a:r>
            <a:r>
              <a:rPr lang="en-US" dirty="0" err="1"/>
              <a:t>addFilterBefore</a:t>
            </a:r>
            <a:r>
              <a:rPr lang="en-US" dirty="0"/>
              <a:t>()</a:t>
            </a:r>
            <a:r>
              <a:rPr lang="en-US" sz="2000" dirty="0"/>
              <a:t> — this ensures JWT is validated before Spring checks session or form login.</a:t>
            </a:r>
          </a:p>
          <a:p>
            <a:r>
              <a:rPr lang="en-US" sz="2000" dirty="0"/>
              <a:t>✔️ Log the token, username, and </a:t>
            </a:r>
            <a:r>
              <a:rPr lang="en-US" dirty="0" err="1"/>
              <a:t>SecurityContext</a:t>
            </a:r>
            <a:r>
              <a:rPr lang="en-US" sz="2000" dirty="0"/>
              <a:t> during development — this helps you debug “token valid but user still unauthorized” issues without guessing.</a:t>
            </a:r>
          </a:p>
          <a:p>
            <a:r>
              <a:rPr lang="en-US" sz="2000" dirty="0"/>
              <a:t>✔️ Use </a:t>
            </a:r>
            <a:r>
              <a:rPr lang="en-US" dirty="0" err="1"/>
              <a:t>UserDetailsService</a:t>
            </a:r>
            <a:r>
              <a:rPr lang="en-US" sz="2000" dirty="0"/>
              <a:t> even in JWT filter to ensure role-based access (e.g., </a:t>
            </a:r>
            <a:r>
              <a:rPr lang="en-US" dirty="0" err="1"/>
              <a:t>hasRole</a:t>
            </a:r>
            <a:r>
              <a:rPr lang="en-US" dirty="0"/>
              <a:t>("ADMIN")</a:t>
            </a:r>
            <a:r>
              <a:rPr lang="en-US" sz="2000" dirty="0"/>
              <a:t>) still works — Spring Security loads roles from the authenticated user.</a:t>
            </a:r>
          </a:p>
          <a:p>
            <a:r>
              <a:rPr lang="en-US" sz="2000" dirty="0"/>
              <a:t>✔️ Centralize your role names as constants (</a:t>
            </a:r>
            <a:r>
              <a:rPr lang="en-US" dirty="0"/>
              <a:t>ROLE_ADMIN</a:t>
            </a:r>
            <a:r>
              <a:rPr lang="en-US" sz="2000" dirty="0"/>
              <a:t>, </a:t>
            </a:r>
            <a:r>
              <a:rPr lang="en-US" dirty="0"/>
              <a:t>ROLE_CUSTOMER</a:t>
            </a:r>
            <a:r>
              <a:rPr lang="en-US" sz="2000" dirty="0"/>
              <a:t>) — it avoids typos and keeps your access rules consistent across annotations and filters.</a:t>
            </a:r>
          </a:p>
          <a:p>
            <a:r>
              <a:rPr lang="en-US" sz="2000" dirty="0"/>
              <a:t>✔️ Return structured error messages from your </a:t>
            </a:r>
            <a:r>
              <a:rPr lang="en-US" dirty="0" err="1"/>
              <a:t>AuthenticationEntryPoint</a:t>
            </a:r>
            <a:r>
              <a:rPr lang="en-US" sz="2000" dirty="0"/>
              <a:t> — avoid exposing stack traces or internal exception names. Use generic errors like </a:t>
            </a:r>
            <a:r>
              <a:rPr lang="en-US" dirty="0"/>
              <a:t>"Unauthorized access"</a:t>
            </a:r>
            <a:r>
              <a:rPr lang="en-US" sz="2000" dirty="0"/>
              <a:t> or </a:t>
            </a:r>
            <a:r>
              <a:rPr lang="en-US" dirty="0"/>
              <a:t>"Invalid credentials"</a:t>
            </a:r>
            <a:r>
              <a:rPr lang="en-US" sz="2000" dirty="0"/>
              <a:t> for clarity and security.</a:t>
            </a:r>
          </a:p>
          <a:p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F841F4-5E17-D373-8C04-4C9072C79F6E}"/>
              </a:ext>
            </a:extLst>
          </p:cNvPr>
          <p:cNvSpPr txBox="1"/>
          <p:nvPr/>
        </p:nvSpPr>
        <p:spPr>
          <a:xfrm>
            <a:off x="457200" y="6309360"/>
            <a:ext cx="8229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787878"/>
                </a:solidFill>
              </a:defRPr>
            </a:pPr>
            <a:r>
              <a:t>@CodeByHaindavi | #SpringWithMe</a:t>
            </a:r>
          </a:p>
        </p:txBody>
      </p:sp>
    </p:spTree>
    <p:extLst>
      <p:ext uri="{BB962C8B-B14F-4D97-AF65-F5344CB8AC3E}">
        <p14:creationId xmlns:p14="http://schemas.microsoft.com/office/powerpoint/2010/main" val="203119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258275-C9BA-FF75-7BEE-DA07666CEE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8C556D9-02A0-131C-B590-0C1B2D3DF906}"/>
              </a:ext>
            </a:extLst>
          </p:cNvPr>
          <p:cNvSpPr/>
          <p:nvPr/>
        </p:nvSpPr>
        <p:spPr>
          <a:xfrm>
            <a:off x="0" y="0"/>
            <a:ext cx="9144000" cy="100584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2F13C7-ECF9-E927-CFD1-9C0388F10544}"/>
              </a:ext>
            </a:extLst>
          </p:cNvPr>
          <p:cNvSpPr txBox="1"/>
          <p:nvPr/>
        </p:nvSpPr>
        <p:spPr>
          <a:xfrm>
            <a:off x="548640" y="274320"/>
            <a:ext cx="9144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400" b="1">
                <a:solidFill>
                  <a:srgbClr val="FFFFFF"/>
                </a:solidFill>
              </a:defRPr>
            </a:pPr>
            <a:r>
              <a:rPr dirty="0"/>
              <a:t>💼 Interview Insight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2CDCC8-F5FF-0D09-675A-5318775E7EB2}"/>
              </a:ext>
            </a:extLst>
          </p:cNvPr>
          <p:cNvSpPr txBox="1"/>
          <p:nvPr/>
        </p:nvSpPr>
        <p:spPr>
          <a:xfrm>
            <a:off x="829734" y="6492240"/>
            <a:ext cx="8229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787878"/>
                </a:solidFill>
              </a:defRPr>
            </a:pPr>
            <a:r>
              <a:rPr dirty="0"/>
              <a:t>@CodeByHaindavi | #SpringWithMe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E42BE0-C6C6-8573-2E79-4EAEE6D3B986}"/>
              </a:ext>
            </a:extLst>
          </p:cNvPr>
          <p:cNvSpPr txBox="1"/>
          <p:nvPr/>
        </p:nvSpPr>
        <p:spPr>
          <a:xfrm>
            <a:off x="409787" y="1188720"/>
            <a:ext cx="8649547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How do you validate a JWT token and inject the user identity into Spring Security context?</a:t>
            </a:r>
          </a:p>
          <a:p>
            <a:r>
              <a:rPr lang="en-US" sz="2000" dirty="0"/>
              <a:t>• We use a custom filter that extends </a:t>
            </a:r>
            <a:r>
              <a:rPr lang="en-US" dirty="0" err="1"/>
              <a:t>OncePerRequestFilter</a:t>
            </a:r>
            <a:r>
              <a:rPr lang="en-US" sz="2000" dirty="0"/>
              <a:t>.</a:t>
            </a:r>
            <a:br>
              <a:rPr lang="en-US" sz="2000" dirty="0"/>
            </a:br>
            <a:r>
              <a:rPr lang="en-US" sz="2000" dirty="0"/>
              <a:t>• It extracts the token from the </a:t>
            </a:r>
            <a:r>
              <a:rPr lang="en-US" dirty="0"/>
              <a:t>Authorization</a:t>
            </a:r>
            <a:r>
              <a:rPr lang="en-US" sz="2000" dirty="0"/>
              <a:t> header, validates it using a utility class, and then loads user details via </a:t>
            </a:r>
            <a:r>
              <a:rPr lang="en-US" dirty="0" err="1"/>
              <a:t>UserDetailsService</a:t>
            </a:r>
            <a:r>
              <a:rPr lang="en-US" sz="2000" dirty="0"/>
              <a:t>.</a:t>
            </a:r>
            <a:br>
              <a:rPr lang="en-US" sz="2000" dirty="0"/>
            </a:br>
            <a:r>
              <a:rPr lang="en-US" sz="2000" dirty="0"/>
              <a:t>• If valid, we manually create an </a:t>
            </a:r>
            <a:r>
              <a:rPr lang="en-US" dirty="0"/>
              <a:t>Authentication</a:t>
            </a:r>
            <a:r>
              <a:rPr lang="en-US" sz="2000" dirty="0"/>
              <a:t> object and set it in </a:t>
            </a:r>
            <a:r>
              <a:rPr lang="en-US" dirty="0" err="1"/>
              <a:t>SecurityContextHolder</a:t>
            </a:r>
            <a:r>
              <a:rPr lang="en-US" sz="2000" dirty="0"/>
              <a:t>, so that downstream access rules (like </a:t>
            </a:r>
            <a:r>
              <a:rPr lang="en-US" dirty="0" err="1"/>
              <a:t>hasRole</a:t>
            </a:r>
            <a:r>
              <a:rPr lang="en-US" sz="2000" dirty="0"/>
              <a:t>) work as expected.</a:t>
            </a:r>
          </a:p>
          <a:p>
            <a:endParaRPr lang="en-US" sz="2000" dirty="0"/>
          </a:p>
          <a:p>
            <a:r>
              <a:rPr lang="en-US" sz="2000" dirty="0"/>
              <a:t>How do you handle unauthorized access for REST APIs without exposing default HTML error pages?</a:t>
            </a:r>
          </a:p>
          <a:p>
            <a:r>
              <a:rPr lang="en-US" sz="2000" dirty="0"/>
              <a:t>• We create a custom </a:t>
            </a:r>
            <a:r>
              <a:rPr lang="en-US" dirty="0" err="1"/>
              <a:t>AuthenticationEntryPoint</a:t>
            </a:r>
            <a:r>
              <a:rPr lang="en-US" sz="2000" dirty="0"/>
              <a:t> and register it in the </a:t>
            </a:r>
            <a:r>
              <a:rPr lang="en-US" dirty="0" err="1"/>
              <a:t>SecurityFilterChain</a:t>
            </a:r>
            <a:r>
              <a:rPr lang="en-US" sz="2000" dirty="0"/>
              <a:t>.</a:t>
            </a:r>
            <a:br>
              <a:rPr lang="en-US" sz="2000" dirty="0"/>
            </a:br>
            <a:r>
              <a:rPr lang="en-US" sz="2000" dirty="0"/>
              <a:t>• It overrides Spring's default behavior and sends back structured JSON (e.g., </a:t>
            </a:r>
            <a:r>
              <a:rPr lang="en-US" dirty="0"/>
              <a:t>{ "error": "Unauthorized" }</a:t>
            </a:r>
            <a:r>
              <a:rPr lang="en-US" sz="2000" dirty="0"/>
              <a:t>) with status 401.</a:t>
            </a:r>
            <a:br>
              <a:rPr lang="en-US" sz="2000" dirty="0"/>
            </a:br>
            <a:r>
              <a:rPr lang="en-US" sz="2000" dirty="0"/>
              <a:t>• This keeps the response consistent with the API's format and avoids leaking internal details.</a:t>
            </a:r>
          </a:p>
        </p:txBody>
      </p:sp>
    </p:spTree>
    <p:extLst>
      <p:ext uri="{BB962C8B-B14F-4D97-AF65-F5344CB8AC3E}">
        <p14:creationId xmlns:p14="http://schemas.microsoft.com/office/powerpoint/2010/main" val="1578307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100584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548640" y="274320"/>
            <a:ext cx="3453959" cy="61555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400" b="1">
                <a:solidFill>
                  <a:srgbClr val="FFFFFF"/>
                </a:solidFill>
              </a:defRPr>
            </a:pPr>
            <a:r>
              <a:rPr dirty="0"/>
              <a:t>📌 Recap – Day </a:t>
            </a:r>
            <a:r>
              <a:rPr lang="en-US" dirty="0"/>
              <a:t>11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326735" y="1381978"/>
            <a:ext cx="8690266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🔐 Custom JWT Filter – Auth starts here. It extracts the token, validates it, and sets the user identity before Spring takes over.</a:t>
            </a:r>
          </a:p>
          <a:p>
            <a:r>
              <a:rPr lang="en-US" sz="2000" dirty="0"/>
              <a:t>🧠 </a:t>
            </a:r>
            <a:r>
              <a:rPr lang="en-US" sz="2000" dirty="0" err="1"/>
              <a:t>AuthenticationProvider</a:t>
            </a:r>
            <a:r>
              <a:rPr lang="en-US" sz="2000" dirty="0"/>
              <a:t> – You write the rules. Full control over how credentials are verified — whether it’s password, OTP, or custom logic.</a:t>
            </a:r>
          </a:p>
          <a:p>
            <a:r>
              <a:rPr lang="en-US" sz="2000" dirty="0"/>
              <a:t>📦 </a:t>
            </a:r>
            <a:r>
              <a:rPr lang="en-US" sz="2000" dirty="0" err="1"/>
              <a:t>AuthenticationEntryPoint</a:t>
            </a:r>
            <a:r>
              <a:rPr lang="en-US" sz="2000" dirty="0"/>
              <a:t> – Clean API errors. Sends structured 401 responses instead of Spring’s default HTML pages.</a:t>
            </a:r>
          </a:p>
          <a:p>
            <a:r>
              <a:rPr lang="en-US" sz="2000" dirty="0"/>
              <a:t>⚙️ Together, they form a complete, flexible, production-grade security flow — not just blocking users, but defining </a:t>
            </a:r>
            <a:r>
              <a:rPr lang="en-US" sz="2000" i="1" dirty="0"/>
              <a:t>how</a:t>
            </a:r>
            <a:r>
              <a:rPr lang="en-US" sz="2000" dirty="0"/>
              <a:t> authentication and access are handled.</a:t>
            </a:r>
          </a:p>
          <a:p>
            <a:endParaRPr lang="en-US" sz="2000" dirty="0"/>
          </a:p>
          <a:p>
            <a:r>
              <a:rPr lang="en-US" sz="2000" dirty="0"/>
              <a:t>👉 Coming up next: Spring Security — Custom </a:t>
            </a:r>
            <a:r>
              <a:rPr lang="en-US" sz="2000" dirty="0" err="1"/>
              <a:t>AccessDeniedHandler</a:t>
            </a:r>
            <a:r>
              <a:rPr lang="en-US" sz="2000" dirty="0"/>
              <a:t> &amp; Error 									Response Design</a:t>
            </a:r>
          </a:p>
          <a:p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6309360"/>
            <a:ext cx="8229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787878"/>
                </a:solidFill>
              </a:defRPr>
            </a:pPr>
            <a:r>
              <a:t>@CodeByHaindavi | #SpringWithMe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13273</TotalTime>
  <Words>952</Words>
  <Application>Microsoft Macintosh PowerPoint</Application>
  <PresentationFormat>On-screen Show (4:3)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Haindavi Vinjanampati</cp:lastModifiedBy>
  <cp:revision>38</cp:revision>
  <dcterms:created xsi:type="dcterms:W3CDTF">2013-01-27T09:14:16Z</dcterms:created>
  <dcterms:modified xsi:type="dcterms:W3CDTF">2025-08-27T02:00:27Z</dcterms:modified>
  <cp:category/>
</cp:coreProperties>
</file>