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74" r:id="rId5"/>
    <p:sldId id="269" r:id="rId6"/>
    <p:sldId id="280" r:id="rId7"/>
    <p:sldId id="281" r:id="rId8"/>
    <p:sldId id="285" r:id="rId9"/>
    <p:sldId id="273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/>
    <p:restoredTop sz="94690"/>
  </p:normalViewPr>
  <p:slideViewPr>
    <p:cSldViewPr snapToGrid="0" snapToObjects="1">
      <p:cViewPr varScale="1">
        <p:scale>
          <a:sx n="151" d="100"/>
          <a:sy n="151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4894289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Spring Boot Series – Day </a:t>
            </a:r>
            <a:r>
              <a:rPr lang="en-US" dirty="0"/>
              <a:t>8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201506" y="1837267"/>
            <a:ext cx="88617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solidFill>
                  <a:srgbClr val="1E1E1E"/>
                </a:solidFill>
              </a:defRPr>
            </a:pPr>
            <a:r>
              <a:rPr lang="en-US" dirty="0"/>
              <a:t>Topic: </a:t>
            </a:r>
            <a:r>
              <a:rPr lang="en-US" sz="2800" dirty="0"/>
              <a:t>Validation &amp; Global Exception Handling in Spring Boot</a:t>
            </a:r>
            <a:endParaRPr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3235181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📌 Recap – Day </a:t>
            </a:r>
            <a:r>
              <a:rPr lang="en-US" dirty="0"/>
              <a:t>8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360601" y="1364827"/>
            <a:ext cx="869026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All exceptions are handled centrally using </a:t>
            </a:r>
            <a:r>
              <a:rPr lang="en-US" dirty="0"/>
              <a:t>@</a:t>
            </a:r>
            <a:r>
              <a:rPr lang="en-US" dirty="0" err="1"/>
              <a:t>ControllerAdvice</a:t>
            </a:r>
            <a:r>
              <a:rPr lang="en-US" sz="2400" dirty="0"/>
              <a:t>, keeping the code clean and consistent.</a:t>
            </a:r>
            <a:br>
              <a:rPr lang="en-US" sz="2400" dirty="0"/>
            </a:br>
            <a:r>
              <a:rPr lang="en-US" sz="2400" dirty="0"/>
              <a:t>✔️ Custom exceptions make error messages more meaningful and easier to manage across the application.</a:t>
            </a:r>
            <a:br>
              <a:rPr lang="en-US" sz="2400" dirty="0"/>
            </a:br>
            <a:r>
              <a:rPr lang="en-US" sz="2400" dirty="0"/>
              <a:t>✔️ A standard error response format helps clients and developers understand failures quickly.</a:t>
            </a:r>
            <a:br>
              <a:rPr lang="en-US" sz="2400" dirty="0"/>
            </a:br>
            <a:r>
              <a:rPr lang="en-US" sz="2400" dirty="0"/>
              <a:t>✔️ Validation errors are caught early using </a:t>
            </a:r>
            <a:r>
              <a:rPr lang="en-US" dirty="0"/>
              <a:t>@Valid</a:t>
            </a:r>
            <a:r>
              <a:rPr lang="en-US" sz="2400" dirty="0"/>
              <a:t>, and logs capture the rest without exposing sensitive details. </a:t>
            </a:r>
          </a:p>
          <a:p>
            <a:endParaRPr lang="en-US" sz="2400" dirty="0"/>
          </a:p>
          <a:p>
            <a:r>
              <a:rPr sz="2400" dirty="0"/>
              <a:t>👉 Coming up next:</a:t>
            </a:r>
            <a:r>
              <a:rPr lang="en-US" sz="2400" dirty="0"/>
              <a:t> Security with JWT + Roles</a:t>
            </a:r>
            <a:endParaRPr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962D5-E3DC-2417-F29A-380DE29C7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6D8FEF-0F09-4689-9530-091EA56ABD17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083F9-C7E5-C2A5-5948-7CF15E9DAB6E}"/>
              </a:ext>
            </a:extLst>
          </p:cNvPr>
          <p:cNvSpPr txBox="1"/>
          <p:nvPr/>
        </p:nvSpPr>
        <p:spPr>
          <a:xfrm>
            <a:off x="548640" y="274320"/>
            <a:ext cx="6304931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sz="3400" b="1" dirty="0"/>
              <a:t>Why Exception Handling Matters?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08BFA-419E-0865-A77E-9AF93E825BE3}"/>
              </a:ext>
            </a:extLst>
          </p:cNvPr>
          <p:cNvSpPr txBox="1"/>
          <p:nvPr/>
        </p:nvSpPr>
        <p:spPr>
          <a:xfrm>
            <a:off x="548640" y="1524162"/>
            <a:ext cx="85818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In real-world backend apps, unhandled exceptions can leak stack traces or crash APIs entirely.</a:t>
            </a:r>
          </a:p>
          <a:p>
            <a:r>
              <a:rPr lang="en-US" sz="2400" dirty="0"/>
              <a:t>✔️ We implemented centralized exception handling to return safe, clean JSON errors for invalid account requests.</a:t>
            </a:r>
          </a:p>
          <a:p>
            <a:r>
              <a:rPr lang="en-US" sz="2400" dirty="0"/>
              <a:t>✔️ This helps both users and developers by improving clarity, stability, and production readiness.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075C6-9485-3C09-C9FB-F072613EE8D7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400817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A1CF2-01A6-1182-8DB5-2CBFFF79C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4277FE-7EFE-9EF9-F22C-F619F8F3A95E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0CBD1-23DE-4581-5BC9-38F735A07DC3}"/>
              </a:ext>
            </a:extLst>
          </p:cNvPr>
          <p:cNvSpPr txBox="1"/>
          <p:nvPr/>
        </p:nvSpPr>
        <p:spPr>
          <a:xfrm>
            <a:off x="245728" y="317044"/>
            <a:ext cx="896213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200" b="1" dirty="0">
                <a:solidFill>
                  <a:schemeClr val="bg1"/>
                </a:solidFill>
              </a:rPr>
              <a:t>Global Exception Handling using @</a:t>
            </a:r>
            <a:r>
              <a:rPr lang="en-US" sz="3200" b="1" dirty="0" err="1">
                <a:solidFill>
                  <a:schemeClr val="bg1"/>
                </a:solidFill>
              </a:rPr>
              <a:t>ControllerAdvice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A8847-206B-9EEA-B5FB-27D7CBC24D4A}"/>
              </a:ext>
            </a:extLst>
          </p:cNvPr>
          <p:cNvSpPr txBox="1"/>
          <p:nvPr/>
        </p:nvSpPr>
        <p:spPr>
          <a:xfrm>
            <a:off x="548640" y="1567240"/>
            <a:ext cx="848426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In our backend, we used @</a:t>
            </a:r>
            <a:r>
              <a:rPr lang="en-US" sz="2400" dirty="0" err="1"/>
              <a:t>ControllerAdvice</a:t>
            </a:r>
            <a:r>
              <a:rPr lang="en-US" sz="2400" dirty="0"/>
              <a:t> to handle all exceptions from one central place — no need to repeat try-catch in every controller.</a:t>
            </a:r>
            <a:br>
              <a:rPr lang="en-US" sz="2400" dirty="0"/>
            </a:br>
            <a:r>
              <a:rPr lang="en-US" sz="2400" dirty="0"/>
              <a:t>✔️ This approach guarantees that every error response follows the same JSON format, no matter where the failure happens.</a:t>
            </a:r>
            <a:br>
              <a:rPr lang="en-US" sz="2400" dirty="0"/>
            </a:br>
            <a:r>
              <a:rPr lang="en-US" sz="2400" dirty="0"/>
              <a:t>✔️ It also made debugging easier — once an exception is mapped, we know exactly what the client will see and how it’s logged.</a:t>
            </a:r>
            <a:br>
              <a:rPr lang="en-US" sz="2400" dirty="0"/>
            </a:br>
            <a:r>
              <a:rPr lang="en-US" sz="2400" dirty="0"/>
              <a:t>✔️ Especially for large projects, this becomes the single gateway for tracking, formatting, and returning all error responses.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A4F1A-DC04-CF63-7618-AA58B201F938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214307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F57B5-DBCA-D95C-E89B-38962A225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AB6BD4-DBB0-F89D-D551-0BD16BC9CE8E}"/>
              </a:ext>
            </a:extLst>
          </p:cNvPr>
          <p:cNvSpPr/>
          <p:nvPr/>
        </p:nvSpPr>
        <p:spPr>
          <a:xfrm>
            <a:off x="0" y="-20528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D47BD-DA3F-2106-685A-B74B96B44644}"/>
              </a:ext>
            </a:extLst>
          </p:cNvPr>
          <p:cNvSpPr txBox="1"/>
          <p:nvPr/>
        </p:nvSpPr>
        <p:spPr>
          <a:xfrm>
            <a:off x="169333" y="306780"/>
            <a:ext cx="867256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@</a:t>
            </a:r>
            <a:r>
              <a:rPr lang="en-US" sz="3600" b="1" dirty="0" err="1">
                <a:solidFill>
                  <a:schemeClr val="bg1"/>
                </a:solidFill>
              </a:rPr>
              <a:t>ExceptionHandler</a:t>
            </a:r>
            <a:r>
              <a:rPr lang="en-US" sz="3600" b="1" dirty="0">
                <a:solidFill>
                  <a:schemeClr val="bg1"/>
                </a:solidFill>
              </a:rPr>
              <a:t> with Custom Exceptions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0B663-A3E4-80B7-93B2-59940EB52C55}"/>
              </a:ext>
            </a:extLst>
          </p:cNvPr>
          <p:cNvSpPr txBox="1"/>
          <p:nvPr/>
        </p:nvSpPr>
        <p:spPr>
          <a:xfrm>
            <a:off x="321733" y="1403457"/>
            <a:ext cx="8686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This exception clearly represents the case where an account ID doesn’t exist — making failures more meaningful.</a:t>
            </a:r>
            <a:br>
              <a:rPr lang="en-US" sz="2400" dirty="0"/>
            </a:br>
            <a:r>
              <a:rPr lang="en-US" sz="2400" dirty="0"/>
              <a:t>✔️ Extending </a:t>
            </a:r>
            <a:r>
              <a:rPr lang="en-US" sz="2400" dirty="0" err="1"/>
              <a:t>RuntimeException</a:t>
            </a:r>
            <a:r>
              <a:rPr lang="en-US" sz="2400" dirty="0"/>
              <a:t> allows reuse across services, while @</a:t>
            </a:r>
            <a:r>
              <a:rPr lang="en-US" sz="2400" dirty="0" err="1"/>
              <a:t>ResponseStatus</a:t>
            </a:r>
            <a:r>
              <a:rPr lang="en-US" sz="2400" dirty="0"/>
              <a:t> automatically returns a 404 response.</a:t>
            </a:r>
            <a:br>
              <a:rPr lang="en-US" sz="2400" dirty="0"/>
            </a:br>
            <a:r>
              <a:rPr lang="en-US" sz="2400" dirty="0"/>
              <a:t>✔️ Throwing it from controller or service methods ensures clients receive clean, structured JSON errors without any extra response-handling code.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D032E-FA44-B8E9-9CE3-2D9FACC079AF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7C7DB0-0BB4-CFED-3FA7-DD00B915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67" y="4221451"/>
            <a:ext cx="4974167" cy="12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5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88369-1D49-B6C2-6156-EF8946787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C1156E-B748-410E-2638-8B3DC7EB58FC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560E1-9C99-7DFC-1A76-C6690AB82E2B}"/>
              </a:ext>
            </a:extLst>
          </p:cNvPr>
          <p:cNvSpPr txBox="1"/>
          <p:nvPr/>
        </p:nvSpPr>
        <p:spPr>
          <a:xfrm>
            <a:off x="313462" y="332869"/>
            <a:ext cx="796320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200" b="1" dirty="0">
                <a:solidFill>
                  <a:schemeClr val="bg1"/>
                </a:solidFill>
              </a:rPr>
              <a:t>Creating Standardized Error Response Objects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0EEEA-02DE-6BB7-F7C9-B158D4F453E5}"/>
              </a:ext>
            </a:extLst>
          </p:cNvPr>
          <p:cNvSpPr txBox="1"/>
          <p:nvPr/>
        </p:nvSpPr>
        <p:spPr>
          <a:xfrm>
            <a:off x="454638" y="1368116"/>
            <a:ext cx="846922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The </a:t>
            </a:r>
            <a:r>
              <a:rPr lang="en-US" sz="2400" dirty="0" err="1"/>
              <a:t>ErrorResponse</a:t>
            </a:r>
            <a:r>
              <a:rPr lang="en-US" sz="2400" dirty="0"/>
              <a:t> class defines a consistent structure for all error outputs using fields like timestamp, status, message, and path.</a:t>
            </a:r>
            <a:br>
              <a:rPr lang="en-US" sz="2400" dirty="0"/>
            </a:br>
            <a:r>
              <a:rPr lang="en-US" sz="2400" dirty="0"/>
              <a:t>✔️ This format keeps client responses predictable and makes debugging easier during development and in production.</a:t>
            </a:r>
            <a:br>
              <a:rPr lang="en-US" sz="2400" dirty="0"/>
            </a:br>
            <a:r>
              <a:rPr lang="en-US" sz="2400" dirty="0"/>
              <a:t>✔️ Using Lombok’s @Getter and @</a:t>
            </a:r>
            <a:r>
              <a:rPr lang="en-US" sz="2400" dirty="0" err="1"/>
              <a:t>AllArgsConstructor</a:t>
            </a:r>
            <a:r>
              <a:rPr lang="en-US" sz="2400" dirty="0"/>
              <a:t> keeps the code clean, readable, and free from manual getter/setter clutter.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FE2CF-BB61-CC32-F9DC-501D2A829612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822901-150E-2837-1445-6292306FF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67" y="4031987"/>
            <a:ext cx="3437467" cy="246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1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7BA8B-8C57-B012-0834-1E2AE8AE8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E0F94-7216-5245-3E1F-3BEF79EB8657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FDBAA-5F34-DA61-21A3-52A679100C13}"/>
              </a:ext>
            </a:extLst>
          </p:cNvPr>
          <p:cNvSpPr txBox="1"/>
          <p:nvPr/>
        </p:nvSpPr>
        <p:spPr>
          <a:xfrm>
            <a:off x="338862" y="317796"/>
            <a:ext cx="550548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200" b="1" dirty="0">
                <a:solidFill>
                  <a:schemeClr val="bg1"/>
                </a:solidFill>
              </a:rPr>
              <a:t>Validation Errors in Spring Boot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0F7A2-17E0-29CA-E081-706BA6338D40}"/>
              </a:ext>
            </a:extLst>
          </p:cNvPr>
          <p:cNvSpPr txBox="1"/>
          <p:nvPr/>
        </p:nvSpPr>
        <p:spPr>
          <a:xfrm>
            <a:off x="338862" y="1200946"/>
            <a:ext cx="867813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The @</a:t>
            </a:r>
            <a:r>
              <a:rPr lang="en-US" sz="2400" dirty="0" err="1"/>
              <a:t>ControllerAdvice</a:t>
            </a:r>
            <a:r>
              <a:rPr lang="en-US" sz="2400" dirty="0"/>
              <a:t> class handles exceptions across the application, mapping known ones like </a:t>
            </a:r>
            <a:r>
              <a:rPr lang="en-US" sz="2400" dirty="0" err="1"/>
              <a:t>AccountNotFoundException</a:t>
            </a:r>
            <a:r>
              <a:rPr lang="en-US" sz="2400" dirty="0"/>
              <a:t> to clean 404 responses.</a:t>
            </a:r>
            <a:br>
              <a:rPr lang="en-US" sz="2400" dirty="0"/>
            </a:br>
            <a:r>
              <a:rPr lang="en-US" sz="2400" dirty="0"/>
              <a:t>✔️ It also catches unexpected errors globally and returns a safe 500 response without leaking internal details.</a:t>
            </a:r>
            <a:br>
              <a:rPr lang="en-US" sz="2400" dirty="0"/>
            </a:br>
            <a:r>
              <a:rPr lang="en-US" sz="2400" dirty="0"/>
              <a:t>✔️ This approach avoids repetitive try-catch blocks and keeps error handling consistent across all controllers.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3FECE-3CFD-B7E4-3AE6-F95D6478CDFC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179BA6-737F-39F4-F487-DB9862FEB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96" y="3878602"/>
            <a:ext cx="5177529" cy="255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1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CF7AF-2005-FB50-DEE0-10B87D23E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10C781-BAEA-18FB-F2C7-8FB513CC6C40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8825F-3AE5-359D-9D21-C8D3AE490C2B}"/>
              </a:ext>
            </a:extLst>
          </p:cNvPr>
          <p:cNvSpPr txBox="1"/>
          <p:nvPr/>
        </p:nvSpPr>
        <p:spPr>
          <a:xfrm>
            <a:off x="304996" y="263916"/>
            <a:ext cx="588815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200" b="1" dirty="0">
                <a:solidFill>
                  <a:schemeClr val="bg1"/>
                </a:solidFill>
              </a:rPr>
              <a:t>Logging Exceptions in Spring Boot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C2C73-F66D-A094-F8B6-54BD9426DD1E}"/>
              </a:ext>
            </a:extLst>
          </p:cNvPr>
          <p:cNvSpPr txBox="1"/>
          <p:nvPr/>
        </p:nvSpPr>
        <p:spPr>
          <a:xfrm>
            <a:off x="392917" y="1354852"/>
            <a:ext cx="868936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Important events like account fetches and failures are logged using SLF4J, helping trace issues without user input.</a:t>
            </a:r>
            <a:br>
              <a:rPr lang="en-US" sz="2400" dirty="0"/>
            </a:br>
            <a:r>
              <a:rPr lang="en-US" sz="2400" dirty="0"/>
              <a:t>✔️ Stack traces and technical details are logged internally, while clients receive clean, safe messages through JSON responses.</a:t>
            </a:r>
            <a:br>
              <a:rPr lang="en-US" sz="2400" dirty="0"/>
            </a:br>
            <a:r>
              <a:rPr lang="en-US" sz="2400" dirty="0"/>
              <a:t>✔️ Centralizing this logic through @</a:t>
            </a:r>
            <a:r>
              <a:rPr lang="en-US" sz="2400" dirty="0" err="1"/>
              <a:t>ControllerAdvice</a:t>
            </a:r>
            <a:r>
              <a:rPr lang="en-US" sz="2400" dirty="0"/>
              <a:t> ensures all exceptions are logged consistently — without cluttering business code.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B2133-D609-5CC8-E2F0-1D365A2C3474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2AEFC4-BAD5-325A-7B48-A41BFA292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877733"/>
            <a:ext cx="4127016" cy="208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0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8FBF6-0D3D-371E-DC45-36D339345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75868F-A47B-684D-1286-8CCE088BEAB9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03CA0-A9E4-CE44-4EF5-D7F1B107F4AE}"/>
              </a:ext>
            </a:extLst>
          </p:cNvPr>
          <p:cNvSpPr txBox="1"/>
          <p:nvPr/>
        </p:nvSpPr>
        <p:spPr>
          <a:xfrm>
            <a:off x="457200" y="372521"/>
            <a:ext cx="3175869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dirty="0"/>
              <a:t>📌 Hands-On Tip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7C9F4-E87F-FE7C-62CB-5F22D2D1CDC0}"/>
              </a:ext>
            </a:extLst>
          </p:cNvPr>
          <p:cNvSpPr txBox="1"/>
          <p:nvPr/>
        </p:nvSpPr>
        <p:spPr>
          <a:xfrm>
            <a:off x="548641" y="1567240"/>
            <a:ext cx="832442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Clean exception handling turns backend failures into predictable, safe responses — critical for user trust and API reliability.</a:t>
            </a:r>
            <a:br>
              <a:rPr lang="en-US" sz="2400" dirty="0"/>
            </a:br>
            <a:r>
              <a:rPr lang="en-US" sz="2400" dirty="0"/>
              <a:t>✔️ Custom exceptions and centralized </a:t>
            </a:r>
            <a:r>
              <a:rPr lang="en-US" dirty="0"/>
              <a:t>@</a:t>
            </a:r>
            <a:r>
              <a:rPr lang="en-US" dirty="0" err="1"/>
              <a:t>ControllerAdvice</a:t>
            </a:r>
            <a:r>
              <a:rPr lang="en-US" sz="2400" dirty="0"/>
              <a:t> keep logic clear, testable, and easy to maintain.</a:t>
            </a:r>
            <a:br>
              <a:rPr lang="en-US" sz="2400" dirty="0"/>
            </a:br>
            <a:r>
              <a:rPr lang="en-US" sz="2400" dirty="0"/>
              <a:t>✔️ A standard error response format, combined with validation handling, ensures consistency across the entire API.</a:t>
            </a:r>
            <a:br>
              <a:rPr lang="en-US" sz="2400" dirty="0"/>
            </a:br>
            <a:r>
              <a:rPr lang="en-US" sz="2400" dirty="0"/>
              <a:t>✔️ Proper logging captures root causes without exposing internals — the key to debugging and monitoring in production.</a:t>
            </a:r>
          </a:p>
          <a:p>
            <a:br>
              <a:rPr lang="en-US" sz="2400" dirty="0"/>
            </a:br>
            <a:r>
              <a:rPr lang="en-US" sz="2400" dirty="0"/>
              <a:t>👉 Every great backend has one thing in common: it fails gracefully.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841F4-5E17-D373-8C04-4C9072C79F6E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20311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58275-C9BA-FF75-7BEE-DA07666CE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C556D9-02A0-131C-B590-0C1B2D3DF906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F13C7-ECF9-E927-CFD1-9C0388F10544}"/>
              </a:ext>
            </a:extLst>
          </p:cNvPr>
          <p:cNvSpPr txBox="1"/>
          <p:nvPr/>
        </p:nvSpPr>
        <p:spPr>
          <a:xfrm>
            <a:off x="548640" y="2743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💼 Interview Insight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CDCC8-F5FF-0D09-675A-5318775E7EB2}"/>
              </a:ext>
            </a:extLst>
          </p:cNvPr>
          <p:cNvSpPr txBox="1"/>
          <p:nvPr/>
        </p:nvSpPr>
        <p:spPr>
          <a:xfrm>
            <a:off x="829734" y="649224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rPr dirty="0"/>
              <a:t>@CodeByHaindavi | #SpringWithMe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E42BE0-C6C6-8573-2E79-4EAEE6D3B986}"/>
              </a:ext>
            </a:extLst>
          </p:cNvPr>
          <p:cNvSpPr txBox="1"/>
          <p:nvPr/>
        </p:nvSpPr>
        <p:spPr>
          <a:xfrm>
            <a:off x="548641" y="1567240"/>
            <a:ext cx="832442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What’s included in your standard error response and why?</a:t>
            </a:r>
          </a:p>
          <a:p>
            <a:r>
              <a:rPr lang="en-US" sz="2000" dirty="0"/>
              <a:t>• Fields like timestamp, status, message, and path provide complete context for both the client and backend logs.</a:t>
            </a:r>
          </a:p>
          <a:p>
            <a:r>
              <a:rPr lang="en-US" sz="2000" dirty="0"/>
              <a:t>• This structure ensures predictable responses for all errors — from validation to server exceptions — which simplifies debugging and monitoring.</a:t>
            </a:r>
          </a:p>
          <a:p>
            <a:endParaRPr lang="en-US" sz="2000" dirty="0"/>
          </a:p>
          <a:p>
            <a:r>
              <a:rPr lang="en-US" sz="2000" dirty="0"/>
              <a:t>How do you handle validation errors in Spring Boot using @Valid?</a:t>
            </a:r>
          </a:p>
          <a:p>
            <a:r>
              <a:rPr lang="en-US" sz="2000" dirty="0"/>
              <a:t>• Spring throws </a:t>
            </a:r>
            <a:r>
              <a:rPr lang="en-US" sz="2000" dirty="0" err="1"/>
              <a:t>MethodArgumentNotValidException</a:t>
            </a:r>
            <a:r>
              <a:rPr lang="en-US" sz="2000" dirty="0"/>
              <a:t> when @Valid fails — we catch it globally using @</a:t>
            </a:r>
            <a:r>
              <a:rPr lang="en-US" sz="2000" dirty="0" err="1"/>
              <a:t>ExceptionHandler</a:t>
            </a:r>
            <a:r>
              <a:rPr lang="en-US" sz="2000" dirty="0"/>
              <a:t>.</a:t>
            </a:r>
          </a:p>
          <a:p>
            <a:r>
              <a:rPr lang="en-US" sz="2000" dirty="0"/>
              <a:t>• Field-level errors are extracted and returned in a structured message (e.g., "email: must not be blank"), improving client-side UX.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830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7654</TotalTime>
  <Words>792</Words>
  <Application>Microsoft Macintosh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Haindavi Vinjanampati</cp:lastModifiedBy>
  <cp:revision>28</cp:revision>
  <dcterms:created xsi:type="dcterms:W3CDTF">2013-01-27T09:14:16Z</dcterms:created>
  <dcterms:modified xsi:type="dcterms:W3CDTF">2025-08-23T04:21:18Z</dcterms:modified>
  <cp:category/>
</cp:coreProperties>
</file>