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65" r:id="rId7"/>
    <p:sldId id="266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89608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7520007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Spring Boot Architecture – Layered and Scalable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548640" y="274320"/>
            <a:ext cx="751199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400" b="1" dirty="0"/>
              <a:t>Why Architecture Matters in Spring Boot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02919" y="1578967"/>
            <a:ext cx="85818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5"/>
              </a:spcBef>
              <a:spcAft>
                <a:spcPts val="115"/>
              </a:spcAft>
              <a:defRPr sz="2200">
                <a:solidFill>
                  <a:srgbClr val="1E1E1E"/>
                </a:solidFill>
              </a:defRPr>
            </a:pPr>
            <a:r>
              <a:rPr lang="en-US" dirty="0"/>
              <a:t>✔️</a:t>
            </a:r>
            <a:r>
              <a:rPr lang="en-US" sz="2200" dirty="0"/>
              <a:t> Spring Boot follows a layered architecture, where each layer handles one clear responsibility.</a:t>
            </a:r>
            <a:br>
              <a:rPr lang="en-US" sz="2200" dirty="0"/>
            </a:br>
            <a:r>
              <a:rPr lang="en-US" dirty="0"/>
              <a:t>✔️ </a:t>
            </a:r>
            <a:r>
              <a:rPr lang="en-US" sz="2200" dirty="0"/>
              <a:t>The code is organized into controllers, services, repositories, and a database layer — no overlaps.</a:t>
            </a:r>
            <a:br>
              <a:rPr lang="en-US" sz="2200" dirty="0"/>
            </a:br>
            <a:r>
              <a:rPr lang="en-US" dirty="0"/>
              <a:t>✔️ </a:t>
            </a:r>
            <a:r>
              <a:rPr lang="en-US" sz="2200" dirty="0"/>
              <a:t>This structure keeps the project modular and makes it easy to test or debug each layer independently.</a:t>
            </a:r>
            <a:br>
              <a:rPr lang="en-US" sz="2200" dirty="0"/>
            </a:br>
            <a:r>
              <a:rPr lang="en-US" dirty="0"/>
              <a:t>✔️</a:t>
            </a:r>
            <a:r>
              <a:rPr lang="en-US" sz="2200" dirty="0"/>
              <a:t> Whether you're building a simple API or a full system, this setup keeps your app clean, scalable, and maintainable.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548640" y="274320"/>
            <a:ext cx="478849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400" b="1" dirty="0"/>
              <a:t>Understanding the Layers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548640" y="1280160"/>
            <a:ext cx="84842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🌐 Presentation Layer – Handles HTTP requests using @</a:t>
            </a:r>
            <a:r>
              <a:rPr lang="en-US" dirty="0" err="1"/>
              <a:t>RestController</a:t>
            </a:r>
            <a:r>
              <a:rPr lang="en-US" dirty="0"/>
              <a:t>, sends responses.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🧠 Business Layer – Includes services that contain logic and processing rules.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💾 Persistence Layer – JPA repositories that communicate with the database.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🗄️ Database Layer – Any database like MySQL, PostgreSQL, or H2 where data is stored.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23436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dirty="0"/>
              <a:t> </a:t>
            </a:r>
            <a:r>
              <a:rPr lang="en-US" dirty="0"/>
              <a:t>Spring Boot Architecture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49E5C-DE38-3BF7-3C0D-80D1829B5A71}"/>
              </a:ext>
            </a:extLst>
          </p:cNvPr>
          <p:cNvSpPr/>
          <p:nvPr/>
        </p:nvSpPr>
        <p:spPr>
          <a:xfrm>
            <a:off x="1845733" y="3474719"/>
            <a:ext cx="3657600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lang="en-US" dirty="0"/>
              <a:t>Persistence Layer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rPr lang="en-US" dirty="0"/>
              <a:t>(JPA Repositories)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785C7-EE43-7024-DFF6-F1879DFD94DD}"/>
              </a:ext>
            </a:extLst>
          </p:cNvPr>
          <p:cNvSpPr/>
          <p:nvPr/>
        </p:nvSpPr>
        <p:spPr>
          <a:xfrm>
            <a:off x="1828800" y="2468880"/>
            <a:ext cx="3657600" cy="73152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Business Layer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(Services)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8D5D4-BAC0-BC09-1067-F9B1B887CA80}"/>
              </a:ext>
            </a:extLst>
          </p:cNvPr>
          <p:cNvSpPr/>
          <p:nvPr/>
        </p:nvSpPr>
        <p:spPr>
          <a:xfrm>
            <a:off x="1828800" y="1463041"/>
            <a:ext cx="3657600" cy="73152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lang="en-US" dirty="0"/>
              <a:t>Presentation Layer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rPr lang="en-US" dirty="0"/>
              <a:t>(@</a:t>
            </a:r>
            <a:r>
              <a:rPr lang="en-US" dirty="0" err="1"/>
              <a:t>RestController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DB04E-5A8D-280B-BEC3-38317EE6C204}"/>
              </a:ext>
            </a:extLst>
          </p:cNvPr>
          <p:cNvSpPr/>
          <p:nvPr/>
        </p:nvSpPr>
        <p:spPr>
          <a:xfrm>
            <a:off x="1845733" y="4480558"/>
            <a:ext cx="3657600" cy="73152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Database Layer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(MySQL / H2)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65493A-6AF3-2B95-BA22-846177F5948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657600" y="2194561"/>
            <a:ext cx="0" cy="27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AD6B9E-7029-304F-E355-F8463C9A9F25}"/>
              </a:ext>
            </a:extLst>
          </p:cNvPr>
          <p:cNvCxnSpPr/>
          <p:nvPr/>
        </p:nvCxnSpPr>
        <p:spPr>
          <a:xfrm>
            <a:off x="3674533" y="3200400"/>
            <a:ext cx="0" cy="27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05E3B-45AC-B767-77B5-B4C083BF1FAA}"/>
              </a:ext>
            </a:extLst>
          </p:cNvPr>
          <p:cNvCxnSpPr/>
          <p:nvPr/>
        </p:nvCxnSpPr>
        <p:spPr>
          <a:xfrm>
            <a:off x="3674533" y="4206239"/>
            <a:ext cx="0" cy="27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84538-FD64-04B6-B9D2-A115CC5E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27DA7-0736-989B-2B0F-2A764D0AB55D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63651-2357-E626-68F3-92422C23DDDC}"/>
              </a:ext>
            </a:extLst>
          </p:cNvPr>
          <p:cNvSpPr txBox="1"/>
          <p:nvPr/>
        </p:nvSpPr>
        <p:spPr>
          <a:xfrm>
            <a:off x="548640" y="274320"/>
            <a:ext cx="757611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400" b="1" dirty="0"/>
              <a:t>How a Request Flows Through the Layers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F33C0-AA27-D1C5-FDAD-5C7338C330FF}"/>
              </a:ext>
            </a:extLst>
          </p:cNvPr>
          <p:cNvSpPr txBox="1"/>
          <p:nvPr/>
        </p:nvSpPr>
        <p:spPr>
          <a:xfrm>
            <a:off x="499929" y="1365618"/>
            <a:ext cx="7409401" cy="2185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Client → Controller → Service → Repository → Database → Response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Controller handles input and response formatting.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Service applies rules and invokes necessary logic.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Repository executes database queries.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Output follows the reverse path to reach the client.</a:t>
            </a:r>
          </a:p>
          <a:p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C8D9-2BC6-6A97-59FD-A9436CEF68C4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030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6577D-D4BB-17B5-B168-3D4A620D7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E02F7F-26AF-D998-03A4-2AC0F7F16D7D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55F61-7F74-0069-C7BF-DBD1D21B4BB5}"/>
              </a:ext>
            </a:extLst>
          </p:cNvPr>
          <p:cNvSpPr txBox="1"/>
          <p:nvPr/>
        </p:nvSpPr>
        <p:spPr>
          <a:xfrm>
            <a:off x="548640" y="274320"/>
            <a:ext cx="5833648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400" b="1" dirty="0"/>
              <a:t>The Benefits of Staying Layered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BAA12-8AEE-AFE9-07E0-E70F33666B62}"/>
              </a:ext>
            </a:extLst>
          </p:cNvPr>
          <p:cNvSpPr txBox="1"/>
          <p:nvPr/>
        </p:nvSpPr>
        <p:spPr>
          <a:xfrm>
            <a:off x="468227" y="1459621"/>
            <a:ext cx="8675773" cy="1877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Separation of Concerns – Every layer has its job.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Easier to Test – You can mock service or repo layers independently.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Scalable – You can plug in security, caching, or new APIs with minimal changes.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Clean Collaboration – Frontend/backend/DB teams can work independently.</a:t>
            </a:r>
          </a:p>
          <a:p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F3AD8-FEDC-E86D-1D2B-E5DCC9F009E6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2886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0B901-3BF7-3A4C-07C4-3B9275EC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5B8506-0C1E-CE03-39A0-70D02A9CE60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B6364-4972-3F90-721F-0F2D4ED166D2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27E30-EB74-A570-9554-621D5F29723E}"/>
              </a:ext>
            </a:extLst>
          </p:cNvPr>
          <p:cNvSpPr txBox="1"/>
          <p:nvPr/>
        </p:nvSpPr>
        <p:spPr>
          <a:xfrm>
            <a:off x="457200" y="1280160"/>
            <a:ext cx="83902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Why is layered architecture important in Spring Boot?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• Allows frontend and backend teams to work independently — controllers and services don’t block each other.</a:t>
            </a:r>
            <a:br>
              <a:rPr lang="en-US" sz="2000" dirty="0"/>
            </a:br>
            <a:r>
              <a:rPr lang="en-US" sz="2000" dirty="0"/>
              <a:t>• Encourages role-based division — juniors can work on repositories while seniors focus on service logic.</a:t>
            </a:r>
            <a:br>
              <a:rPr lang="en-US" sz="2000" dirty="0"/>
            </a:br>
            <a:r>
              <a:rPr lang="en-US" sz="2000" dirty="0"/>
              <a:t>• Makes code reviews easier — reviewers know exactly where to look for changes.</a:t>
            </a:r>
            <a:br>
              <a:rPr lang="en-US" sz="2000" dirty="0"/>
            </a:br>
            <a:r>
              <a:rPr lang="en-US" sz="2000" dirty="0"/>
              <a:t>• Simplifies onboarding — new team members can understand the flow quickly by looking at one layer at a time.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dirty="0"/>
          </a:p>
          <a:p>
            <a:r>
              <a:rPr lang="en-US" sz="2000" dirty="0"/>
              <a:t>What’s one real-world advantage you’ve seen with layered architecture?</a:t>
            </a:r>
          </a:p>
          <a:p>
            <a:r>
              <a:rPr lang="en-US" sz="2000" dirty="0"/>
              <a:t>• When we added user roles later, we only updated the service layer — the rest of the app stayed untouched.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b="1" dirty="0"/>
              <a:t>Bonus: Explain how your real project uses this flow.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b="1" dirty="0"/>
              <a:t>Speak about maintainability, code readability, and debugging ease.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9796A-5711-152F-0840-1EFA15035214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94728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85111-3AD4-CE68-9EC5-347971FD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5E5E7-ED3F-E034-C17A-6B23D1E0919B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63F72-6B80-3E02-ECF2-3D311AF3A012}"/>
              </a:ext>
            </a:extLst>
          </p:cNvPr>
          <p:cNvSpPr txBox="1"/>
          <p:nvPr/>
        </p:nvSpPr>
        <p:spPr>
          <a:xfrm>
            <a:off x="548640" y="274320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000DF-92F8-E2FD-999D-B3FB9D4F77D7}"/>
              </a:ext>
            </a:extLst>
          </p:cNvPr>
          <p:cNvSpPr txBox="1"/>
          <p:nvPr/>
        </p:nvSpPr>
        <p:spPr>
          <a:xfrm>
            <a:off x="457200" y="1493805"/>
            <a:ext cx="839026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Open your Spring Boot project and group your files into layers.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controller/, service/, repository/, entity/ — align code with architecture.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This will help you answer architectural questions in interviews easily.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FF873-5FAB-9536-E027-5A081D0825D1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19838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868" y="1280160"/>
            <a:ext cx="7923964" cy="1969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Explored Spring Boot's layered architecture structure.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Understood the role of each layer and how they interact.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Learned how request flows through Controller → Service → Repository.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endParaRPr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👉 Coming up next: </a:t>
            </a:r>
            <a:r>
              <a:rPr lang="en-US" dirty="0"/>
              <a:t>Spring Boot Annotations ✨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579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Srikanth K R</cp:lastModifiedBy>
  <cp:revision>10</cp:revision>
  <dcterms:created xsi:type="dcterms:W3CDTF">2013-01-27T09:14:16Z</dcterms:created>
  <dcterms:modified xsi:type="dcterms:W3CDTF">2025-08-17T04:30:21Z</dcterms:modified>
  <cp:category/>
</cp:coreProperties>
</file>