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74" r:id="rId5"/>
    <p:sldId id="287" r:id="rId6"/>
    <p:sldId id="262" r:id="rId7"/>
    <p:sldId id="288" r:id="rId8"/>
    <p:sldId id="289" r:id="rId9"/>
    <p:sldId id="285" r:id="rId10"/>
    <p:sldId id="27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/>
    <p:restoredTop sz="94690"/>
  </p:normalViewPr>
  <p:slideViewPr>
    <p:cSldViewPr snapToGrid="0" snapToObjects="1">
      <p:cViewPr>
        <p:scale>
          <a:sx n="145" d="100"/>
          <a:sy n="145" d="100"/>
        </p:scale>
        <p:origin x="2288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511550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902" y="1879600"/>
            <a:ext cx="8829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800" dirty="0"/>
              <a:t>Stateless Authentication with JWT — Eliminating Session-Based Login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2C9E2-C58B-20DE-B65F-31167037A415}"/>
              </a:ext>
            </a:extLst>
          </p:cNvPr>
          <p:cNvSpPr txBox="1"/>
          <p:nvPr/>
        </p:nvSpPr>
        <p:spPr>
          <a:xfrm>
            <a:off x="386862" y="1280160"/>
            <a:ext cx="86724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Q1: How would you design token-based stateless authentication that supports logout and token revocation?</a:t>
            </a:r>
          </a:p>
          <a:p>
            <a:r>
              <a:rPr lang="en-US" dirty="0"/>
              <a:t>• JWTs are stateless and can’t be invalidated server-side by default.</a:t>
            </a:r>
            <a:br>
              <a:rPr lang="en-US" dirty="0"/>
            </a:br>
            <a:r>
              <a:rPr lang="en-US" dirty="0"/>
              <a:t>• For logout/revocation, introduce a token blacklist using Redis or in-memory store with token IDs or hashes.</a:t>
            </a:r>
            <a:br>
              <a:rPr lang="en-US" dirty="0"/>
            </a:br>
            <a:r>
              <a:rPr lang="en-US" dirty="0"/>
              <a:t>• Alternatively, issue short-lived access tokens with refresh tokens — and revoke the refresh token upon logout.</a:t>
            </a:r>
            <a:br>
              <a:rPr lang="en-US" dirty="0"/>
            </a:br>
            <a:r>
              <a:rPr lang="en-US" dirty="0"/>
              <a:t>• Also include a unique </a:t>
            </a:r>
            <a:r>
              <a:rPr lang="en-US" dirty="0" err="1"/>
              <a:t>jti</a:t>
            </a:r>
            <a:r>
              <a:rPr lang="en-US" dirty="0"/>
              <a:t> (JWT ID) in the token for tracking and revocation if needed.</a:t>
            </a:r>
          </a:p>
          <a:p>
            <a:endParaRPr lang="en-US" dirty="0"/>
          </a:p>
          <a:p>
            <a:r>
              <a:rPr lang="en-US" dirty="0"/>
              <a:t>How do you handle token rotation and session extension in a secure, stateless way?</a:t>
            </a:r>
          </a:p>
          <a:p>
            <a:r>
              <a:rPr lang="en-US" dirty="0"/>
              <a:t>• Use short-lived access tokens (e.g., 15 min) and long-lived refresh tokens (e.g., 7 days) for session extension.</a:t>
            </a:r>
            <a:br>
              <a:rPr lang="en-US" dirty="0"/>
            </a:br>
            <a:r>
              <a:rPr lang="en-US" dirty="0"/>
              <a:t>• On expiry, the client sends the refresh token to /auth/refresh, and the server issues a new access token.</a:t>
            </a:r>
            <a:br>
              <a:rPr lang="en-US" dirty="0"/>
            </a:br>
            <a:r>
              <a:rPr lang="en-US" dirty="0"/>
              <a:t>• Rotate refresh tokens after each use to prevent replay attacks and maintain session integrity.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456395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14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61910" y="1411958"/>
            <a:ext cx="888209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🔐 JWT provides fully stateless authentication — no sessions, no server memory, no tracking overhead.</a:t>
            </a:r>
          </a:p>
          <a:p>
            <a:r>
              <a:rPr lang="en-US" sz="2000" dirty="0"/>
              <a:t>📦 The token itself carries identity, roles, and expiration — verified on every request without any database hit.</a:t>
            </a:r>
          </a:p>
          <a:p>
            <a:r>
              <a:rPr lang="en-US" sz="2000" dirty="0"/>
              <a:t>🚫 Eliminates sticky sessions and simplifies scaling across containers, clusters, and edge nodes.</a:t>
            </a:r>
          </a:p>
          <a:p>
            <a:r>
              <a:rPr lang="en-US" sz="2000" dirty="0"/>
              <a:t>🎯 Ideal for modern REST APIs, microservices, SPAs, and mobile clients — secure, decoupled, and scalable by design.</a:t>
            </a:r>
          </a:p>
          <a:p>
            <a:endParaRPr lang="en-US" sz="2000" dirty="0"/>
          </a:p>
          <a:p>
            <a:r>
              <a:rPr lang="en-US" sz="2000" dirty="0"/>
              <a:t>👉 Coming up next: Securing Routes with Roles &amp; Claims — Fine-Grained </a:t>
            </a:r>
            <a:r>
              <a:rPr lang="en-US" sz="2000"/>
              <a:t>Access 										with </a:t>
            </a:r>
            <a:r>
              <a:rPr lang="en-US" sz="2000" dirty="0"/>
              <a:t>JWT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559800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Why Go Stateless with JWT?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281093" y="1481829"/>
            <a:ext cx="85818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Session-based login ties authentication to server memory — which breaks in horizontally scaled or containerized environments.</a:t>
            </a:r>
          </a:p>
          <a:p>
            <a:r>
              <a:rPr lang="en-US" sz="2400" dirty="0"/>
              <a:t>✔️ JWT allows you to authenticate once, issue a signed token, and validate every request independently — no session tracking required.</a:t>
            </a:r>
          </a:p>
          <a:p>
            <a:r>
              <a:rPr lang="en-US" sz="2400" dirty="0"/>
              <a:t>✔️ Ideal for modern frontend stacks (React, Angular), mobile apps, and any distributed API architecture.</a:t>
            </a:r>
          </a:p>
          <a:p>
            <a:r>
              <a:rPr lang="en-US" sz="2400" dirty="0"/>
              <a:t>✔️ Improves scalability, eliminates sticky sessions, and reduces server load — making your auth layer truly stateless and cloud-ready.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BE69-11BE-D868-D1CA-3557089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3DF50-C65F-7918-1FF5-61380739D92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5142-19FA-9A21-C5C3-8089196EDA1A}"/>
              </a:ext>
            </a:extLst>
          </p:cNvPr>
          <p:cNvSpPr txBox="1"/>
          <p:nvPr/>
        </p:nvSpPr>
        <p:spPr>
          <a:xfrm>
            <a:off x="245534" y="318195"/>
            <a:ext cx="648248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How JWT Authentication Works?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B2FB-47C5-55BD-EF8B-FC9CDF0854CF}"/>
              </a:ext>
            </a:extLst>
          </p:cNvPr>
          <p:cNvSpPr txBox="1"/>
          <p:nvPr/>
        </p:nvSpPr>
        <p:spPr>
          <a:xfrm>
            <a:off x="245534" y="1477184"/>
            <a:ext cx="87185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client sends login credentials to a secure endpoint like /auth/login.</a:t>
            </a:r>
          </a:p>
          <a:p>
            <a:r>
              <a:rPr lang="en-US" sz="2400" dirty="0"/>
              <a:t>✔️ If authentication succeeds, the backend generates a signed JWT containing user details, roles, and expiration.</a:t>
            </a:r>
          </a:p>
          <a:p>
            <a:r>
              <a:rPr lang="en-US" sz="2400" dirty="0"/>
              <a:t>✔️ The client stores this token (usually in </a:t>
            </a:r>
            <a:r>
              <a:rPr lang="en-US" sz="2400" dirty="0" err="1"/>
              <a:t>localStorage</a:t>
            </a:r>
            <a:r>
              <a:rPr lang="en-US" sz="2400" dirty="0"/>
              <a:t> or a secure cookie) and includes it in the Authorization header for future requests.</a:t>
            </a:r>
          </a:p>
          <a:p>
            <a:r>
              <a:rPr lang="en-US" sz="2400" dirty="0"/>
              <a:t>✔️ Every request is validated purely through the JWT — no sessions, no database calls, no server-side state.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211-0726-0DC5-7CC5-F5F8A0D229A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4908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573400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Key Differences – Session vs JWT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242063" y="1623790"/>
            <a:ext cx="8659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Sessions store user state on the server, requiring memory, session IDs, and tracking — not ideal for microservices or scaling.</a:t>
            </a:r>
          </a:p>
          <a:p>
            <a:r>
              <a:rPr lang="en-US" sz="2400" dirty="0"/>
              <a:t>✔️ JWTs are fully self-contained — signed, stateless, and stored on the client — no server storage or lookup needed.</a:t>
            </a:r>
          </a:p>
          <a:p>
            <a:r>
              <a:rPr lang="en-US" sz="2400" dirty="0"/>
              <a:t>✔️ Session-based logins fail in distributed environments unless you implement sticky sessions or shared storage.</a:t>
            </a:r>
          </a:p>
          <a:p>
            <a:r>
              <a:rPr lang="en-US" sz="2400" dirty="0"/>
              <a:t>✔️ JWT-based logins work out of the box across clusters, containers, and edge nodes — making them perfect for stateless architectures.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CB72-0349-6F9E-FD67-6B7AE182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8F2DA4-BD33-3D03-AC15-743E04F82418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A426-AA01-366B-C985-7FF11D5FE812}"/>
              </a:ext>
            </a:extLst>
          </p:cNvPr>
          <p:cNvSpPr txBox="1"/>
          <p:nvPr/>
        </p:nvSpPr>
        <p:spPr>
          <a:xfrm>
            <a:off x="169333" y="306780"/>
            <a:ext cx="37978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dirty="0"/>
              <a:t>Generating JWT at Login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59DB8-91A9-6528-751C-8C1AFDB2C708}"/>
              </a:ext>
            </a:extLst>
          </p:cNvPr>
          <p:cNvSpPr txBox="1"/>
          <p:nvPr/>
        </p:nvSpPr>
        <p:spPr>
          <a:xfrm>
            <a:off x="169333" y="1157308"/>
            <a:ext cx="3636352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/>
              <a:t>✔️ Once authentication succeeds, create a JWT containing claims like username, user roles, issued time, and expiration.</a:t>
            </a:r>
          </a:p>
          <a:p>
            <a:r>
              <a:rPr lang="en-US" sz="1900" dirty="0"/>
              <a:t>✔️ Sign the token using a secure algorithm (e.g. HS256 with a secret key, or RS256 with a private key) to ensure integrity.</a:t>
            </a:r>
          </a:p>
          <a:p>
            <a:r>
              <a:rPr lang="en-US" sz="1900" dirty="0"/>
              <a:t>✔️ Return the JWT to the client in the login response — typically in the response body or as an </a:t>
            </a:r>
            <a:r>
              <a:rPr lang="en-US" sz="1900" dirty="0" err="1"/>
              <a:t>HttpOnly</a:t>
            </a:r>
            <a:r>
              <a:rPr lang="en-US" sz="1900" dirty="0"/>
              <a:t> cookie.</a:t>
            </a:r>
          </a:p>
          <a:p>
            <a:r>
              <a:rPr lang="en-US" sz="1900" dirty="0"/>
              <a:t>✔️ Do not store the token on the server — the entire point of JWT is to make authentication stateless.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B59B-8244-570B-77B8-67DE32177E03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27921-96E6-0842-A76E-DE827BC5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85" y="2257519"/>
            <a:ext cx="5168981" cy="338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55707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Validating JWT on Each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245728" y="1322884"/>
            <a:ext cx="88982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Create a custom </a:t>
            </a:r>
            <a:r>
              <a:rPr lang="en-US" dirty="0" err="1"/>
              <a:t>JwtAuthenticationFilter</a:t>
            </a:r>
            <a:r>
              <a:rPr lang="en-US" dirty="0"/>
              <a:t> that intercepts every incoming request before Spring Security processes it.</a:t>
            </a:r>
          </a:p>
          <a:p>
            <a:r>
              <a:rPr lang="en-US" dirty="0"/>
              <a:t>✔️ Extract the token from the Authorization header (using the Bearer &lt;token&gt; format).</a:t>
            </a:r>
          </a:p>
          <a:p>
            <a:r>
              <a:rPr lang="en-US" dirty="0"/>
              <a:t>✔️ Validate the token's signature, expiration, and claims using a trusted </a:t>
            </a:r>
            <a:r>
              <a:rPr lang="en-US" dirty="0" err="1"/>
              <a:t>JwtTokenUtil</a:t>
            </a:r>
            <a:r>
              <a:rPr lang="en-US" dirty="0"/>
              <a:t> class or library.</a:t>
            </a:r>
          </a:p>
          <a:p>
            <a:r>
              <a:rPr lang="en-US" dirty="0"/>
              <a:t>✔️ On successful validation, build an Authentication object and inject it into </a:t>
            </a:r>
            <a:r>
              <a:rPr lang="en-US" dirty="0" err="1"/>
              <a:t>SecurityContextHolder</a:t>
            </a:r>
            <a:r>
              <a:rPr lang="en-US" dirty="0"/>
              <a:t> — enabling role-based access control downstream.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AC4DD-686C-B304-3F5C-2D035E6F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65" y="3503792"/>
            <a:ext cx="4868695" cy="31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222F-DE8E-91D4-A566-03316E0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80D3A-4E1F-A5EB-F9CF-C45B8FF61F21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D82CC-299C-CA73-89CF-83DF56BC5906}"/>
              </a:ext>
            </a:extLst>
          </p:cNvPr>
          <p:cNvSpPr txBox="1"/>
          <p:nvPr/>
        </p:nvSpPr>
        <p:spPr>
          <a:xfrm>
            <a:off x="245728" y="317044"/>
            <a:ext cx="465063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 err="1"/>
              <a:t>SecurityConfig</a:t>
            </a:r>
            <a:r>
              <a:rPr lang="en-US" sz="3200" dirty="0"/>
              <a:t> – JWT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0BA1B-D854-69D5-F45D-0299CE2CC60E}"/>
              </a:ext>
            </a:extLst>
          </p:cNvPr>
          <p:cNvSpPr txBox="1"/>
          <p:nvPr/>
        </p:nvSpPr>
        <p:spPr>
          <a:xfrm>
            <a:off x="340902" y="1150836"/>
            <a:ext cx="88030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Disable session creation by setting .</a:t>
            </a:r>
            <a:r>
              <a:rPr lang="en-US" dirty="0" err="1"/>
              <a:t>sessionCreationPolicy</a:t>
            </a:r>
            <a:r>
              <a:rPr lang="en-US" dirty="0"/>
              <a:t>(</a:t>
            </a:r>
            <a:r>
              <a:rPr lang="en-US" dirty="0" err="1"/>
              <a:t>SessionCreationPolicy.STATELESS</a:t>
            </a:r>
            <a:r>
              <a:rPr lang="en-US" dirty="0"/>
              <a:t>) — this is key to making the app truly stateless.</a:t>
            </a:r>
          </a:p>
          <a:p>
            <a:r>
              <a:rPr lang="en-US" dirty="0"/>
              <a:t>✔️ Register your </a:t>
            </a:r>
            <a:r>
              <a:rPr lang="en-US" dirty="0" err="1"/>
              <a:t>JwtAuthenticationFilter</a:t>
            </a:r>
            <a:r>
              <a:rPr lang="en-US" dirty="0"/>
              <a:t> before </a:t>
            </a:r>
            <a:r>
              <a:rPr lang="en-US" dirty="0" err="1"/>
              <a:t>UsernamePasswordAuthenticationFilter</a:t>
            </a:r>
            <a:r>
              <a:rPr lang="en-US" dirty="0"/>
              <a:t> to ensure JWT validation happens early in the chain.</a:t>
            </a:r>
          </a:p>
          <a:p>
            <a:r>
              <a:rPr lang="en-US" dirty="0"/>
              <a:t>✔️ Permit /auth/login (or similar login endpoint) for unauthenticated access while securing all other API endpoints.</a:t>
            </a:r>
          </a:p>
          <a:p>
            <a:r>
              <a:rPr lang="en-US" dirty="0"/>
              <a:t>✔️ Plug in your custom </a:t>
            </a:r>
            <a:r>
              <a:rPr lang="en-US" dirty="0" err="1"/>
              <a:t>JwtAuthenticationFilter</a:t>
            </a:r>
            <a:r>
              <a:rPr lang="en-US" dirty="0"/>
              <a:t> and </a:t>
            </a:r>
            <a:r>
              <a:rPr lang="en-US" dirty="0" err="1"/>
              <a:t>JwtTokenUtil</a:t>
            </a:r>
            <a:r>
              <a:rPr lang="en-US" dirty="0"/>
              <a:t> for token extraction, validation, and user context injection.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6033E-E693-ADF2-840E-3E790B01390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C0515-121C-3CEC-FAE5-7CC53990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3" y="3762489"/>
            <a:ext cx="5278220" cy="29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6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92AC9-360D-0089-D363-9571D0F79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FB6E1-95FD-5EBD-D83D-6E9C75870DA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A8121-47A2-6466-9D2D-C424635F894B}"/>
              </a:ext>
            </a:extLst>
          </p:cNvPr>
          <p:cNvSpPr txBox="1"/>
          <p:nvPr/>
        </p:nvSpPr>
        <p:spPr>
          <a:xfrm>
            <a:off x="88239" y="346419"/>
            <a:ext cx="40357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Stateless Login Flow</a:t>
            </a:r>
            <a:endParaRPr 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FD255-A5A2-F98A-47D4-56C85228E108}"/>
              </a:ext>
            </a:extLst>
          </p:cNvPr>
          <p:cNvSpPr txBox="1"/>
          <p:nvPr/>
        </p:nvSpPr>
        <p:spPr>
          <a:xfrm>
            <a:off x="457199" y="1533656"/>
            <a:ext cx="82296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A React (or any frontend) app sends a login request to the backend endpoint /auth/login with user credentials.</a:t>
            </a:r>
          </a:p>
          <a:p>
            <a:r>
              <a:rPr lang="en-US" sz="2400" dirty="0"/>
              <a:t>✔️ The backend responds with a signed JWT containing user identity, roles, and expiration — no session is created.</a:t>
            </a:r>
          </a:p>
          <a:p>
            <a:r>
              <a:rPr lang="en-US" sz="2400" dirty="0"/>
              <a:t>✔️ The frontend stores the token securely and attaches it to the Authorization header (Bearer &lt;token&gt;) for every subsequent API call.</a:t>
            </a:r>
          </a:p>
          <a:p>
            <a:r>
              <a:rPr lang="en-US" sz="2400" dirty="0"/>
              <a:t>✔️ The backend validates the token on each request and authorizes access — fully stateless, scalable, and session-free.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13DE7-EDC8-FCBE-56C0-8DD62B7F69F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359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Use a strong secret key (or RSA private key) and keep access token expiry short — 15 to 30 minutes is ideal for security.</a:t>
            </a:r>
          </a:p>
          <a:p>
            <a:r>
              <a:rPr lang="en-US" sz="2400" dirty="0"/>
              <a:t>✔️ Implement refresh tokens if you need longer sessions without compromising statelessness or reauthentication flow.</a:t>
            </a:r>
          </a:p>
          <a:p>
            <a:r>
              <a:rPr lang="en-US" sz="2400" dirty="0"/>
              <a:t>✔️ Store JWTs in </a:t>
            </a:r>
            <a:r>
              <a:rPr lang="en-US" sz="2400" dirty="0" err="1"/>
              <a:t>HttpOnly</a:t>
            </a:r>
            <a:r>
              <a:rPr lang="en-US" sz="2400" dirty="0"/>
              <a:t> cookies to reduce exposure to XSS — avoid storing tokens in </a:t>
            </a:r>
            <a:r>
              <a:rPr lang="en-US" sz="2400" dirty="0" err="1"/>
              <a:t>localStorage</a:t>
            </a:r>
            <a:r>
              <a:rPr lang="en-US" sz="2400" dirty="0"/>
              <a:t> if possible.</a:t>
            </a:r>
          </a:p>
          <a:p>
            <a:r>
              <a:rPr lang="en-US" sz="2400" dirty="0"/>
              <a:t>✔️ Always validate the token’s signature, issuer, audience, and expiration before trusting any claims.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16351</TotalTime>
  <Words>1078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46</cp:revision>
  <dcterms:created xsi:type="dcterms:W3CDTF">2013-01-27T09:14:16Z</dcterms:created>
  <dcterms:modified xsi:type="dcterms:W3CDTF">2025-08-29T05:37:14Z</dcterms:modified>
  <cp:category/>
</cp:coreProperties>
</file>