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86" r:id="rId4"/>
    <p:sldId id="274" r:id="rId5"/>
    <p:sldId id="287" r:id="rId6"/>
    <p:sldId id="289" r:id="rId7"/>
    <p:sldId id="290" r:id="rId8"/>
    <p:sldId id="285" r:id="rId9"/>
    <p:sldId id="273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8"/>
    <p:restoredTop sz="94580"/>
  </p:normalViewPr>
  <p:slideViewPr>
    <p:cSldViewPr snapToGrid="0" snapToObjects="1">
      <p:cViewPr varScale="1">
        <p:scale>
          <a:sx n="150" d="100"/>
          <a:sy n="150" d="100"/>
        </p:scale>
        <p:origin x="22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5110823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Spring Boot Series – Day </a:t>
            </a:r>
            <a:r>
              <a:rPr lang="en-US" dirty="0"/>
              <a:t>17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902" y="1879600"/>
            <a:ext cx="882920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600">
                <a:solidFill>
                  <a:srgbClr val="1E1E1E"/>
                </a:solidFill>
              </a:defRPr>
            </a:pPr>
            <a:r>
              <a:rPr lang="en-US" dirty="0"/>
              <a:t>Topic: </a:t>
            </a:r>
            <a:r>
              <a:rPr lang="en-US" sz="2600" dirty="0"/>
              <a:t>JWT Token Generation on Login — Secure API Access with Stateless Tokens</a:t>
            </a:r>
            <a:endParaRPr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345395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📌 Recap – Day </a:t>
            </a:r>
            <a:r>
              <a:rPr lang="en-US" dirty="0"/>
              <a:t>17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261910" y="1411958"/>
            <a:ext cx="888209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📦 The login process no longer creates a session — it now issues a signed JWT that carries all necessary identity claims.</a:t>
            </a:r>
          </a:p>
          <a:p>
            <a:r>
              <a:rPr lang="en-US" sz="2000" dirty="0"/>
              <a:t>🧠 Every subsequent API request includes this token in the header — and the backend validates it without storing any user state.</a:t>
            </a:r>
          </a:p>
          <a:p>
            <a:r>
              <a:rPr lang="en-US" sz="2000" dirty="0"/>
              <a:t>🚀 This token-driven flow forms the foundation of true stateless security — scalable, efficient, and built for modern distributed systems.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👉 Coming up next: </a:t>
            </a:r>
            <a:r>
              <a:rPr lang="en-US" sz="2000" i="1" dirty="0"/>
              <a:t>JWT Validation for Secured Endpoints — Verifying Every Request</a:t>
            </a:r>
            <a:endParaRPr lang="en-US" sz="2000" dirty="0"/>
          </a:p>
          <a:p>
            <a:endParaRPr lang="en-US" sz="2000" dirty="0"/>
          </a:p>
          <a:p>
            <a:br>
              <a:rPr lang="en-US" sz="2000" dirty="0"/>
            </a:br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962D5-E3DC-2417-F29A-380DE29C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6D8FEF-0F09-4689-9530-091EA56ABD1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083F9-C7E5-C2A5-5948-7CF15E9DAB6E}"/>
              </a:ext>
            </a:extLst>
          </p:cNvPr>
          <p:cNvSpPr txBox="1"/>
          <p:nvPr/>
        </p:nvSpPr>
        <p:spPr>
          <a:xfrm>
            <a:off x="181375" y="295505"/>
            <a:ext cx="307962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dirty="0"/>
              <a:t>Why JWT on Login?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08BFA-419E-0865-A77E-9AF93E825BE3}"/>
              </a:ext>
            </a:extLst>
          </p:cNvPr>
          <p:cNvSpPr txBox="1"/>
          <p:nvPr/>
        </p:nvSpPr>
        <p:spPr>
          <a:xfrm>
            <a:off x="281093" y="1481829"/>
            <a:ext cx="858181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Traditional login just confirms the user is valid — but it doesn't give the client anything usable to access protected APIs. The backend knows the user is logged in, but the frontend is left empty-handed.</a:t>
            </a:r>
          </a:p>
          <a:p>
            <a:r>
              <a:rPr lang="en-US" sz="2400" dirty="0"/>
              <a:t>✔️ JWT flips that model by making authentication fully stateless — once verified, the server stops remembering the user. No sessions. No memory. Just a signed token the client carries.</a:t>
            </a:r>
          </a:p>
          <a:p>
            <a:r>
              <a:rPr lang="en-US" sz="2400" dirty="0"/>
              <a:t>✔️ Now, every successful login returns a JWT — a compact, secure string that proves identity. The frontend stores it (typically in </a:t>
            </a:r>
            <a:r>
              <a:rPr lang="en-US" sz="2400" dirty="0" err="1"/>
              <a:t>localStorage</a:t>
            </a:r>
            <a:r>
              <a:rPr lang="en-US" sz="2400" dirty="0"/>
              <a:t>), and includes it in every request. The server doesn't need to remember anything — it just verifies the token.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075C6-9485-3C09-C9FB-F072613EE8D7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400817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1BE69-11BE-D868-D1CA-355708944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3DF50-C65F-7918-1FF5-61380739D92A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45142-19FA-9A21-C5C3-8089196EDA1A}"/>
              </a:ext>
            </a:extLst>
          </p:cNvPr>
          <p:cNvSpPr txBox="1"/>
          <p:nvPr/>
        </p:nvSpPr>
        <p:spPr>
          <a:xfrm>
            <a:off x="245534" y="318195"/>
            <a:ext cx="410721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600" dirty="0"/>
              <a:t>Login Flow with JWT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1B2FB-47C5-55BD-EF8B-FC9CDF0854CF}"/>
              </a:ext>
            </a:extLst>
          </p:cNvPr>
          <p:cNvSpPr txBox="1"/>
          <p:nvPr/>
        </p:nvSpPr>
        <p:spPr>
          <a:xfrm>
            <a:off x="245534" y="1477184"/>
            <a:ext cx="871858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The user sends credentials through a structured login API — typically using a DTO with username and password.</a:t>
            </a:r>
          </a:p>
          <a:p>
            <a:r>
              <a:rPr lang="en-US" sz="2400" dirty="0"/>
              <a:t>✔️ Once authentication succeeds, the backend immediately generates a JWT — embedding claims like username, roles, issued time, and expiration.</a:t>
            </a:r>
          </a:p>
          <a:p>
            <a:r>
              <a:rPr lang="en-US" sz="2400" dirty="0"/>
              <a:t>✔️ Instead of returning just a success message, the backend responds with a structured JSON object — containing the token, user info, and roles.</a:t>
            </a:r>
          </a:p>
          <a:p>
            <a:r>
              <a:rPr lang="en-US" sz="2400" dirty="0"/>
              <a:t>✔️ The frontend receives the token and stores it securely — most commonly in </a:t>
            </a:r>
            <a:r>
              <a:rPr lang="en-US" sz="2400" dirty="0" err="1"/>
              <a:t>localStorage</a:t>
            </a:r>
            <a:r>
              <a:rPr lang="en-US" sz="2400" dirty="0"/>
              <a:t> or </a:t>
            </a:r>
            <a:r>
              <a:rPr lang="en-US" sz="2400" dirty="0" err="1"/>
              <a:t>sessionStorage</a:t>
            </a:r>
            <a:r>
              <a:rPr lang="en-US" sz="2400" dirty="0"/>
              <a:t> — to attach it on every protected request going forward.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61211-0726-0DC5-7CC5-F5F8A0D229A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349085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F57B5-DBCA-D95C-E89B-38962A22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AB6BD4-DBB0-F89D-D551-0BD16BC9CE8E}"/>
              </a:ext>
            </a:extLst>
          </p:cNvPr>
          <p:cNvSpPr/>
          <p:nvPr/>
        </p:nvSpPr>
        <p:spPr>
          <a:xfrm>
            <a:off x="0" y="-20528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47BD-DA3F-2106-685A-B74B96B44644}"/>
              </a:ext>
            </a:extLst>
          </p:cNvPr>
          <p:cNvSpPr txBox="1"/>
          <p:nvPr/>
        </p:nvSpPr>
        <p:spPr>
          <a:xfrm>
            <a:off x="169333" y="306780"/>
            <a:ext cx="617778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2800" b="1" dirty="0"/>
              <a:t>Inside </a:t>
            </a:r>
            <a:r>
              <a:rPr lang="en-US" sz="2800" b="1" dirty="0" err="1"/>
              <a:t>JwtTokenUtil</a:t>
            </a:r>
            <a:r>
              <a:rPr lang="en-US" sz="2800" b="1" dirty="0"/>
              <a:t> – Building the Token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0B663-A3E4-80B7-93B2-59940EB52C55}"/>
              </a:ext>
            </a:extLst>
          </p:cNvPr>
          <p:cNvSpPr txBox="1"/>
          <p:nvPr/>
        </p:nvSpPr>
        <p:spPr>
          <a:xfrm>
            <a:off x="279400" y="1157308"/>
            <a:ext cx="474133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✔️ The </a:t>
            </a:r>
            <a:r>
              <a:rPr lang="en-US" sz="2000" dirty="0" err="1"/>
              <a:t>JwtTokenUtil</a:t>
            </a:r>
            <a:r>
              <a:rPr lang="en-US" sz="2000" dirty="0"/>
              <a:t> class holds the core logic for token generation — especially the </a:t>
            </a:r>
            <a:r>
              <a:rPr lang="en-US" sz="2000" dirty="0" err="1"/>
              <a:t>generateToken</a:t>
            </a:r>
            <a:r>
              <a:rPr lang="en-US" sz="2000" dirty="0"/>
              <a:t>(String username) method that gets called after login.</a:t>
            </a:r>
          </a:p>
          <a:p>
            <a:r>
              <a:rPr lang="en-US" sz="2000" dirty="0"/>
              <a:t>✔️ It builds the token by embedding essential claims like username, assigned roles, issue timestamp, and expiry time — ensuring the token carries all required identity context.</a:t>
            </a:r>
          </a:p>
          <a:p>
            <a:r>
              <a:rPr lang="en-US" sz="2000" dirty="0"/>
              <a:t>✔️ The token is cryptographically signed using a secret key and an algorithm like HS256 — so even if someone sees the token, they can't modify it without breaking the signature.</a:t>
            </a:r>
          </a:p>
          <a:p>
            <a:r>
              <a:rPr lang="en-US" sz="2000" dirty="0"/>
              <a:t>✔️ An expiration time (e.g., 24 hours) is added to enforce token lifecycle — after that, the token becomes invalid and the user must re-authenticate.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D032E-FA44-B8E9-9CE3-2D9FACC079AF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122408-ABD6-3A85-9DAB-F7487D47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233" y="2518745"/>
            <a:ext cx="3970867" cy="182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5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0CB72-0349-6F9E-FD67-6B7AE1824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8F2DA4-BD33-3D03-AC15-743E04F82418}"/>
              </a:ext>
            </a:extLst>
          </p:cNvPr>
          <p:cNvSpPr/>
          <p:nvPr/>
        </p:nvSpPr>
        <p:spPr>
          <a:xfrm>
            <a:off x="0" y="-20528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4A426-AA01-366B-C985-7FF11D5FE812}"/>
              </a:ext>
            </a:extLst>
          </p:cNvPr>
          <p:cNvSpPr txBox="1"/>
          <p:nvPr/>
        </p:nvSpPr>
        <p:spPr>
          <a:xfrm>
            <a:off x="169333" y="306780"/>
            <a:ext cx="655660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2800" b="1" dirty="0"/>
              <a:t>Returning the JWT in a Clean API Response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59DB8-91A9-6528-751C-8C1AFDB2C708}"/>
              </a:ext>
            </a:extLst>
          </p:cNvPr>
          <p:cNvSpPr txBox="1"/>
          <p:nvPr/>
        </p:nvSpPr>
        <p:spPr>
          <a:xfrm>
            <a:off x="207759" y="1198483"/>
            <a:ext cx="399170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✔️ After successful authentication, the backend calls </a:t>
            </a:r>
            <a:r>
              <a:rPr lang="en-US" dirty="0" err="1"/>
              <a:t>jwtTokenUtil.generateToken</a:t>
            </a:r>
            <a:r>
              <a:rPr lang="en-US" dirty="0"/>
              <a:t>(username)</a:t>
            </a:r>
            <a:r>
              <a:rPr lang="en-US" sz="2000" dirty="0"/>
              <a:t> to create a signed token tied to the user’s identity.</a:t>
            </a:r>
          </a:p>
          <a:p>
            <a:r>
              <a:rPr lang="en-US" sz="2000" dirty="0"/>
              <a:t>✔️ It collects the authenticated user’s details — username and roles — and wraps them with the token in a dedicated response DTO, often called </a:t>
            </a:r>
            <a:r>
              <a:rPr lang="en-US" dirty="0" err="1"/>
              <a:t>JwtResponse</a:t>
            </a:r>
            <a:r>
              <a:rPr lang="en-US" sz="2000" dirty="0"/>
              <a:t>.</a:t>
            </a:r>
          </a:p>
          <a:p>
            <a:r>
              <a:rPr lang="en-US" sz="2000" dirty="0"/>
              <a:t>✔️ The API now returns a structured JSON like:</a:t>
            </a:r>
            <a:br>
              <a:rPr lang="en-US" sz="2000" dirty="0"/>
            </a:br>
            <a:r>
              <a:rPr lang="en-US" dirty="0"/>
              <a:t>{ "token": "eyJhbGciOiJIUzI1NiIsInR...", "username": "</a:t>
            </a:r>
            <a:r>
              <a:rPr lang="en-US" dirty="0" err="1"/>
              <a:t>john_doe</a:t>
            </a:r>
            <a:r>
              <a:rPr lang="en-US" dirty="0"/>
              <a:t>", "roles": ["CUSTOMER"] }</a:t>
            </a:r>
            <a:r>
              <a:rPr lang="en-US" sz="2000" dirty="0"/>
              <a:t> — ready for the frontend to use in secured requests and route protection.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CB59B-8244-570B-77B8-67DE32177E03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E2FA9B-0740-7CAA-FDEE-063FBA378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9467" y="1468663"/>
            <a:ext cx="4743228" cy="40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C3B35-F370-B009-054A-EF25A54E8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A594E4-7C82-8FDD-82A7-C94B424363AD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CDFA7-A03A-B6A8-645F-82B8165BB160}"/>
              </a:ext>
            </a:extLst>
          </p:cNvPr>
          <p:cNvSpPr txBox="1"/>
          <p:nvPr/>
        </p:nvSpPr>
        <p:spPr>
          <a:xfrm>
            <a:off x="245728" y="317044"/>
            <a:ext cx="73068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2800" b="1" dirty="0" err="1"/>
              <a:t>JwtResponse</a:t>
            </a:r>
            <a:r>
              <a:rPr lang="en-US" sz="2800" b="1" dirty="0"/>
              <a:t> DTO – Packaging the Login Output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9BA26-DAE8-F332-E803-AC6038B1F7B9}"/>
              </a:ext>
            </a:extLst>
          </p:cNvPr>
          <p:cNvSpPr txBox="1"/>
          <p:nvPr/>
        </p:nvSpPr>
        <p:spPr>
          <a:xfrm>
            <a:off x="323969" y="1424073"/>
            <a:ext cx="44004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 The </a:t>
            </a:r>
            <a:r>
              <a:rPr lang="en-US" dirty="0" err="1"/>
              <a:t>JwtResponse</a:t>
            </a:r>
            <a:r>
              <a:rPr lang="en-US" dirty="0"/>
              <a:t> DTO includes three key fields: token, username, and a list of roles — enough to represent the user’s identity and access scope.</a:t>
            </a:r>
          </a:p>
          <a:p>
            <a:r>
              <a:rPr lang="en-US" dirty="0"/>
              <a:t>✔️ This DTO replaces the typical success message — giving the frontend exactly what it needs to manage login state.</a:t>
            </a:r>
          </a:p>
          <a:p>
            <a:r>
              <a:rPr lang="en-US" dirty="0"/>
              <a:t>✔️ Once received, the frontend can store this response in memory or </a:t>
            </a:r>
            <a:r>
              <a:rPr lang="en-US" dirty="0" err="1"/>
              <a:t>localStorage</a:t>
            </a:r>
            <a:r>
              <a:rPr lang="en-US" dirty="0"/>
              <a:t> — and use it to initialize the session, display user info, and authorize routes.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C1DEE-5019-B54C-DB07-B34A67583F27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426FA-FA5D-9A18-833D-4BB36ACB9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939" y="1322884"/>
            <a:ext cx="3854092" cy="440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7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7F1C1-8F6D-E297-97DC-BDA947B35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2AFBF2-E627-03C5-9077-61A0A9B9A490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2B9CF-AE25-7B19-AB23-357EE75D2BF4}"/>
              </a:ext>
            </a:extLst>
          </p:cNvPr>
          <p:cNvSpPr txBox="1"/>
          <p:nvPr/>
        </p:nvSpPr>
        <p:spPr>
          <a:xfrm>
            <a:off x="245728" y="317044"/>
            <a:ext cx="64251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2800" b="1" dirty="0"/>
              <a:t>JWT Structure – Breaking Down the Token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D6467-0957-3692-8F70-68D9F1FFDE65}"/>
              </a:ext>
            </a:extLst>
          </p:cNvPr>
          <p:cNvSpPr txBox="1"/>
          <p:nvPr/>
        </p:nvSpPr>
        <p:spPr>
          <a:xfrm>
            <a:off x="340902" y="1150836"/>
            <a:ext cx="88030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A JWT is made up of three parts: </a:t>
            </a:r>
            <a:r>
              <a:rPr lang="en-US" sz="2400" dirty="0" err="1"/>
              <a:t>Header.Payload.Signature</a:t>
            </a:r>
            <a:r>
              <a:rPr lang="en-US" sz="2400" dirty="0"/>
              <a:t> — each one Base64-encoded and separated by dots.</a:t>
            </a:r>
          </a:p>
          <a:p>
            <a:r>
              <a:rPr lang="en-US" sz="2400" dirty="0"/>
              <a:t>✔️ The Header defines the token type (JWT) and the signing algorithm used — usually something like HS256.</a:t>
            </a:r>
          </a:p>
          <a:p>
            <a:r>
              <a:rPr lang="en-US" sz="2400" dirty="0"/>
              <a:t>✔️ The Payload holds the claims — including sub (subject or username), roles, </a:t>
            </a:r>
            <a:r>
              <a:rPr lang="en-US" sz="2400" dirty="0" err="1"/>
              <a:t>iat</a:t>
            </a:r>
            <a:r>
              <a:rPr lang="en-US" sz="2400" dirty="0"/>
              <a:t> (issued at), and exp (expiration).</a:t>
            </a:r>
          </a:p>
          <a:p>
            <a:r>
              <a:rPr lang="en-US" sz="2400" dirty="0"/>
              <a:t>✔️ The Signature is created by signing the header and payload using a secret key — ensuring that no one can tamper with the token without detection.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491C6-2093-6C84-AE6F-D64FD95D4EBF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3002339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FBF6-0D3D-371E-DC45-36D33934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75868F-A47B-684D-1286-8CCE088BEAB9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03CA0-A9E4-CE44-4EF5-D7F1B107F4AE}"/>
              </a:ext>
            </a:extLst>
          </p:cNvPr>
          <p:cNvSpPr txBox="1"/>
          <p:nvPr/>
        </p:nvSpPr>
        <p:spPr>
          <a:xfrm>
            <a:off x="457200" y="372521"/>
            <a:ext cx="317586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dirty="0"/>
              <a:t>📌 Hands-On Tip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7C9F4-E87F-FE7C-62CB-5F22D2D1CDC0}"/>
              </a:ext>
            </a:extLst>
          </p:cNvPr>
          <p:cNvSpPr txBox="1"/>
          <p:nvPr/>
        </p:nvSpPr>
        <p:spPr>
          <a:xfrm>
            <a:off x="457200" y="1360595"/>
            <a:ext cx="83244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✔️ Skipping user roles while generating the token leads to downstream failures — the system can't enforce role-based access without them.</a:t>
            </a:r>
          </a:p>
          <a:p>
            <a:r>
              <a:rPr lang="en-US" sz="2000" dirty="0"/>
              <a:t>✔️ Using a weak or hardcoded secret key makes the token easy to forge — anyone who cracks the key can impersonate real users.</a:t>
            </a:r>
          </a:p>
          <a:p>
            <a:r>
              <a:rPr lang="en-US" sz="2000" dirty="0"/>
              <a:t>✔️ Leaving out the expiration claim (</a:t>
            </a:r>
            <a:r>
              <a:rPr lang="en-US" dirty="0"/>
              <a:t>exp</a:t>
            </a:r>
            <a:r>
              <a:rPr lang="en-US" sz="2000" dirty="0"/>
              <a:t>) results in tokens that never expire — a major security risk in real-world applications.</a:t>
            </a:r>
          </a:p>
          <a:p>
            <a:r>
              <a:rPr lang="en-US" sz="2000" dirty="0"/>
              <a:t>✔️ Returning the token as a raw string instead of a structured JSON response causes integration issues — especially in frontend frameworks expecting key-value pairs.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841F4-5E17-D373-8C04-4C9072C79F6E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0311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58275-C9BA-FF75-7BEE-DA07666CE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C556D9-02A0-131C-B590-0C1B2D3DF906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F13C7-ECF9-E927-CFD1-9C0388F10544}"/>
              </a:ext>
            </a:extLst>
          </p:cNvPr>
          <p:cNvSpPr txBox="1"/>
          <p:nvPr/>
        </p:nvSpPr>
        <p:spPr>
          <a:xfrm>
            <a:off x="548640" y="2743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💼 Interview Insight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CDCC8-F5FF-0D09-675A-5318775E7EB2}"/>
              </a:ext>
            </a:extLst>
          </p:cNvPr>
          <p:cNvSpPr txBox="1"/>
          <p:nvPr/>
        </p:nvSpPr>
        <p:spPr>
          <a:xfrm>
            <a:off x="829734" y="649224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rPr dirty="0"/>
              <a:t>@CodeByHaindavi | #SpringWithMe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2C9E2-C58B-20DE-B65F-31167037A415}"/>
              </a:ext>
            </a:extLst>
          </p:cNvPr>
          <p:cNvSpPr txBox="1"/>
          <p:nvPr/>
        </p:nvSpPr>
        <p:spPr>
          <a:xfrm>
            <a:off x="386862" y="1280160"/>
            <a:ext cx="867247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How does JWT enable stateless authentication in REST APIs?</a:t>
            </a:r>
          </a:p>
          <a:p>
            <a:r>
              <a:rPr lang="en-US" sz="2000" dirty="0"/>
              <a:t>• JWT carries all the authentication data within the token itself — once issued, the server doesn’t need to store any session or user state.</a:t>
            </a:r>
          </a:p>
          <a:p>
            <a:r>
              <a:rPr lang="en-US" sz="2000" dirty="0"/>
              <a:t>• Every request includes the token in the header, and the server simply validates it using the secret key — no database lookups, no in-memory session tracking.</a:t>
            </a:r>
          </a:p>
          <a:p>
            <a:r>
              <a:rPr lang="en-US" sz="2000" dirty="0"/>
              <a:t>• This makes the system fully stateless — ideal for horizontal scaling, microservices, and containerized deployments.</a:t>
            </a:r>
          </a:p>
          <a:p>
            <a:endParaRPr lang="en-US" sz="2000" dirty="0"/>
          </a:p>
          <a:p>
            <a:r>
              <a:rPr lang="en-US" sz="2000" dirty="0"/>
              <a:t>What claims should be included inside a JWT?</a:t>
            </a:r>
          </a:p>
          <a:p>
            <a:r>
              <a:rPr lang="en-US" sz="2000" dirty="0"/>
              <a:t>• At minimum, include the </a:t>
            </a:r>
            <a:r>
              <a:rPr lang="en-US" dirty="0"/>
              <a:t>sub</a:t>
            </a:r>
            <a:r>
              <a:rPr lang="en-US" sz="2000" dirty="0"/>
              <a:t> (subject/username), </a:t>
            </a:r>
            <a:r>
              <a:rPr lang="en-US" dirty="0" err="1"/>
              <a:t>iat</a:t>
            </a:r>
            <a:r>
              <a:rPr lang="en-US" sz="2000" dirty="0"/>
              <a:t> (issued at), and </a:t>
            </a:r>
            <a:r>
              <a:rPr lang="en-US" dirty="0"/>
              <a:t>exp</a:t>
            </a:r>
            <a:r>
              <a:rPr lang="en-US" sz="2000" dirty="0"/>
              <a:t> (expiration) to handle identity and lifecycle.</a:t>
            </a:r>
          </a:p>
          <a:p>
            <a:r>
              <a:rPr lang="en-US" sz="2000" dirty="0"/>
              <a:t>• Include </a:t>
            </a:r>
            <a:r>
              <a:rPr lang="en-US" dirty="0"/>
              <a:t>roles</a:t>
            </a:r>
            <a:r>
              <a:rPr lang="en-US" sz="2000" dirty="0"/>
              <a:t> or </a:t>
            </a:r>
            <a:r>
              <a:rPr lang="en-US" dirty="0"/>
              <a:t>authorities</a:t>
            </a:r>
            <a:r>
              <a:rPr lang="en-US" sz="2000" dirty="0"/>
              <a:t> if your application uses role-based access control — so the token itself defines access boundaries.</a:t>
            </a:r>
          </a:p>
          <a:p>
            <a:r>
              <a:rPr lang="en-US" sz="2000" dirty="0"/>
              <a:t>• Optionally, add custom claims like </a:t>
            </a:r>
            <a:r>
              <a:rPr lang="en-US" dirty="0" err="1"/>
              <a:t>userId</a:t>
            </a:r>
            <a:r>
              <a:rPr lang="en-US" sz="2000" dirty="0"/>
              <a:t>, </a:t>
            </a:r>
            <a:r>
              <a:rPr lang="en-US" dirty="0"/>
              <a:t>email</a:t>
            </a:r>
            <a:r>
              <a:rPr lang="en-US" sz="2000" dirty="0"/>
              <a:t>, or </a:t>
            </a:r>
            <a:r>
              <a:rPr lang="en-US" dirty="0" err="1"/>
              <a:t>tenantId</a:t>
            </a:r>
            <a:r>
              <a:rPr lang="en-US" sz="2000" dirty="0"/>
              <a:t> if needed — but avoid sensitive data since JWTs are not encrypted.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830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19135</TotalTime>
  <Words>1095</Words>
  <Application>Microsoft Macintosh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Haindavi Vinjanampati</cp:lastModifiedBy>
  <cp:revision>56</cp:revision>
  <dcterms:created xsi:type="dcterms:W3CDTF">2013-01-27T09:14:16Z</dcterms:created>
  <dcterms:modified xsi:type="dcterms:W3CDTF">2025-08-31T18:07:35Z</dcterms:modified>
  <cp:category/>
</cp:coreProperties>
</file>