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9" r:id="rId6"/>
    <p:sldId id="280" r:id="rId7"/>
    <p:sldId id="281" r:id="rId8"/>
    <p:sldId id="285" r:id="rId9"/>
    <p:sldId id="27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7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090506" y="1828800"/>
            <a:ext cx="6835526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600" dirty="0"/>
              <a:t>Spring Boot Security – JWT Authentication </a:t>
            </a:r>
          </a:p>
          <a:p>
            <a:pPr>
              <a:defRPr sz="2600">
                <a:solidFill>
                  <a:srgbClr val="1E1E1E"/>
                </a:solidFill>
              </a:defRPr>
            </a:pPr>
            <a:r>
              <a:rPr lang="en-US" sz="2600" dirty="0"/>
              <a:t>						&amp; </a:t>
            </a:r>
          </a:p>
          <a:p>
            <a:pPr>
              <a:defRPr sz="2600">
                <a:solidFill>
                  <a:srgbClr val="1E1E1E"/>
                </a:solidFill>
              </a:defRPr>
            </a:pPr>
            <a:r>
              <a:rPr lang="en-US" sz="2600" dirty="0"/>
              <a:t>				Role-Based Access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26735" y="1381978"/>
            <a:ext cx="869026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 JWTs allow stateless authentication by securely embedding user identity and roles into a signed token, removing the need for server-side sessions.</a:t>
            </a:r>
            <a:br>
              <a:rPr lang="en-US" sz="2000" dirty="0"/>
            </a:br>
            <a:r>
              <a:rPr lang="en-US" sz="2000" dirty="0"/>
              <a:t>✔️ The token flow is simple but powerful: user logs in → receives JWT → attaches it to Authorization header → backend verifies and grants access.</a:t>
            </a:r>
            <a:br>
              <a:rPr lang="en-US" sz="2000" dirty="0"/>
            </a:br>
            <a:r>
              <a:rPr lang="en-US" sz="2000" dirty="0"/>
              <a:t>✔️ Custom filters, token utilities, and exception handlers work together to validate tokens, load user context, and return clean 401/403 errors.</a:t>
            </a:r>
            <a:br>
              <a:rPr lang="en-US" sz="2000" dirty="0"/>
            </a:br>
            <a:r>
              <a:rPr lang="en-US" sz="2000" dirty="0"/>
              <a:t>✔️ Role-Based Access Control (RBAC) ensures that even with a valid token, access to specific endpoints is allowed only if the user's role matches.</a:t>
            </a:r>
            <a:br>
              <a:rPr lang="en-US" sz="2000" dirty="0"/>
            </a:br>
            <a:r>
              <a:rPr lang="en-US" sz="2000" dirty="0"/>
              <a:t>✔️ Security best practices matter — never hardcode secrets, enforce HTTPS, set expiry, validate tokens thoroughly, and always log failures safely.</a:t>
            </a:r>
          </a:p>
          <a:p>
            <a:endParaRPr lang="en-US" sz="2000" dirty="0"/>
          </a:p>
          <a:p>
            <a:r>
              <a:rPr lang="en-US" sz="2000" dirty="0"/>
              <a:t>👉 Coming up next: Securing APIs with Spring Security — Method-Level &amp;     								Endpoint-Level Authorization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87812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Authentication Matters in Backend APIs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When building APIs that serve user-specific data, access control isn't optional — it's the first line of defense.</a:t>
            </a:r>
            <a:br>
              <a:rPr lang="en-US" sz="2400" dirty="0"/>
            </a:br>
            <a:r>
              <a:rPr lang="en-US" sz="2400" dirty="0"/>
              <a:t>✔️ Authentication helps the system confirm </a:t>
            </a:r>
            <a:r>
              <a:rPr lang="en-US" sz="2400" i="1" dirty="0"/>
              <a:t>who</a:t>
            </a:r>
            <a:r>
              <a:rPr lang="en-US" sz="2400" dirty="0"/>
              <a:t> is making the request before allowing any action to proceed.</a:t>
            </a:r>
            <a:br>
              <a:rPr lang="en-US" sz="2400" dirty="0"/>
            </a:br>
            <a:r>
              <a:rPr lang="en-US" sz="2400" dirty="0"/>
              <a:t>✔️ Without proper authentication, even a perfectly coded API can become a doorway for misuse, data leaks, or unauthorized access.</a:t>
            </a:r>
            <a:br>
              <a:rPr lang="en-US" sz="2400" dirty="0"/>
            </a:br>
            <a:r>
              <a:rPr lang="en-US" sz="2400" dirty="0"/>
              <a:t>✔️ In any real-world system, security must be baked in — not patched later — especially when APIs are exposed to external clients.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56691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What is JWT (JSON Web Token)?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457200" y="1395442"/>
            <a:ext cx="84842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JWT, or JSON Web Token, is a way to securely send user identity between the client and server — without storing anything on the server.</a:t>
            </a:r>
            <a:br>
              <a:rPr lang="en-US" sz="2400" dirty="0"/>
            </a:br>
            <a:r>
              <a:rPr lang="en-US" sz="2400" dirty="0"/>
              <a:t>✔️ The token is made up of three parts: a header (to describe the token), a payload (which includes user details and roles), and a signature (which proves it wasn’t tampered with).</a:t>
            </a:r>
            <a:br>
              <a:rPr lang="en-US" sz="2400" dirty="0"/>
            </a:br>
            <a:r>
              <a:rPr lang="en-US" sz="2400" dirty="0"/>
              <a:t>✔️ After a successful login, the server generates this token and sends it back to the client. From that point on, the client includes the token in every request.</a:t>
            </a:r>
            <a:br>
              <a:rPr lang="en-US" sz="2400" dirty="0"/>
            </a:br>
            <a:r>
              <a:rPr lang="en-US" sz="2400" dirty="0"/>
              <a:t>✔️ Since the token carries all the necessary identity information, the server doesn’t need to maintain a session — which makes JWT perfect for scalable, stateless REST APIs.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62692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How JWT Authentication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330198" y="1208723"/>
            <a:ext cx="41656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When a user logs in, the server verifies the credentials and returns a signed JWT containing user identity and roles.</a:t>
            </a:r>
            <a:br>
              <a:rPr lang="en-US" sz="2200" dirty="0"/>
            </a:br>
            <a:r>
              <a:rPr lang="en-US" sz="2200" dirty="0"/>
              <a:t>✔️ The client stores this token (usually in </a:t>
            </a:r>
            <a:r>
              <a:rPr lang="en-US" sz="2200" dirty="0" err="1"/>
              <a:t>localStorage</a:t>
            </a:r>
            <a:r>
              <a:rPr lang="en-US" sz="2200" dirty="0"/>
              <a:t> or memory) and includes it in the Authorization header for every protected request.</a:t>
            </a:r>
            <a:br>
              <a:rPr lang="en-US" sz="2200" dirty="0"/>
            </a:br>
            <a:r>
              <a:rPr lang="en-US" sz="2200" dirty="0"/>
              <a:t>✔️ On the backend, a security filter intercepts incoming requests, validates the token, loads the user context, and allows access only if the token is valid and not expired.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B37558-269D-578F-31BA-34F9552D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9" y="2032000"/>
            <a:ext cx="4531784" cy="25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313462" y="332869"/>
            <a:ext cx="5857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Implementing JWT in Spring 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217572" y="1112377"/>
            <a:ext cx="41173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After login, a JWT is generated by a token utility class and returned to the client — this token contains the user’s identity and roles.</a:t>
            </a:r>
            <a:br>
              <a:rPr lang="en-US" sz="2400" dirty="0"/>
            </a:br>
            <a:r>
              <a:rPr lang="en-US" sz="2400" dirty="0"/>
              <a:t>✔️ For every secured request, the authentication filter reads the token from the header, validates it, and sets the user context.</a:t>
            </a:r>
            <a:br>
              <a:rPr lang="en-US" sz="2400" dirty="0"/>
            </a:br>
            <a:r>
              <a:rPr lang="en-US" sz="2400" dirty="0"/>
              <a:t>✔️ Controllers and services don’t worry about credentials — they simply rely on the token’s claims to make authorization decisions.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1D1547-4FBC-A524-0795-4509DCD4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90" y="2175935"/>
            <a:ext cx="4767357" cy="34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338862" y="317796"/>
            <a:ext cx="592341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Role-Based Access Control (RBAC)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338862" y="1351508"/>
            <a:ext cx="88051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Role-Based Access Control (RBAC) limits what authenticated users can access based on roles like ADMIN or CUSTOMER, helping protect sensitive operations.</a:t>
            </a:r>
            <a:br>
              <a:rPr lang="en-US" sz="2000" dirty="0"/>
            </a:br>
            <a:r>
              <a:rPr lang="en-US" sz="2000" dirty="0"/>
              <a:t>✔️ Spring Security provides annotations like </a:t>
            </a:r>
            <a:r>
              <a:rPr lang="en-US" sz="2000" dirty="0" err="1"/>
              <a:t>hasRole</a:t>
            </a:r>
            <a:r>
              <a:rPr lang="en-US" sz="2000" dirty="0"/>
              <a:t>() and @</a:t>
            </a:r>
            <a:r>
              <a:rPr lang="en-US" sz="2000" dirty="0" err="1"/>
              <a:t>PreAuthorize</a:t>
            </a:r>
            <a:r>
              <a:rPr lang="en-US" sz="2000" dirty="0"/>
              <a:t> to enforce these restrictions directly on endpoints, keeping role separation clean and configurable.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9D9046-44CF-A513-8573-500F2DA2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3055944"/>
            <a:ext cx="4382038" cy="3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304996" y="263916"/>
            <a:ext cx="49772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Handling 401 and 403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392917" y="1354852"/>
            <a:ext cx="8689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client first logs in using valid credentials, and the backend responds with a signed JWT containing the user's identity.</a:t>
            </a:r>
            <a:br>
              <a:rPr lang="en-US" sz="2400" dirty="0"/>
            </a:br>
            <a:r>
              <a:rPr lang="en-US" sz="2400" dirty="0"/>
              <a:t>✔️ This token is then stored on the client side (like </a:t>
            </a:r>
            <a:r>
              <a:rPr lang="en-US" sz="2400" dirty="0" err="1"/>
              <a:t>localStorage</a:t>
            </a:r>
            <a:r>
              <a:rPr lang="en-US" sz="2400" dirty="0"/>
              <a:t>) and sent along with every protected API call via the </a:t>
            </a:r>
            <a:r>
              <a:rPr lang="en-US" dirty="0"/>
              <a:t>Authorization</a:t>
            </a:r>
            <a:r>
              <a:rPr lang="en-US" sz="2400" dirty="0"/>
              <a:t> header.</a:t>
            </a:r>
            <a:br>
              <a:rPr lang="en-US" sz="2400" dirty="0"/>
            </a:br>
            <a:r>
              <a:rPr lang="en-US" sz="2400" dirty="0"/>
              <a:t>✔️ On the backend, a security filter verifies the token’s signature and validity before allowing the request to proceed.</a:t>
            </a:r>
            <a:br>
              <a:rPr lang="en-US" sz="2400" dirty="0"/>
            </a:br>
            <a:r>
              <a:rPr lang="en-US" sz="2400" dirty="0"/>
              <a:t>✔️ The attached screenshots walk through this entire process — from login to accessing secured endpoints — showing how token-based access works in 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Never hardcode JWT secrets inside your codebase — use environment variables or secure config management to store them safely.</a:t>
            </a:r>
            <a:br>
              <a:rPr lang="en-US" sz="2400" dirty="0"/>
            </a:br>
            <a:r>
              <a:rPr lang="en-US" sz="2400" dirty="0"/>
              <a:t>✔️ Always verify both the token’s expiration and digital signature before trusting its claims — skipping this opens doors to spoofing.</a:t>
            </a:r>
            <a:br>
              <a:rPr lang="en-US" sz="2400" dirty="0"/>
            </a:br>
            <a:r>
              <a:rPr lang="en-US" sz="2400" dirty="0"/>
              <a:t>✔️ Enforce HTTPS in production environments so tokens can't be sniffed or intercepted during transmission.</a:t>
            </a:r>
            <a:br>
              <a:rPr lang="en-US" sz="2400" dirty="0"/>
            </a:br>
            <a:r>
              <a:rPr lang="en-US" sz="2400" dirty="0"/>
              <a:t>✔️ Log all failed token validations — it helps you catch expired tokens, malformed headers, or even attack attempts in real time.</a:t>
            </a:r>
            <a:br>
              <a:rPr lang="en-US" sz="2400" dirty="0"/>
            </a:br>
            <a:r>
              <a:rPr lang="en-US" sz="2400" dirty="0"/>
              <a:t>✔️ Set a sensible token expiry — long enough for user convenience, but short enough to limit exposure if stolen.</a:t>
            </a:r>
            <a:br>
              <a:rPr lang="en-US" sz="2400" dirty="0"/>
            </a:br>
            <a:r>
              <a:rPr lang="en-US" sz="2400" dirty="0"/>
              <a:t>✔️ Rotate secrets periodically and implement token revocation strategies (like blacklists) for added control in sensitive systems.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409787" y="1188720"/>
            <a:ext cx="832442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does JWT-based authentication differ from session-based authentication?</a:t>
            </a:r>
          </a:p>
          <a:p>
            <a:r>
              <a:rPr lang="en-US" sz="2000" dirty="0"/>
              <a:t>• JWT is stateless — the server doesn’t store any session data; all user info is in the token itself.</a:t>
            </a:r>
          </a:p>
          <a:p>
            <a:r>
              <a:rPr lang="en-US" sz="2000" dirty="0"/>
              <a:t>• In session-based auth, the server holds user state, and each request must match an active session stored on the server.</a:t>
            </a:r>
          </a:p>
          <a:p>
            <a:endParaRPr lang="en-US" sz="2000" dirty="0"/>
          </a:p>
          <a:p>
            <a:r>
              <a:rPr lang="en-US" sz="2000" dirty="0"/>
              <a:t>How do you ensure a JWT is secure and trustworthy? </a:t>
            </a:r>
          </a:p>
          <a:p>
            <a:r>
              <a:rPr lang="en-US" sz="2000" dirty="0"/>
              <a:t>• Validate the token’s digital signature using a secret or public key, and always check its expiration time.</a:t>
            </a:r>
          </a:p>
          <a:p>
            <a:r>
              <a:rPr lang="en-US" sz="2000" dirty="0"/>
              <a:t>• Never trust token claims blindly — always verify before use, and transmit tokens only over HTTPS.</a:t>
            </a:r>
          </a:p>
          <a:p>
            <a:endParaRPr lang="en-US" sz="2000" dirty="0"/>
          </a:p>
          <a:p>
            <a:r>
              <a:rPr lang="en-US" sz="2000" dirty="0"/>
              <a:t>What’s the difference between 401 and 403 in JWT-based APIs?</a:t>
            </a:r>
            <a:br>
              <a:rPr lang="en-US" sz="2000" dirty="0"/>
            </a:br>
            <a:r>
              <a:rPr lang="en-US" sz="2000" dirty="0"/>
              <a:t>• 401 Unauthorized: the request lacks a valid token — user is not authenticated.</a:t>
            </a:r>
          </a:p>
          <a:p>
            <a:r>
              <a:rPr lang="en-US" sz="2000" dirty="0"/>
              <a:t>• 403 Forbidden: token is valid, but the user doesn’t have the necessary permissions to access the resource.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1104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31</cp:revision>
  <dcterms:created xsi:type="dcterms:W3CDTF">2013-01-27T09:14:16Z</dcterms:created>
  <dcterms:modified xsi:type="dcterms:W3CDTF">2025-08-24T06:31:19Z</dcterms:modified>
  <cp:category/>
</cp:coreProperties>
</file>