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74" r:id="rId5"/>
    <p:sldId id="287" r:id="rId6"/>
    <p:sldId id="262" r:id="rId7"/>
    <p:sldId id="285" r:id="rId8"/>
    <p:sldId id="27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41"/>
    <p:restoredTop sz="94689"/>
  </p:normalViewPr>
  <p:slideViewPr>
    <p:cSldViewPr snapToGrid="0" snapToObjects="1">
      <p:cViewPr>
        <p:scale>
          <a:sx n="85" d="100"/>
          <a:sy n="85" d="100"/>
        </p:scale>
        <p:origin x="376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550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2" y="1879600"/>
            <a:ext cx="88292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Spring Security — Custom </a:t>
            </a:r>
            <a:r>
              <a:rPr lang="en-US" sz="2800" dirty="0" err="1"/>
              <a:t>AccessDeniedHandler</a:t>
            </a:r>
            <a:r>
              <a:rPr lang="en-US" sz="2800" dirty="0"/>
              <a:t> </a:t>
            </a:r>
          </a:p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sz="2800" dirty="0"/>
              <a:t>&amp; </a:t>
            </a:r>
          </a:p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sz="2800" dirty="0"/>
              <a:t>Error Response Design</a:t>
            </a:r>
          </a:p>
          <a:p>
            <a:pPr algn="ctr">
              <a:defRPr sz="2600">
                <a:solidFill>
                  <a:srgbClr val="1E1E1E"/>
                </a:solidFill>
              </a:defRPr>
            </a:pP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76161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Why Customize </a:t>
            </a:r>
            <a:r>
              <a:rPr lang="en-US" sz="3600" dirty="0" err="1"/>
              <a:t>AccessDeniedHandler</a:t>
            </a:r>
            <a:r>
              <a:rPr lang="en-US" sz="3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281093" y="1481829"/>
            <a:ext cx="85818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In real-world apps, failures don't stop at login — even authenticated users get blocked if they try accessing something outside their role.</a:t>
            </a:r>
          </a:p>
          <a:p>
            <a:r>
              <a:rPr lang="en-US" sz="2400" dirty="0"/>
              <a:t>✔️ Spring Security’s default behavior returns an unhelpful HTML 403 page — not ideal for frontend developers working with REST APIs.</a:t>
            </a:r>
          </a:p>
          <a:p>
            <a:r>
              <a:rPr lang="en-US" sz="2400" dirty="0"/>
              <a:t>✔️ By using a custom </a:t>
            </a:r>
            <a:r>
              <a:rPr lang="en-US" sz="2400" dirty="0" err="1"/>
              <a:t>AccessDeniedHandler</a:t>
            </a:r>
            <a:r>
              <a:rPr lang="en-US" sz="2400" dirty="0"/>
              <a:t>, you can return structured JSON responses that include the status code, message, endpoint path, and timestamp.</a:t>
            </a:r>
          </a:p>
          <a:p>
            <a:r>
              <a:rPr lang="en-US" sz="2400" dirty="0"/>
              <a:t>✔️ This gives full control over how access issues are communicated, improving both the developer experience and the end-user clarity.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245534" y="318195"/>
            <a:ext cx="829515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When Does </a:t>
            </a:r>
            <a:r>
              <a:rPr lang="en-US" sz="3600" dirty="0" err="1"/>
              <a:t>AccessDeniedHandler</a:t>
            </a:r>
            <a:r>
              <a:rPr lang="en-US" sz="3600" dirty="0"/>
              <a:t> Trigger?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245534" y="1702036"/>
            <a:ext cx="87185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This handler is only called after a user has successfully logged in — but then tries to access a resource they don’t have permission for.</a:t>
            </a:r>
          </a:p>
          <a:p>
            <a:r>
              <a:rPr lang="en-US" sz="2400" dirty="0"/>
              <a:t>✔️ It is not the same as </a:t>
            </a:r>
            <a:r>
              <a:rPr lang="en-US" sz="2400" dirty="0" err="1"/>
              <a:t>AuthenticationEntryPoint</a:t>
            </a:r>
            <a:r>
              <a:rPr lang="en-US" sz="2400" dirty="0"/>
              <a:t>, which deals with unauthenticated users (users who haven’t logged in at all).</a:t>
            </a:r>
          </a:p>
          <a:p>
            <a:r>
              <a:rPr lang="en-US" sz="2400" dirty="0"/>
              <a:t>✔️ A typical scenario: a user with ROLE_CUSTOMER tries to hit an admin-only endpoint like /admin/dashboard.</a:t>
            </a:r>
          </a:p>
          <a:p>
            <a:r>
              <a:rPr lang="en-US" sz="2400" dirty="0"/>
              <a:t>✔️ In such cases, Spring calls your custom </a:t>
            </a:r>
            <a:r>
              <a:rPr lang="en-US" sz="2400" dirty="0" err="1"/>
              <a:t>AccessDeniedHandler</a:t>
            </a:r>
            <a:r>
              <a:rPr lang="en-US" sz="2400" dirty="0"/>
              <a:t>, and you can return a clean 403 Forbidden JSON response with context-specific details.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80249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b="1" dirty="0"/>
              <a:t>Implementing a Custom </a:t>
            </a:r>
            <a:r>
              <a:rPr lang="en-US" sz="3200" b="1" dirty="0" err="1"/>
              <a:t>AccessDeniedHandler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169333" y="1413927"/>
            <a:ext cx="38780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The class implements </a:t>
            </a:r>
            <a:r>
              <a:rPr lang="en-US" dirty="0" err="1"/>
              <a:t>AccessDeniedHandler</a:t>
            </a:r>
            <a:r>
              <a:rPr lang="en-US" dirty="0"/>
              <a:t> and overrides the handle() method to take control of 403 responses.</a:t>
            </a:r>
          </a:p>
          <a:p>
            <a:r>
              <a:rPr lang="en-US" dirty="0"/>
              <a:t>✔️ It activates when an authenticated user tries to access a resource they don’t have permission for.</a:t>
            </a:r>
          </a:p>
          <a:p>
            <a:r>
              <a:rPr lang="en-US" dirty="0"/>
              <a:t>✔️ Within the handler, you build a structured JSON response containing fields like status, message, timestamp, and the requested URI.</a:t>
            </a:r>
          </a:p>
          <a:p>
            <a:r>
              <a:rPr lang="en-US" dirty="0"/>
              <a:t>✔️ The response is returned with HTTP status 403 and application/</a:t>
            </a:r>
            <a:r>
              <a:rPr lang="en-US" dirty="0" err="1"/>
              <a:t>json</a:t>
            </a:r>
            <a:r>
              <a:rPr lang="en-US" dirty="0"/>
              <a:t> content type — making it frontend-ready and easy to debug.</a:t>
            </a:r>
          </a:p>
          <a:p>
            <a:r>
              <a:rPr lang="en-US" dirty="0"/>
              <a:t>✔️ This allows your backend to send clear, consistent error messages instead of vague or confusing defaults.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5BAC3-40D9-653D-43CD-FAA0302B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4" y="1919420"/>
            <a:ext cx="4992897" cy="308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CB72-0349-6F9E-FD67-6B7AE182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8F2DA4-BD33-3D03-AC15-743E04F82418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A426-AA01-366B-C985-7FF11D5FE812}"/>
              </a:ext>
            </a:extLst>
          </p:cNvPr>
          <p:cNvSpPr txBox="1"/>
          <p:nvPr/>
        </p:nvSpPr>
        <p:spPr>
          <a:xfrm>
            <a:off x="169333" y="306780"/>
            <a:ext cx="784541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2800" b="1"/>
              <a:t>Wiring Custom Access Handling into Spring Security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59DB8-91A9-6528-751C-8C1AFDB2C708}"/>
              </a:ext>
            </a:extLst>
          </p:cNvPr>
          <p:cNvSpPr txBox="1"/>
          <p:nvPr/>
        </p:nvSpPr>
        <p:spPr>
          <a:xfrm>
            <a:off x="169334" y="1413927"/>
            <a:ext cx="85174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Inside your </a:t>
            </a:r>
            <a:r>
              <a:rPr lang="en-US" dirty="0" err="1"/>
              <a:t>SecurityConfig</a:t>
            </a:r>
            <a:r>
              <a:rPr lang="en-US" dirty="0"/>
              <a:t>, use .</a:t>
            </a:r>
            <a:r>
              <a:rPr lang="en-US" dirty="0" err="1"/>
              <a:t>exceptionHandling</a:t>
            </a:r>
            <a:r>
              <a:rPr lang="en-US" dirty="0"/>
              <a:t>() to register the custom access denied handler.</a:t>
            </a:r>
          </a:p>
          <a:p>
            <a:r>
              <a:rPr lang="en-US" dirty="0"/>
              <a:t>✔️ This ensures that authenticated users who lack the required role trigger your handler instead of Spring’s default error page.</a:t>
            </a:r>
          </a:p>
          <a:p>
            <a:r>
              <a:rPr lang="en-US" dirty="0"/>
              <a:t>✔️ It works alongside your custom </a:t>
            </a:r>
            <a:r>
              <a:rPr lang="en-US" dirty="0" err="1"/>
              <a:t>AuthenticationEntryPoint</a:t>
            </a:r>
            <a:r>
              <a:rPr lang="en-US" dirty="0"/>
              <a:t>, which handles unauthenticated requests — giving you full control over both 401 and 403 responses.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B59B-8244-570B-77B8-67DE32177E0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C9E81-937B-27F7-2A19-C29E7978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0" y="3295422"/>
            <a:ext cx="4373122" cy="2837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53B9D-E28D-DA86-9857-7D326967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19" y="3912938"/>
            <a:ext cx="2912568" cy="7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47163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 err="1"/>
              <a:t>ErrorResponse</a:t>
            </a:r>
            <a:r>
              <a:rPr lang="en-US" sz="3200" dirty="0"/>
              <a:t> DTO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457199" y="1533656"/>
            <a:ext cx="82296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Define a reusable </a:t>
            </a:r>
            <a:r>
              <a:rPr lang="en-US" sz="2400" dirty="0" err="1"/>
              <a:t>ErrorResponse</a:t>
            </a:r>
            <a:r>
              <a:rPr lang="en-US" sz="2400" dirty="0"/>
              <a:t> class with fields like status, message, path, and timestamp — this becomes your standard error structure.</a:t>
            </a:r>
          </a:p>
          <a:p>
            <a:r>
              <a:rPr lang="en-US" sz="2400" dirty="0"/>
              <a:t>✔️ Use </a:t>
            </a:r>
            <a:r>
              <a:rPr lang="en-US" sz="2400" dirty="0" err="1"/>
              <a:t>ObjectMapper</a:t>
            </a:r>
            <a:r>
              <a:rPr lang="en-US" sz="2400" dirty="0"/>
              <a:t> to convert this object into a JSON response every time access is denied.</a:t>
            </a:r>
          </a:p>
          <a:p>
            <a:r>
              <a:rPr lang="en-US" sz="2400" dirty="0"/>
              <a:t>✔️ Reuse the same DTO across both your </a:t>
            </a:r>
            <a:r>
              <a:rPr lang="en-US" sz="2400" dirty="0" err="1"/>
              <a:t>AccessDeniedHandler</a:t>
            </a:r>
            <a:r>
              <a:rPr lang="en-US" sz="2400" dirty="0"/>
              <a:t> and </a:t>
            </a:r>
            <a:r>
              <a:rPr lang="en-US" sz="2400" dirty="0" err="1"/>
              <a:t>AuthenticationEntryPoint</a:t>
            </a:r>
            <a:r>
              <a:rPr lang="en-US" sz="2400" dirty="0"/>
              <a:t> to maintain consistent error formatting.</a:t>
            </a:r>
          </a:p>
          <a:p>
            <a:r>
              <a:rPr lang="en-US" sz="2400" dirty="0"/>
              <a:t>✔️ This consistency makes it easy for frontend developers to parse and display error messages — whether it's a 401 or a 403.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Use </a:t>
            </a:r>
            <a:r>
              <a:rPr lang="en-US" sz="2400" dirty="0" err="1"/>
              <a:t>request.getRequestURI</a:t>
            </a:r>
            <a:r>
              <a:rPr lang="en-US" sz="2400" dirty="0"/>
              <a:t>() to include the exact endpoint in the error response — this helps both debugging and frontend display.</a:t>
            </a:r>
          </a:p>
          <a:p>
            <a:r>
              <a:rPr lang="en-US" sz="2400" dirty="0"/>
              <a:t>✔️ Set the response status explicitly to 403 and content type to application/</a:t>
            </a:r>
            <a:r>
              <a:rPr lang="en-US" sz="2400" dirty="0" err="1"/>
              <a:t>json</a:t>
            </a:r>
            <a:r>
              <a:rPr lang="en-US" sz="2400" dirty="0"/>
              <a:t> — don’t rely on Spring’s defaults.</a:t>
            </a:r>
          </a:p>
          <a:p>
            <a:r>
              <a:rPr lang="en-US" sz="2400" dirty="0"/>
              <a:t>✔️ Avoid hardcoding error strings; make the message dynamic if your logic supports multiple roles or permission levels.</a:t>
            </a:r>
          </a:p>
          <a:p>
            <a:r>
              <a:rPr lang="en-US" sz="2400" dirty="0"/>
              <a:t>✔️ Structure your 403 response using a consistent </a:t>
            </a:r>
            <a:r>
              <a:rPr lang="en-US" sz="2400" dirty="0" err="1"/>
              <a:t>ErrorResponse</a:t>
            </a:r>
            <a:r>
              <a:rPr lang="en-US" sz="2400" dirty="0"/>
              <a:t> DTO — the same format used for 401 errors helps frontend teams handle errors uniformly.</a:t>
            </a:r>
          </a:p>
          <a:p>
            <a:r>
              <a:rPr lang="en-US" sz="2400" dirty="0"/>
              <a:t>✔️ Log access denial events including the username (if authenticated) and the endpoint — this provides clarity during audits and debugging.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42BE0-C6C6-8573-2E79-4EAEE6D3B986}"/>
              </a:ext>
            </a:extLst>
          </p:cNvPr>
          <p:cNvSpPr txBox="1"/>
          <p:nvPr/>
        </p:nvSpPr>
        <p:spPr>
          <a:xfrm>
            <a:off x="409787" y="1188720"/>
            <a:ext cx="864954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 to ensure JSON error output instead of HTML in Spring Security</a:t>
            </a:r>
          </a:p>
          <a:p>
            <a:r>
              <a:rPr lang="en-US" sz="2400" dirty="0"/>
              <a:t>• Implement a custom </a:t>
            </a:r>
            <a:r>
              <a:rPr lang="en-US" sz="2400" dirty="0" err="1"/>
              <a:t>AccessDeniedHandler</a:t>
            </a:r>
            <a:r>
              <a:rPr lang="en-US" sz="2400" dirty="0"/>
              <a:t> for 403 and </a:t>
            </a:r>
            <a:r>
              <a:rPr lang="en-US" sz="2400" dirty="0" err="1"/>
              <a:t>AuthenticationEntryPoint</a:t>
            </a:r>
            <a:r>
              <a:rPr lang="en-US" sz="2400" dirty="0"/>
              <a:t> for 401, then write structured JSON using </a:t>
            </a:r>
            <a:r>
              <a:rPr lang="en-US" sz="2400" dirty="0" err="1"/>
              <a:t>ObjectMapper</a:t>
            </a:r>
            <a:r>
              <a:rPr lang="en-US" sz="2400" dirty="0"/>
              <a:t>.</a:t>
            </a:r>
          </a:p>
          <a:p>
            <a:r>
              <a:rPr lang="en-US" sz="2400" dirty="0"/>
              <a:t>• Set the response status and Content-Type (application/</a:t>
            </a:r>
            <a:r>
              <a:rPr lang="en-US" sz="2400" dirty="0" err="1"/>
              <a:t>json</a:t>
            </a:r>
            <a:r>
              <a:rPr lang="en-US" sz="2400" dirty="0"/>
              <a:t>) explicitly to override Spring’s default HTML output.</a:t>
            </a:r>
          </a:p>
          <a:p>
            <a:endParaRPr lang="en-US" sz="2400" dirty="0"/>
          </a:p>
          <a:p>
            <a:r>
              <a:rPr lang="en-US" sz="2400" dirty="0"/>
              <a:t>Can error payloads be customized based on roles or endpoints?</a:t>
            </a:r>
          </a:p>
          <a:p>
            <a:r>
              <a:rPr lang="en-US" sz="2400" dirty="0"/>
              <a:t>• Inside the handler, use </a:t>
            </a:r>
            <a:r>
              <a:rPr lang="en-US" sz="2400" dirty="0" err="1"/>
              <a:t>request.getRequestURI</a:t>
            </a:r>
            <a:r>
              <a:rPr lang="en-US" sz="2400" dirty="0"/>
              <a:t>() and authenticated user details to dynamically craft role-specific messages.</a:t>
            </a:r>
          </a:p>
          <a:p>
            <a:r>
              <a:rPr lang="en-US" sz="2400" dirty="0"/>
              <a:t>• Log denied attempts with username, path, and required roles to aid in debugging and provide traceability for audits.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6395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12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26735" y="1381978"/>
            <a:ext cx="869026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🔐 </a:t>
            </a:r>
            <a:r>
              <a:rPr lang="en-US" dirty="0" err="1"/>
              <a:t>AccessDeniedHandler</a:t>
            </a:r>
            <a:r>
              <a:rPr lang="en-US" sz="2000" dirty="0"/>
              <a:t> controls 403 responses when an authenticated user tries to access something beyond their role.</a:t>
            </a:r>
          </a:p>
          <a:p>
            <a:r>
              <a:rPr lang="en-US" sz="2000" dirty="0"/>
              <a:t>🧠 It differs from </a:t>
            </a:r>
            <a:r>
              <a:rPr lang="en-US" dirty="0" err="1"/>
              <a:t>AuthenticationEntryPoint</a:t>
            </a:r>
            <a:r>
              <a:rPr lang="en-US" sz="2000" dirty="0"/>
              <a:t>, which handles unauthenticated access attempts (401 errors).</a:t>
            </a:r>
          </a:p>
          <a:p>
            <a:r>
              <a:rPr lang="en-US" sz="2000" dirty="0"/>
              <a:t>📦 Custom JSON responses improve both frontend display and backend observability.</a:t>
            </a:r>
          </a:p>
          <a:p>
            <a:r>
              <a:rPr lang="en-US" sz="2000" dirty="0"/>
              <a:t>⚙️ This setup strengthens security and provides full control over how access issues are communicated.</a:t>
            </a:r>
          </a:p>
          <a:p>
            <a:endParaRPr lang="en-US" sz="2000" dirty="0"/>
          </a:p>
          <a:p>
            <a:r>
              <a:rPr lang="en-US" sz="2000" dirty="0"/>
              <a:t>👉 Coming up next: Custom </a:t>
            </a:r>
            <a:r>
              <a:rPr lang="en-US" sz="2000" dirty="0" err="1"/>
              <a:t>AuthenticationSuccessHandler</a:t>
            </a:r>
            <a:r>
              <a:rPr lang="en-US" sz="2000" dirty="0"/>
              <a:t> &amp; 											</a:t>
            </a:r>
            <a:r>
              <a:rPr lang="en-US" sz="2000" dirty="0" err="1"/>
              <a:t>AuthenticationFailureHandler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13304</TotalTime>
  <Words>839</Words>
  <Application>Microsoft Macintosh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41</cp:revision>
  <dcterms:created xsi:type="dcterms:W3CDTF">2013-01-27T09:14:16Z</dcterms:created>
  <dcterms:modified xsi:type="dcterms:W3CDTF">2025-08-27T02:50:32Z</dcterms:modified>
  <cp:category/>
</cp:coreProperties>
</file>