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6" r:id="rId4"/>
    <p:sldId id="262" r:id="rId5"/>
    <p:sldId id="274" r:id="rId6"/>
    <p:sldId id="269" r:id="rId7"/>
    <p:sldId id="287" r:id="rId8"/>
    <p:sldId id="280" r:id="rId9"/>
    <p:sldId id="281" r:id="rId10"/>
    <p:sldId id="288" r:id="rId11"/>
    <p:sldId id="285" r:id="rId12"/>
    <p:sldId id="273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/>
    <p:restoredTop sz="94690"/>
  </p:normalViewPr>
  <p:slideViewPr>
    <p:cSldViewPr snapToGrid="0" snapToObjects="1">
      <p:cViewPr varScale="1">
        <p:scale>
          <a:sx n="151" d="100"/>
          <a:sy n="151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511550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506" y="1828800"/>
            <a:ext cx="6835526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600" dirty="0"/>
              <a:t>Spring Boot Security – JWT Authentication </a:t>
            </a:r>
          </a:p>
          <a:p>
            <a:pPr>
              <a:defRPr sz="2600">
                <a:solidFill>
                  <a:srgbClr val="1E1E1E"/>
                </a:solidFill>
              </a:defRPr>
            </a:pPr>
            <a:r>
              <a:rPr lang="en-US" sz="2600" dirty="0"/>
              <a:t>						&amp; </a:t>
            </a:r>
          </a:p>
          <a:p>
            <a:pPr>
              <a:defRPr sz="2600">
                <a:solidFill>
                  <a:srgbClr val="1E1E1E"/>
                </a:solidFill>
              </a:defRPr>
            </a:pPr>
            <a:r>
              <a:rPr lang="en-US" sz="2600" dirty="0"/>
              <a:t>				Role-Based Access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3424F-16A2-1D99-8820-19094BD19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A395EC-4A4A-2823-1D1B-62927E23C36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6C570-F3BA-E42E-C46F-EEF9D828351F}"/>
              </a:ext>
            </a:extLst>
          </p:cNvPr>
          <p:cNvSpPr txBox="1"/>
          <p:nvPr/>
        </p:nvSpPr>
        <p:spPr>
          <a:xfrm>
            <a:off x="304996" y="263916"/>
            <a:ext cx="56569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Role Hierarchies &amp; Custom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BBB97-C61F-D453-1053-E7BE51B9CEB1}"/>
              </a:ext>
            </a:extLst>
          </p:cNvPr>
          <p:cNvSpPr txBox="1"/>
          <p:nvPr/>
        </p:nvSpPr>
        <p:spPr>
          <a:xfrm>
            <a:off x="392917" y="1354852"/>
            <a:ext cx="868936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Spring supports role hierarchies, so you can define that ADMIN automatically inherits permissions of MANAGER and USER — making access control cleaner.</a:t>
            </a:r>
          </a:p>
          <a:p>
            <a:r>
              <a:rPr lang="en-US" sz="2200" dirty="0"/>
              <a:t>✔️ For advanced use cases, plug in a custom </a:t>
            </a:r>
            <a:r>
              <a:rPr lang="en-US" sz="2200" dirty="0" err="1"/>
              <a:t>PermissionEvaluator</a:t>
            </a:r>
            <a:r>
              <a:rPr lang="en-US" sz="2200" dirty="0"/>
              <a:t> to handle logic like record-level permissions, approval chains, or dynamic conditions.</a:t>
            </a:r>
          </a:p>
          <a:p>
            <a:r>
              <a:rPr lang="en-US" sz="2200" dirty="0"/>
              <a:t>✔️ Keep your authorization logic testable and auditable — don’t bury complex checks inside annotations if they’re better handled in service methods.</a:t>
            </a:r>
          </a:p>
          <a:p>
            <a:r>
              <a:rPr lang="en-US" sz="2200" dirty="0"/>
              <a:t>✔️ As a best practice, use annotations (@</a:t>
            </a:r>
            <a:r>
              <a:rPr lang="en-US" sz="2200" dirty="0" err="1"/>
              <a:t>PreAuthorize</a:t>
            </a:r>
            <a:r>
              <a:rPr lang="en-US" sz="2200" dirty="0"/>
              <a:t>) for simple rules and delegate complicated logic to a central, reusable method — this avoids clutter and keeps your code maintainable.</a:t>
            </a:r>
          </a:p>
          <a:p>
            <a:br>
              <a:rPr lang="en-US" sz="2200" dirty="0"/>
            </a:br>
            <a:endParaRPr lang="en-US" sz="2200" dirty="0"/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81F64-987F-F203-94BA-A9C17D67D453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91599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457200" y="1360595"/>
            <a:ext cx="83244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Always prefix roles with ROLE_ when using @Secured or </a:t>
            </a:r>
            <a:r>
              <a:rPr lang="en-US" sz="2000" dirty="0" err="1"/>
              <a:t>hasRole</a:t>
            </a:r>
            <a:r>
              <a:rPr lang="en-US" sz="2000" dirty="0"/>
              <a:t>() — Spring expects it by default. So </a:t>
            </a:r>
            <a:r>
              <a:rPr lang="en-US" sz="2000" dirty="0" err="1"/>
              <a:t>hasRole</a:t>
            </a:r>
            <a:r>
              <a:rPr lang="en-US" sz="2000" dirty="0"/>
              <a:t>("ADMIN") checks for ROLE_ADMIN behind the scenes.</a:t>
            </a:r>
          </a:p>
          <a:p>
            <a:r>
              <a:rPr lang="en-US" sz="2000" dirty="0"/>
              <a:t>✔️ Don't expose too many </a:t>
            </a:r>
            <a:r>
              <a:rPr lang="en-US" sz="2000" dirty="0" err="1"/>
              <a:t>permitAll</a:t>
            </a:r>
            <a:r>
              <a:rPr lang="en-US" sz="2000" dirty="0"/>
              <a:t>() endpoints. During dev, it’s common to open things up for quick testing — but always audit and lock them before release.</a:t>
            </a:r>
          </a:p>
          <a:p>
            <a:r>
              <a:rPr lang="en-US" sz="2000" dirty="0"/>
              <a:t>✔️ Log the Authentication object inside service methods during testing to verify roles and principal data. It helps debug “access denied” issues faster than guessing.</a:t>
            </a:r>
          </a:p>
          <a:p>
            <a:r>
              <a:rPr lang="en-US" sz="2000" dirty="0"/>
              <a:t>✔️ Never rely on frontend checks alone. Just because a button is hidden in the UI doesn't mean users can’t call the endpoint directly via Postman or browser tools.</a:t>
            </a:r>
          </a:p>
          <a:p>
            <a:r>
              <a:rPr lang="en-US" sz="2000" dirty="0"/>
              <a:t>✔️ Group your security rules smartly. Use </a:t>
            </a:r>
            <a:r>
              <a:rPr lang="en-US" sz="2000" dirty="0" err="1"/>
              <a:t>antMatchers</a:t>
            </a:r>
            <a:r>
              <a:rPr lang="en-US" sz="2000" dirty="0"/>
              <a:t>/</a:t>
            </a:r>
            <a:r>
              <a:rPr lang="en-US" sz="2000" dirty="0" err="1"/>
              <a:t>requestMatchers</a:t>
            </a:r>
            <a:r>
              <a:rPr lang="en-US" sz="2000" dirty="0"/>
              <a:t> by module: /admin/**, /customer/**, etc., so future access changes are easy to manage and audit.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42BE0-C6C6-8573-2E79-4EAEE6D3B986}"/>
              </a:ext>
            </a:extLst>
          </p:cNvPr>
          <p:cNvSpPr txBox="1"/>
          <p:nvPr/>
        </p:nvSpPr>
        <p:spPr>
          <a:xfrm>
            <a:off x="409787" y="1188720"/>
            <a:ext cx="832442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do you secure a specific method in Spring Boot?</a:t>
            </a:r>
            <a:br>
              <a:rPr lang="en-US" sz="2000" dirty="0"/>
            </a:br>
            <a:r>
              <a:rPr lang="en-US" sz="2000" dirty="0"/>
              <a:t>• Use @</a:t>
            </a:r>
            <a:r>
              <a:rPr lang="en-US" sz="2000" dirty="0" err="1"/>
              <a:t>PreAuthorize</a:t>
            </a:r>
            <a:r>
              <a:rPr lang="en-US" sz="2000" dirty="0"/>
              <a:t> or @Secured on the method to enforce access based on roles, identity, or input. This blocks unauthorized calls before the logic runs.</a:t>
            </a:r>
          </a:p>
          <a:p>
            <a:endParaRPr lang="en-US" sz="2000" dirty="0"/>
          </a:p>
          <a:p>
            <a:r>
              <a:rPr lang="en-US" sz="2000" dirty="0"/>
              <a:t>How do you secure internal microservices endpoints that shouldn’t be public?</a:t>
            </a:r>
            <a:br>
              <a:rPr lang="en-US" sz="2000" dirty="0"/>
            </a:br>
            <a:r>
              <a:rPr lang="en-US" sz="2000" dirty="0"/>
              <a:t>• Protect them using API Gateway, internal network/VPC rules, and secure with service-to-service JWT tokens or </a:t>
            </a:r>
            <a:r>
              <a:rPr lang="en-US" sz="2000" dirty="0" err="1"/>
              <a:t>mTLS</a:t>
            </a:r>
            <a:r>
              <a:rPr lang="en-US" sz="2000" dirty="0"/>
              <a:t> — never expose directly to the internet.</a:t>
            </a:r>
          </a:p>
          <a:p>
            <a:endParaRPr lang="en-US" sz="2000" dirty="0"/>
          </a:p>
          <a:p>
            <a:r>
              <a:rPr lang="en-US" sz="2000" dirty="0"/>
              <a:t>How do you design RBAC in a microservices architecture?</a:t>
            </a:r>
            <a:br>
              <a:rPr lang="en-US" sz="2000" dirty="0"/>
            </a:br>
            <a:r>
              <a:rPr lang="en-US" sz="2000" dirty="0"/>
              <a:t>• Centralize role definitions (like ADMIN, MANAGER, USER) in your identity/auth service, and let each microservice enforce roles locally using JWT claims or tokens issued by the auth service.</a:t>
            </a:r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456395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10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26735" y="1381978"/>
            <a:ext cx="86902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🔐 API security is not just about blocking access — it's about precise, just-in-time permissions.</a:t>
            </a:r>
          </a:p>
          <a:p>
            <a:r>
              <a:rPr lang="en-US" sz="2000" dirty="0"/>
              <a:t>🌐 Endpoint-level guards entry points. Method-level secures sensitive logic.</a:t>
            </a:r>
          </a:p>
          <a:p>
            <a:r>
              <a:rPr lang="en-US" sz="2000" dirty="0"/>
              <a:t>🧠 Use annotations wisely: `@</a:t>
            </a:r>
            <a:r>
              <a:rPr lang="en-US" sz="2000" dirty="0" err="1"/>
              <a:t>PreAuthorize</a:t>
            </a:r>
            <a:r>
              <a:rPr lang="en-US" sz="2000" dirty="0"/>
              <a:t>` is your Swiss knife.</a:t>
            </a:r>
          </a:p>
          <a:p>
            <a:r>
              <a:rPr lang="en-US" sz="2000" dirty="0"/>
              <a:t>💡 Design with roles, test with mocks, and think like a hacker.</a:t>
            </a:r>
          </a:p>
          <a:p>
            <a:endParaRPr lang="en-US" sz="2000" dirty="0"/>
          </a:p>
          <a:p>
            <a:r>
              <a:rPr lang="en-US" sz="2000" dirty="0"/>
              <a:t>👉 Coming up next: Customizing Spring Security – JWT Filters, Authentication 								Providers &amp; Entry Points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181375" y="295505"/>
            <a:ext cx="529619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Why API Security Matters?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548640" y="1524162"/>
            <a:ext cx="85818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APIs are the gateway to your application’s data and services.</a:t>
            </a:r>
          </a:p>
          <a:p>
            <a:r>
              <a:rPr lang="en-US" sz="2400" dirty="0"/>
              <a:t>✔️ Any loophole can be exploited to gain unauthorized access, inject data, or misuse logic.</a:t>
            </a:r>
          </a:p>
          <a:p>
            <a:r>
              <a:rPr lang="en-US" sz="2400" dirty="0"/>
              <a:t>✔️ Securing APIs is not optional — it’s foundational to protect user data and prevent breaches.</a:t>
            </a:r>
          </a:p>
          <a:p>
            <a:r>
              <a:rPr lang="en-US" sz="2400" dirty="0"/>
              <a:t>✔️ Spring Security gives us precise control — both broadly and surgically.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BE69-11BE-D868-D1CA-35570894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3DF50-C65F-7918-1FF5-61380739D92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5142-19FA-9A21-C5C3-8089196EDA1A}"/>
              </a:ext>
            </a:extLst>
          </p:cNvPr>
          <p:cNvSpPr txBox="1"/>
          <p:nvPr/>
        </p:nvSpPr>
        <p:spPr>
          <a:xfrm>
            <a:off x="181375" y="295505"/>
            <a:ext cx="62937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Authentication vs Authorization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B2FB-47C5-55BD-EF8B-FC9CDF0854CF}"/>
              </a:ext>
            </a:extLst>
          </p:cNvPr>
          <p:cNvSpPr txBox="1"/>
          <p:nvPr/>
        </p:nvSpPr>
        <p:spPr>
          <a:xfrm>
            <a:off x="548640" y="1524162"/>
            <a:ext cx="8581813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✔️ Authentication is about WHO you are — verifying your identity (e.g., JWT login).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✔️ Authorization is about WHAT you can do — controlling access based on roles/permissions.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✔️ Both are equally crucial — think of logging into a bank vs. being allowed to transfer funds.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✔️ Spring Security supports both — and decouples them to let you manage access cleanly.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61211-0726-0DC5-7CC5-F5F8A0D229A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4908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245728" y="317044"/>
            <a:ext cx="514788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Endpoint-Level Authorization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457200" y="1218863"/>
            <a:ext cx="8534399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In real projects, you often want different users to access different parts of your application — and this starts with securing URLs in the </a:t>
            </a:r>
            <a:r>
              <a:rPr lang="en-US" dirty="0" err="1"/>
              <a:t>SecurityFilterChain</a:t>
            </a:r>
            <a:r>
              <a:rPr lang="en-US" dirty="0"/>
              <a:t> using </a:t>
            </a:r>
            <a:r>
              <a:rPr lang="en-US" dirty="0" err="1"/>
              <a:t>http.authorizeHttpRequests</a:t>
            </a:r>
            <a:r>
              <a:rPr lang="en-US" dirty="0"/>
              <a:t>().</a:t>
            </a:r>
          </a:p>
          <a:p>
            <a:pPr>
              <a:spcAft>
                <a:spcPts val="1000"/>
              </a:spcAft>
            </a:pPr>
            <a:r>
              <a:rPr lang="en-US" dirty="0"/>
              <a:t>✔️ You control access to REST endpoints via role-based rules in the security config.</a:t>
            </a:r>
          </a:p>
          <a:p>
            <a:pPr>
              <a:spcAft>
                <a:spcPts val="1000"/>
              </a:spcAft>
            </a:pPr>
            <a:r>
              <a:rPr lang="en-US" dirty="0"/>
              <a:t>✔️ For example, only 'ADMIN' users can access /admin/delete, while all logged-in users can access /transactions.</a:t>
            </a:r>
          </a:p>
          <a:p>
            <a:pPr>
              <a:spcAft>
                <a:spcPts val="1000"/>
              </a:spcAft>
            </a:pPr>
            <a:r>
              <a:rPr lang="en-US" dirty="0"/>
              <a:t>✔️ This is done using `</a:t>
            </a:r>
            <a:r>
              <a:rPr lang="en-US" dirty="0" err="1"/>
              <a:t>antMatchers</a:t>
            </a:r>
            <a:r>
              <a:rPr lang="en-US" dirty="0"/>
              <a:t>()` or `</a:t>
            </a:r>
            <a:r>
              <a:rPr lang="en-US" dirty="0" err="1"/>
              <a:t>requestMatchers</a:t>
            </a:r>
            <a:r>
              <a:rPr lang="en-US" dirty="0"/>
              <a:t>()` in `</a:t>
            </a:r>
            <a:r>
              <a:rPr lang="en-US" dirty="0" err="1"/>
              <a:t>SecurityFilterChain</a:t>
            </a:r>
            <a:r>
              <a:rPr lang="en-US" dirty="0"/>
              <a:t>`. It's the first line of defense for your APIs — especially public-facing ones.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3F4C5-15C8-F706-09B2-59E8698B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27" y="3905405"/>
            <a:ext cx="4187506" cy="1453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4E254-5C6A-F119-581C-175E1B34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3905405"/>
            <a:ext cx="4013674" cy="21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768793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Method-Level Security — Why &amp; When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245532" y="1129089"/>
            <a:ext cx="88138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Endpoint-level rules are helpful, but in real applications, critical business logic often lives deep inside services, not just at the controller level.</a:t>
            </a:r>
          </a:p>
          <a:p>
            <a:r>
              <a:rPr lang="en-US" dirty="0"/>
              <a:t>✔️ That’s where method-level security shines — using annotations like @</a:t>
            </a:r>
            <a:r>
              <a:rPr lang="en-US" dirty="0" err="1"/>
              <a:t>PreAuthorize</a:t>
            </a:r>
            <a:r>
              <a:rPr lang="en-US" dirty="0"/>
              <a:t>, you can apply access checks directly on methods, ensuring no one bypasses rules through internal calls or alternate routes.</a:t>
            </a:r>
          </a:p>
          <a:p>
            <a:r>
              <a:rPr lang="en-US" dirty="0"/>
              <a:t>✔️ For example, even if a URL is technically accessible, a method like </a:t>
            </a:r>
            <a:r>
              <a:rPr lang="en-US" dirty="0" err="1"/>
              <a:t>deleteAccount</a:t>
            </a:r>
            <a:r>
              <a:rPr lang="en-US" dirty="0"/>
              <a:t>() can enforce:</a:t>
            </a:r>
            <a:br>
              <a:rPr lang="en-US" dirty="0"/>
            </a:br>
            <a:r>
              <a:rPr lang="en-US" i="1" dirty="0"/>
              <a:t>“Only the actual owner of the account or an admin can delete this”</a:t>
            </a:r>
            <a:r>
              <a:rPr lang="en-US" dirty="0"/>
              <a:t> — regardless of where the call originated.</a:t>
            </a:r>
          </a:p>
          <a:p>
            <a:r>
              <a:rPr lang="en-US" dirty="0"/>
              <a:t>✔️ This adds a second layer of protection, especially valuable in layered architectures or when multiple endpoints trigger the same method with different permissions.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9AECDC-3818-1A2B-B4F3-43BDD94C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59" y="4521200"/>
            <a:ext cx="4775992" cy="8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88369-1D49-B6C2-6156-EF894678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1156E-B748-410E-2638-8B3DC7EB58FC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560E1-9C99-7DFC-1A76-C6690AB82E2B}"/>
              </a:ext>
            </a:extLst>
          </p:cNvPr>
          <p:cNvSpPr txBox="1"/>
          <p:nvPr/>
        </p:nvSpPr>
        <p:spPr>
          <a:xfrm>
            <a:off x="313462" y="332869"/>
            <a:ext cx="52629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Enable Method-Level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0EEEA-02DE-6BB7-F7C9-B158D4F453E5}"/>
              </a:ext>
            </a:extLst>
          </p:cNvPr>
          <p:cNvSpPr txBox="1"/>
          <p:nvPr/>
        </p:nvSpPr>
        <p:spPr>
          <a:xfrm>
            <a:off x="234505" y="1250513"/>
            <a:ext cx="88163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To activate annotations like @</a:t>
            </a:r>
            <a:r>
              <a:rPr lang="en-US" dirty="0" err="1"/>
              <a:t>PreAuthorize</a:t>
            </a:r>
            <a:r>
              <a:rPr lang="en-US" dirty="0"/>
              <a:t> or @</a:t>
            </a:r>
            <a:r>
              <a:rPr lang="en-US" dirty="0" err="1"/>
              <a:t>PostAuthorize</a:t>
            </a:r>
            <a:r>
              <a:rPr lang="en-US" dirty="0"/>
              <a:t>, you must explicitly enable method-level security using @</a:t>
            </a:r>
            <a:r>
              <a:rPr lang="en-US" dirty="0" err="1"/>
              <a:t>EnableMethodSecurity</a:t>
            </a:r>
            <a:r>
              <a:rPr lang="en-US" dirty="0"/>
              <a:t>(</a:t>
            </a:r>
            <a:r>
              <a:rPr lang="en-US" dirty="0" err="1"/>
              <a:t>prePostEnabled</a:t>
            </a:r>
            <a:r>
              <a:rPr lang="en-US" dirty="0"/>
              <a:t> = true) in your security configuration class.</a:t>
            </a:r>
          </a:p>
          <a:p>
            <a:r>
              <a:rPr lang="en-US" dirty="0"/>
              <a:t>✔️ Without this, Spring Security won’t evaluate any role or permission checks written on methods — they’ll simply be ignored, even if the annotation exists.</a:t>
            </a:r>
          </a:p>
          <a:p>
            <a:r>
              <a:rPr lang="en-US" dirty="0"/>
              <a:t>✔️ Once enabled, Spring internally processes these annotations before the method is executed, allowing you to block access even before the logic starts running.</a:t>
            </a:r>
          </a:p>
          <a:p>
            <a:r>
              <a:rPr lang="en-US" dirty="0"/>
              <a:t>✔️ This only works if your authentication system correctly populates the user’s roles or authorities inside the Authentication object — typically handled via your custom </a:t>
            </a:r>
            <a:r>
              <a:rPr lang="en-US" dirty="0" err="1"/>
              <a:t>UserDetailsService</a:t>
            </a:r>
            <a:r>
              <a:rPr lang="en-US" dirty="0"/>
              <a:t> and JWT claims.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FE2CF-BB61-CC32-F9DC-501D2A82961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AAA785-4DBA-57B6-6B53-FE2A99F2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33" y="4267711"/>
            <a:ext cx="3309185" cy="1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25E6B-F9BE-C828-40D0-5BCC4EC9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F6C22F-47B0-49E3-6C6A-6C71A6A142B1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0B38E-64D2-A994-A260-F2D932530826}"/>
              </a:ext>
            </a:extLst>
          </p:cNvPr>
          <p:cNvSpPr txBox="1"/>
          <p:nvPr/>
        </p:nvSpPr>
        <p:spPr>
          <a:xfrm>
            <a:off x="313462" y="332869"/>
            <a:ext cx="46346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`@</a:t>
            </a:r>
            <a:r>
              <a:rPr lang="en-US" sz="3200" dirty="0" err="1"/>
              <a:t>PreAuthorize</a:t>
            </a:r>
            <a:r>
              <a:rPr lang="en-US" sz="3200" dirty="0"/>
              <a:t>`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829CE-DC5E-E567-DCEF-B5576132BDDB}"/>
              </a:ext>
            </a:extLst>
          </p:cNvPr>
          <p:cNvSpPr txBox="1"/>
          <p:nvPr/>
        </p:nvSpPr>
        <p:spPr>
          <a:xfrm>
            <a:off x="251438" y="1436779"/>
            <a:ext cx="8816361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</a:t>
            </a:r>
            <a:r>
              <a:rPr lang="en-US" sz="2200" dirty="0"/>
              <a:t>@</a:t>
            </a:r>
            <a:r>
              <a:rPr lang="en-US" sz="2200" dirty="0" err="1"/>
              <a:t>PreAuthorize</a:t>
            </a:r>
            <a:r>
              <a:rPr lang="en-US" sz="2200" dirty="0"/>
              <a:t> runs a security check before the method is executed, ensuring unauthorized users never reach the business logic.</a:t>
            </a:r>
          </a:p>
          <a:p>
            <a:r>
              <a:rPr lang="en-US" sz="2400" dirty="0"/>
              <a:t>✔️ </a:t>
            </a:r>
            <a:r>
              <a:rPr lang="en-US" sz="2200" dirty="0"/>
              <a:t>You can use it to validate roles (</a:t>
            </a:r>
            <a:r>
              <a:rPr lang="en-US" sz="2200" dirty="0" err="1"/>
              <a:t>hasRole</a:t>
            </a:r>
            <a:r>
              <a:rPr lang="en-US" sz="2200" dirty="0"/>
              <a:t>('ADMIN')), ownership (#</a:t>
            </a:r>
            <a:r>
              <a:rPr lang="en-US" sz="2200" dirty="0" err="1"/>
              <a:t>userId</a:t>
            </a:r>
            <a:r>
              <a:rPr lang="en-US" sz="2200" dirty="0"/>
              <a:t> == </a:t>
            </a:r>
            <a:r>
              <a:rPr lang="en-US" sz="2200" dirty="0" err="1"/>
              <a:t>authentication.principal.id</a:t>
            </a:r>
            <a:r>
              <a:rPr lang="en-US" sz="2200" dirty="0"/>
              <a:t>), or any condition via Spring Expression Language (</a:t>
            </a:r>
            <a:r>
              <a:rPr lang="en-US" sz="2200" dirty="0" err="1"/>
              <a:t>SpEL</a:t>
            </a:r>
            <a:r>
              <a:rPr lang="en-US" sz="2200" dirty="0"/>
              <a:t>).</a:t>
            </a:r>
          </a:p>
          <a:p>
            <a:r>
              <a:rPr lang="en-US" sz="2400" dirty="0"/>
              <a:t>✔️ </a:t>
            </a:r>
            <a:r>
              <a:rPr lang="en-US" sz="2200" dirty="0"/>
              <a:t>It's extremely useful when the same endpoint serves different users but the internal method needs tighter control — like enforcing account ownership.</a:t>
            </a:r>
          </a:p>
          <a:p>
            <a:r>
              <a:rPr lang="en-US" sz="2400" dirty="0"/>
              <a:t>✔️ </a:t>
            </a:r>
            <a:r>
              <a:rPr lang="en-US" sz="2200" dirty="0"/>
              <a:t>Real-world examples: only managers can approve leaves, only customers can access their transactions, only admins can delete accounts.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4788E-6002-F707-0848-D8D809C556B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24295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BA8B-8C57-B012-0834-1E2AE8AE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0F94-7216-5245-3E1F-3BEF79EB865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DBAA-5F34-DA61-21A3-52A679100C13}"/>
              </a:ext>
            </a:extLst>
          </p:cNvPr>
          <p:cNvSpPr txBox="1"/>
          <p:nvPr/>
        </p:nvSpPr>
        <p:spPr>
          <a:xfrm>
            <a:off x="195717" y="352312"/>
            <a:ext cx="89482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Other Annotations: `@Secured` &amp; `@</a:t>
            </a:r>
            <a:r>
              <a:rPr lang="en-US" sz="3200" dirty="0" err="1"/>
              <a:t>RolesAllowed</a:t>
            </a:r>
            <a:r>
              <a:rPr lang="en-US" sz="3200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0F7A2-17E0-29CA-E081-706BA6338D40}"/>
              </a:ext>
            </a:extLst>
          </p:cNvPr>
          <p:cNvSpPr txBox="1"/>
          <p:nvPr/>
        </p:nvSpPr>
        <p:spPr>
          <a:xfrm>
            <a:off x="338862" y="1453108"/>
            <a:ext cx="880513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@Secured("ROLE_ADMIN") is a simpler, older annotation used for role checks — but it lacks support for dynamic conditions or </a:t>
            </a:r>
            <a:r>
              <a:rPr lang="en-US" sz="2200" dirty="0" err="1"/>
              <a:t>SpEL</a:t>
            </a:r>
            <a:r>
              <a:rPr lang="en-US" sz="2200" dirty="0"/>
              <a:t>.</a:t>
            </a:r>
          </a:p>
          <a:p>
            <a:r>
              <a:rPr lang="en-US" sz="2200" dirty="0"/>
              <a:t>✔️ @</a:t>
            </a:r>
            <a:r>
              <a:rPr lang="en-US" sz="2200" dirty="0" err="1"/>
              <a:t>RolesAllowed</a:t>
            </a:r>
            <a:r>
              <a:rPr lang="en-US" sz="2200" dirty="0"/>
              <a:t>("ADMIN") comes from JSR-250 and offers similar behavior — still limited to static role checks only.</a:t>
            </a:r>
          </a:p>
          <a:p>
            <a:r>
              <a:rPr lang="en-US" sz="2200" dirty="0"/>
              <a:t>✔️ Both work fine for basic use cases, but they can’t validate inputs or user-specific logic like @</a:t>
            </a:r>
            <a:r>
              <a:rPr lang="en-US" sz="2200" dirty="0" err="1"/>
              <a:t>PreAuthorize</a:t>
            </a:r>
            <a:r>
              <a:rPr lang="en-US" sz="2200" dirty="0"/>
              <a:t> can.</a:t>
            </a:r>
          </a:p>
          <a:p>
            <a:r>
              <a:rPr lang="en-US" sz="2200" dirty="0"/>
              <a:t>✔️ In real projects, prefer @</a:t>
            </a:r>
            <a:r>
              <a:rPr lang="en-US" sz="2200" dirty="0" err="1"/>
              <a:t>PreAuthorize</a:t>
            </a:r>
            <a:r>
              <a:rPr lang="en-US" sz="2200" dirty="0"/>
              <a:t> for its power, flexibility, and cleaner integration with modern Spring Security patterns — unless your org mandates a specific annotation style.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3FECE-3CFD-B7E4-3AE6-F95D6478CDF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96151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F7AF-2005-FB50-DEE0-10B87D23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0C781-BAEA-18FB-F2C7-8FB513CC6C4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8825F-3AE5-359D-9D21-C8D3AE490C2B}"/>
              </a:ext>
            </a:extLst>
          </p:cNvPr>
          <p:cNvSpPr txBox="1"/>
          <p:nvPr/>
        </p:nvSpPr>
        <p:spPr>
          <a:xfrm>
            <a:off x="304996" y="263916"/>
            <a:ext cx="68705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Combining Endpoint + Method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C2C73-F66D-A094-F8B6-54BD9426DD1E}"/>
              </a:ext>
            </a:extLst>
          </p:cNvPr>
          <p:cNvSpPr txBox="1"/>
          <p:nvPr/>
        </p:nvSpPr>
        <p:spPr>
          <a:xfrm>
            <a:off x="392917" y="1354852"/>
            <a:ext cx="86893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Endpoint-level authorization controls who can access which URLs — it’s the first checkpoint at the door.</a:t>
            </a:r>
          </a:p>
          <a:p>
            <a:r>
              <a:rPr lang="en-US" sz="2200" dirty="0"/>
              <a:t>✔️ Method-level security protects the business logic itself, ensuring only valid users can execute specific operations.</a:t>
            </a:r>
          </a:p>
          <a:p>
            <a:r>
              <a:rPr lang="en-US" sz="2200" dirty="0"/>
              <a:t>✔️ Using both together creates defense in depth — if one layer is bypassed, the other still holds the line.</a:t>
            </a:r>
          </a:p>
          <a:p>
            <a:r>
              <a:rPr lang="en-US" sz="2200" dirty="0"/>
              <a:t>✔️ Think of it like a security gate + a vault code — both are needed to fully secure the application.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B2133-D609-5CC8-E2F0-1D365A2C3474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33830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10539</TotalTime>
  <Words>1395</Words>
  <Application>Microsoft Macintosh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32</cp:revision>
  <dcterms:created xsi:type="dcterms:W3CDTF">2013-01-27T09:14:16Z</dcterms:created>
  <dcterms:modified xsi:type="dcterms:W3CDTF">2025-08-25T04:26:12Z</dcterms:modified>
  <cp:category/>
</cp:coreProperties>
</file>