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86" r:id="rId4"/>
    <p:sldId id="274" r:id="rId5"/>
    <p:sldId id="287" r:id="rId6"/>
    <p:sldId id="262" r:id="rId7"/>
    <p:sldId id="288" r:id="rId8"/>
    <p:sldId id="289" r:id="rId9"/>
    <p:sldId id="285" r:id="rId10"/>
    <p:sldId id="273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970"/>
    <p:restoredTop sz="94689"/>
  </p:normalViewPr>
  <p:slideViewPr>
    <p:cSldViewPr snapToGrid="0" snapToObjects="1">
      <p:cViewPr>
        <p:scale>
          <a:sx n="85" d="100"/>
          <a:sy n="85" d="100"/>
        </p:scale>
        <p:origin x="376" y="10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548640" y="274320"/>
            <a:ext cx="5110823" cy="6155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400" b="1">
                <a:solidFill>
                  <a:srgbClr val="FFFFFF"/>
                </a:solidFill>
              </a:defRPr>
            </a:pPr>
            <a:r>
              <a:rPr dirty="0"/>
              <a:t>Spring Boot Series – Day </a:t>
            </a:r>
            <a:r>
              <a:rPr lang="en-US" dirty="0"/>
              <a:t>13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9902" y="1879600"/>
            <a:ext cx="882920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600">
                <a:solidFill>
                  <a:srgbClr val="1E1E1E"/>
                </a:solidFill>
              </a:defRPr>
            </a:pPr>
            <a:r>
              <a:rPr lang="en-US" dirty="0"/>
              <a:t>Topic: </a:t>
            </a:r>
            <a:r>
              <a:rPr lang="en-US" sz="2800" dirty="0"/>
              <a:t>Custom </a:t>
            </a:r>
            <a:r>
              <a:rPr lang="en-US" sz="2800" dirty="0" err="1"/>
              <a:t>AuthenticationSuccessHandler</a:t>
            </a:r>
            <a:r>
              <a:rPr lang="en-US" sz="2800" dirty="0"/>
              <a:t> &amp; 		</a:t>
            </a:r>
            <a:r>
              <a:rPr lang="en-US" sz="2800" dirty="0" err="1"/>
              <a:t>AuthenticationFailureHandler</a:t>
            </a:r>
            <a:endParaRPr sz="26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258275-C9BA-FF75-7BEE-DA07666CEE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C556D9-02A0-131C-B590-0C1B2D3DF906}"/>
              </a:ext>
            </a:extLst>
          </p:cNvPr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2F13C7-ECF9-E927-CFD1-9C0388F10544}"/>
              </a:ext>
            </a:extLst>
          </p:cNvPr>
          <p:cNvSpPr txBox="1"/>
          <p:nvPr/>
        </p:nvSpPr>
        <p:spPr>
          <a:xfrm>
            <a:off x="548640" y="27432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400" b="1">
                <a:solidFill>
                  <a:srgbClr val="FFFFFF"/>
                </a:solidFill>
              </a:defRPr>
            </a:pPr>
            <a:r>
              <a:rPr dirty="0"/>
              <a:t>💼 Interview Insight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2CDCC8-F5FF-0D09-675A-5318775E7EB2}"/>
              </a:ext>
            </a:extLst>
          </p:cNvPr>
          <p:cNvSpPr txBox="1"/>
          <p:nvPr/>
        </p:nvSpPr>
        <p:spPr>
          <a:xfrm>
            <a:off x="829734" y="649224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rPr dirty="0"/>
              <a:t>@CodeByHaindavi | #SpringWithMe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E42BE0-C6C6-8573-2E79-4EAEE6D3B986}"/>
              </a:ext>
            </a:extLst>
          </p:cNvPr>
          <p:cNvSpPr txBox="1"/>
          <p:nvPr/>
        </p:nvSpPr>
        <p:spPr>
          <a:xfrm>
            <a:off x="247226" y="1284657"/>
            <a:ext cx="8649547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/>
              <a:t>Why does Spring return HTML on login, and how do you fix it?</a:t>
            </a:r>
            <a:br>
              <a:rPr lang="en-US" sz="2200" dirty="0"/>
            </a:br>
            <a:r>
              <a:rPr lang="en-US" sz="2200" dirty="0"/>
              <a:t>• That happens when default behavior isn’t overridden — fix it by registering custom handlers and returning application/</a:t>
            </a:r>
            <a:r>
              <a:rPr lang="en-US" sz="2200" dirty="0" err="1"/>
              <a:t>json</a:t>
            </a:r>
            <a:r>
              <a:rPr lang="en-US" sz="2200" dirty="0"/>
              <a:t> explicitly</a:t>
            </a:r>
          </a:p>
          <a:p>
            <a:endParaRPr lang="en-US" sz="2200" dirty="0"/>
          </a:p>
          <a:p>
            <a:r>
              <a:rPr lang="en-US" sz="2200" dirty="0"/>
              <a:t>How do you ensure login attempts are traceable for audits?</a:t>
            </a:r>
            <a:br>
              <a:rPr lang="en-US" sz="2200" dirty="0"/>
            </a:br>
            <a:r>
              <a:rPr lang="en-US" sz="2200" dirty="0"/>
              <a:t>• Log all login attempts in both handlers with username, status, timestamp, and IP address.</a:t>
            </a:r>
            <a:br>
              <a:rPr lang="en-US" sz="2200" dirty="0"/>
            </a:br>
            <a:r>
              <a:rPr lang="en-US" sz="2200" dirty="0"/>
              <a:t>• Optionally persist them in a database or push to a logging system.</a:t>
            </a:r>
          </a:p>
          <a:p>
            <a:endParaRPr lang="en-US" sz="2200" dirty="0"/>
          </a:p>
          <a:p>
            <a:r>
              <a:rPr lang="en-US" sz="2200" dirty="0"/>
              <a:t>How would you design a login flow for web and mobile clients using Spring Security?</a:t>
            </a:r>
            <a:br>
              <a:rPr lang="en-US" sz="2200" dirty="0"/>
            </a:br>
            <a:r>
              <a:rPr lang="en-US" sz="2200" dirty="0"/>
              <a:t>• Use custom </a:t>
            </a:r>
            <a:r>
              <a:rPr lang="en-US" sz="2200" dirty="0" err="1"/>
              <a:t>AuthenticationSuccessHandler</a:t>
            </a:r>
            <a:r>
              <a:rPr lang="en-US" sz="2200" dirty="0"/>
              <a:t> and </a:t>
            </a:r>
            <a:r>
              <a:rPr lang="en-US" sz="2200" dirty="0" err="1"/>
              <a:t>FailureHandler</a:t>
            </a:r>
            <a:r>
              <a:rPr lang="en-US" sz="2200" dirty="0"/>
              <a:t> to return JSON instead of redirects.</a:t>
            </a:r>
            <a:br>
              <a:rPr lang="en-US" sz="2200" dirty="0"/>
            </a:br>
            <a:r>
              <a:rPr lang="en-US" sz="2200" dirty="0"/>
              <a:t>• Structure responses with user info, roles, and token (if needed) to support both frontend types.</a:t>
            </a:r>
          </a:p>
        </p:txBody>
      </p:sp>
    </p:spTree>
    <p:extLst>
      <p:ext uri="{BB962C8B-B14F-4D97-AF65-F5344CB8AC3E}">
        <p14:creationId xmlns:p14="http://schemas.microsoft.com/office/powerpoint/2010/main" val="1578307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548640" y="274320"/>
            <a:ext cx="3453959" cy="6155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400" b="1">
                <a:solidFill>
                  <a:srgbClr val="FFFFFF"/>
                </a:solidFill>
              </a:defRPr>
            </a:pPr>
            <a:r>
              <a:rPr dirty="0"/>
              <a:t>📌 Recap – Day </a:t>
            </a:r>
            <a:r>
              <a:rPr lang="en-US" dirty="0"/>
              <a:t>13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261910" y="1411958"/>
            <a:ext cx="888209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🔐 </a:t>
            </a:r>
            <a:r>
              <a:rPr lang="en-US" dirty="0" err="1"/>
              <a:t>AuthenticationSuccessHandler</a:t>
            </a:r>
            <a:r>
              <a:rPr lang="en-US" sz="2000" dirty="0"/>
              <a:t> controls what happens after a successful login — including custom JSON, role data, or token delivery.</a:t>
            </a:r>
          </a:p>
          <a:p>
            <a:r>
              <a:rPr lang="en-US" sz="2000" dirty="0"/>
              <a:t>❌ </a:t>
            </a:r>
            <a:r>
              <a:rPr lang="en-US" dirty="0" err="1"/>
              <a:t>AuthenticationFailureHandler</a:t>
            </a:r>
            <a:r>
              <a:rPr lang="en-US" sz="2000" dirty="0"/>
              <a:t> manages all login errors, from bad credentials to locked accounts, with structured 401 responses.</a:t>
            </a:r>
          </a:p>
          <a:p>
            <a:r>
              <a:rPr lang="en-US" sz="2000" dirty="0"/>
              <a:t>📦 Both handlers return consistent, frontend-ready JSON instead of redirects — enabling a smooth login experience across platforms.</a:t>
            </a:r>
          </a:p>
          <a:p>
            <a:r>
              <a:rPr lang="en-US" sz="2000" dirty="0"/>
              <a:t>🧠 Together, they turn Spring Security’s login into a clear, controllable, and production-grade flow.</a:t>
            </a:r>
          </a:p>
          <a:p>
            <a:endParaRPr lang="en-US" sz="2000" dirty="0"/>
          </a:p>
          <a:p>
            <a:r>
              <a:rPr lang="en-US" sz="2000" dirty="0"/>
              <a:t>👉 Coming up next: Stateless Authentication with JWT — Eliminating Session-Based 							Login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0962D5-E3DC-2417-F29A-380DE29C7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6D8FEF-0F09-4689-9530-091EA56ABD17}"/>
              </a:ext>
            </a:extLst>
          </p:cNvPr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F083F9-C7E5-C2A5-5948-7CF15E9DAB6E}"/>
              </a:ext>
            </a:extLst>
          </p:cNvPr>
          <p:cNvSpPr txBox="1"/>
          <p:nvPr/>
        </p:nvSpPr>
        <p:spPr>
          <a:xfrm>
            <a:off x="181375" y="295505"/>
            <a:ext cx="854432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rPr lang="en-US" sz="3600" dirty="0"/>
              <a:t>Why Customize Success &amp; Failure Handlers?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E08BFA-419E-0865-A77E-9AF93E825BE3}"/>
              </a:ext>
            </a:extLst>
          </p:cNvPr>
          <p:cNvSpPr txBox="1"/>
          <p:nvPr/>
        </p:nvSpPr>
        <p:spPr>
          <a:xfrm>
            <a:off x="281093" y="1481829"/>
            <a:ext cx="858181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✔️ Spring Security’s default login flow returns HTML responses — which break most frontend applications consuming REST APIs.</a:t>
            </a:r>
          </a:p>
          <a:p>
            <a:r>
              <a:rPr lang="en-US" sz="2400" dirty="0"/>
              <a:t>✔️ Real products need structured JSON on both login success and failure — including user info, roles, and meaningful messages.</a:t>
            </a:r>
          </a:p>
          <a:p>
            <a:r>
              <a:rPr lang="en-US" sz="2400" dirty="0"/>
              <a:t>✔️ Frontend apps rely on clean responses to trigger dashboards, role-based access, or display login errors instantly.</a:t>
            </a:r>
          </a:p>
          <a:p>
            <a:r>
              <a:rPr lang="en-US" sz="2400" dirty="0"/>
              <a:t>✔️ Login events are critical security touchpoints — capturing them in logs adds traceability, audit value, and user activity insights.</a:t>
            </a:r>
          </a:p>
          <a:p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9075C6-9485-3C09-C9FB-F072613EE8D7}"/>
              </a:ext>
            </a:extLst>
          </p:cNvPr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</p:spTree>
    <p:extLst>
      <p:ext uri="{BB962C8B-B14F-4D97-AF65-F5344CB8AC3E}">
        <p14:creationId xmlns:p14="http://schemas.microsoft.com/office/powerpoint/2010/main" val="4008176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D1BE69-11BE-D868-D1CA-355708944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53DF50-C65F-7918-1FF5-61380739D92A}"/>
              </a:ext>
            </a:extLst>
          </p:cNvPr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345142-19FA-9A21-C5C3-8089196EDA1A}"/>
              </a:ext>
            </a:extLst>
          </p:cNvPr>
          <p:cNvSpPr txBox="1"/>
          <p:nvPr/>
        </p:nvSpPr>
        <p:spPr>
          <a:xfrm>
            <a:off x="245534" y="318195"/>
            <a:ext cx="664957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rPr lang="en-US" sz="3600" dirty="0"/>
              <a:t>When Do These Handlers Trigger?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61B2FB-47C5-55BD-EF8B-FC9CDF0854CF}"/>
              </a:ext>
            </a:extLst>
          </p:cNvPr>
          <p:cNvSpPr txBox="1"/>
          <p:nvPr/>
        </p:nvSpPr>
        <p:spPr>
          <a:xfrm>
            <a:off x="245534" y="1477184"/>
            <a:ext cx="871858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✔️ </a:t>
            </a:r>
            <a:r>
              <a:rPr lang="en-US" sz="2400" dirty="0" err="1"/>
              <a:t>AuthenticationSuccessHandler</a:t>
            </a:r>
            <a:r>
              <a:rPr lang="en-US" sz="2400" dirty="0"/>
              <a:t> executes immediately after a successful login, allowing you to shape the response.</a:t>
            </a:r>
          </a:p>
          <a:p>
            <a:r>
              <a:rPr lang="en-US" sz="2400" dirty="0"/>
              <a:t>✔️ </a:t>
            </a:r>
            <a:r>
              <a:rPr lang="en-US" sz="2400" dirty="0" err="1"/>
              <a:t>AuthenticationFailureHandler</a:t>
            </a:r>
            <a:r>
              <a:rPr lang="en-US" sz="2400" dirty="0"/>
              <a:t> is triggered when login fails due to bad credentials, locked accounts, or other authentication errors.</a:t>
            </a:r>
          </a:p>
          <a:p>
            <a:r>
              <a:rPr lang="en-US" sz="2400" dirty="0"/>
              <a:t>✔️ These handlers are part of the authentication phase — they don’t handle access control or role-based authorization failures.</a:t>
            </a:r>
          </a:p>
          <a:p>
            <a:r>
              <a:rPr lang="en-US" sz="2400" dirty="0"/>
              <a:t>✔️ Perfect for customizing the behavior of endpoints like /auth/login in REST APIs.</a:t>
            </a:r>
          </a:p>
          <a:p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161211-0726-0DC5-7CC5-F5F8A0D229A8}"/>
              </a:ext>
            </a:extLst>
          </p:cNvPr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</p:spTree>
    <p:extLst>
      <p:ext uri="{BB962C8B-B14F-4D97-AF65-F5344CB8AC3E}">
        <p14:creationId xmlns:p14="http://schemas.microsoft.com/office/powerpoint/2010/main" val="3490853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CF57B5-DBCA-D95C-E89B-38962A225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AB6BD4-DBB0-F89D-D551-0BD16BC9CE8E}"/>
              </a:ext>
            </a:extLst>
          </p:cNvPr>
          <p:cNvSpPr/>
          <p:nvPr/>
        </p:nvSpPr>
        <p:spPr>
          <a:xfrm>
            <a:off x="0" y="-20528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5D47BD-DA3F-2106-685A-B74B96B44644}"/>
              </a:ext>
            </a:extLst>
          </p:cNvPr>
          <p:cNvSpPr txBox="1"/>
          <p:nvPr/>
        </p:nvSpPr>
        <p:spPr>
          <a:xfrm>
            <a:off x="169333" y="306780"/>
            <a:ext cx="487345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rPr lang="en-US" sz="3200" dirty="0"/>
              <a:t>Default vs Custom Behavior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60B663-A3E4-80B7-93B2-59940EB52C55}"/>
              </a:ext>
            </a:extLst>
          </p:cNvPr>
          <p:cNvSpPr txBox="1"/>
          <p:nvPr/>
        </p:nvSpPr>
        <p:spPr>
          <a:xfrm>
            <a:off x="242063" y="1623790"/>
            <a:ext cx="865987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✔️ Spring’s default flow redirects users to a login page or the root URL — which doesn’t work for API-based frontends.</a:t>
            </a:r>
          </a:p>
          <a:p>
            <a:r>
              <a:rPr lang="en-US" sz="2400" dirty="0"/>
              <a:t>✔️ Custom handlers give full control to return JSON responses — whether it’s a success token, user info, or an error message.</a:t>
            </a:r>
          </a:p>
          <a:p>
            <a:r>
              <a:rPr lang="en-US" sz="2400" dirty="0"/>
              <a:t>✔️ With structured responses, the frontend can immediately trigger dashboards, show error alerts, or update UI state.</a:t>
            </a:r>
          </a:p>
          <a:p>
            <a:r>
              <a:rPr lang="en-US" sz="2400" dirty="0"/>
              <a:t>✔️ This approach aligns your authentication flow with the rest of your API — consistent, predictable, and integration-friendly.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CD032E-FA44-B8E9-9CE3-2D9FACC079AF}"/>
              </a:ext>
            </a:extLst>
          </p:cNvPr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</p:spTree>
    <p:extLst>
      <p:ext uri="{BB962C8B-B14F-4D97-AF65-F5344CB8AC3E}">
        <p14:creationId xmlns:p14="http://schemas.microsoft.com/office/powerpoint/2010/main" val="1923853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B0CB72-0349-6F9E-FD67-6B7AE1824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C8F2DA4-BD33-3D03-AC15-743E04F82418}"/>
              </a:ext>
            </a:extLst>
          </p:cNvPr>
          <p:cNvSpPr/>
          <p:nvPr/>
        </p:nvSpPr>
        <p:spPr>
          <a:xfrm>
            <a:off x="0" y="-20528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F4A426-AA01-366B-C985-7FF11D5FE812}"/>
              </a:ext>
            </a:extLst>
          </p:cNvPr>
          <p:cNvSpPr txBox="1"/>
          <p:nvPr/>
        </p:nvSpPr>
        <p:spPr>
          <a:xfrm>
            <a:off x="169333" y="306780"/>
            <a:ext cx="689002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rPr lang="en-US" dirty="0"/>
              <a:t>Implementing </a:t>
            </a:r>
            <a:r>
              <a:rPr lang="en-US" dirty="0" err="1"/>
              <a:t>AuthenticationSuccessHandler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759DB8-91A9-6528-751C-8C1AFDB2C708}"/>
              </a:ext>
            </a:extLst>
          </p:cNvPr>
          <p:cNvSpPr txBox="1"/>
          <p:nvPr/>
        </p:nvSpPr>
        <p:spPr>
          <a:xfrm>
            <a:off x="169334" y="1413927"/>
            <a:ext cx="851746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✔️ Create a new class and implement </a:t>
            </a:r>
            <a:r>
              <a:rPr lang="en-US" dirty="0" err="1"/>
              <a:t>AuthenticationSuccessHandler</a:t>
            </a:r>
            <a:r>
              <a:rPr lang="en-US" dirty="0"/>
              <a:t> to take control of what happens after a successful login.</a:t>
            </a:r>
          </a:p>
          <a:p>
            <a:r>
              <a:rPr lang="en-US" dirty="0"/>
              <a:t>✔️ Override the </a:t>
            </a:r>
            <a:r>
              <a:rPr lang="en-US" dirty="0" err="1"/>
              <a:t>onAuthenticationSuccess</a:t>
            </a:r>
            <a:r>
              <a:rPr lang="en-US" dirty="0"/>
              <a:t>() method to build your custom response.</a:t>
            </a:r>
          </a:p>
          <a:p>
            <a:r>
              <a:rPr lang="en-US" dirty="0"/>
              <a:t>✔️ Extract the authenticated user’s name and roles from the Authentication object and structure them into a JSON payload.</a:t>
            </a:r>
          </a:p>
          <a:p>
            <a:r>
              <a:rPr lang="en-US" dirty="0"/>
              <a:t>✔️ Set the HTTP status to 200 OK and return the response as application/</a:t>
            </a:r>
            <a:r>
              <a:rPr lang="en-US" dirty="0" err="1"/>
              <a:t>json</a:t>
            </a:r>
            <a:r>
              <a:rPr lang="en-US" dirty="0"/>
              <a:t> — ready for frontend consumption.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5CB59B-8244-570B-77B8-67DE32177E03}"/>
              </a:ext>
            </a:extLst>
          </p:cNvPr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E3708A-182B-2C3C-BC1C-4597668860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846" y="3572421"/>
            <a:ext cx="5277995" cy="2714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33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9A1CF2-01A6-1182-8DB5-2CBFFF79C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4277FE-7EFE-9EF9-F22C-F619F8F3A95E}"/>
              </a:ext>
            </a:extLst>
          </p:cNvPr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D0CBD1-23DE-4581-5BC9-38F735A07DC3}"/>
              </a:ext>
            </a:extLst>
          </p:cNvPr>
          <p:cNvSpPr txBox="1"/>
          <p:nvPr/>
        </p:nvSpPr>
        <p:spPr>
          <a:xfrm>
            <a:off x="245728" y="317044"/>
            <a:ext cx="770595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rPr lang="en-US" sz="3200" dirty="0"/>
              <a:t>Implementing </a:t>
            </a:r>
            <a:r>
              <a:rPr lang="en-US" sz="3200" dirty="0" err="1"/>
              <a:t>AuthenticationFailureHandler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BA8847-206B-9EEA-B5FB-27D7CBC24D4A}"/>
              </a:ext>
            </a:extLst>
          </p:cNvPr>
          <p:cNvSpPr txBox="1"/>
          <p:nvPr/>
        </p:nvSpPr>
        <p:spPr>
          <a:xfrm>
            <a:off x="245728" y="1322884"/>
            <a:ext cx="8898271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/>
              <a:t>✔️ Create a class that implements </a:t>
            </a:r>
            <a:r>
              <a:rPr lang="en-US" sz="2200" dirty="0" err="1"/>
              <a:t>AuthenticationFailureHandler</a:t>
            </a:r>
            <a:r>
              <a:rPr lang="en-US" sz="2200" dirty="0"/>
              <a:t> to handle login failures like bad credentials or locked accounts.</a:t>
            </a:r>
          </a:p>
          <a:p>
            <a:r>
              <a:rPr lang="en-US" sz="2200" dirty="0"/>
              <a:t>✔️ Override the </a:t>
            </a:r>
            <a:r>
              <a:rPr lang="en-US" sz="2200" dirty="0" err="1"/>
              <a:t>onAuthenticationFailure</a:t>
            </a:r>
            <a:r>
              <a:rPr lang="en-US" sz="2200" dirty="0"/>
              <a:t>() method to take full control over the error response.</a:t>
            </a:r>
          </a:p>
          <a:p>
            <a:r>
              <a:rPr lang="en-US" sz="2200" dirty="0"/>
              <a:t>✔️ Construct a structured JSON payload with details like status code, error message, and timestamp for clarity.</a:t>
            </a:r>
          </a:p>
          <a:p>
            <a:r>
              <a:rPr lang="en-US" sz="2200" dirty="0"/>
              <a:t>✔️ Set the response status to 401 Unauthorized and content type to application/</a:t>
            </a:r>
            <a:r>
              <a:rPr lang="en-US" sz="2200" dirty="0" err="1"/>
              <a:t>json</a:t>
            </a:r>
            <a:r>
              <a:rPr lang="en-US" sz="2200" dirty="0"/>
              <a:t> — so the frontend receives a clean, actionable response.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3A4F1A-DC04-CF63-7618-AA58B201F938}"/>
              </a:ext>
            </a:extLst>
          </p:cNvPr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C0A4C6-E275-1EE5-B6F1-3D6BCAD7A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885" y="4123651"/>
            <a:ext cx="4795887" cy="250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074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28222F-DE8E-91D4-A566-03316E040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E80D3A-4E1F-A5EB-F9CF-C45B8FF61F21}"/>
              </a:ext>
            </a:extLst>
          </p:cNvPr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BD82CC-299C-CA73-89CF-83DF56BC5906}"/>
              </a:ext>
            </a:extLst>
          </p:cNvPr>
          <p:cNvSpPr txBox="1"/>
          <p:nvPr/>
        </p:nvSpPr>
        <p:spPr>
          <a:xfrm>
            <a:off x="245728" y="317044"/>
            <a:ext cx="503836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rPr lang="en-US" sz="3200" dirty="0"/>
              <a:t>Registering in </a:t>
            </a:r>
            <a:r>
              <a:rPr lang="en-US" sz="3200" dirty="0" err="1"/>
              <a:t>SecurityConfig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D0BA1B-D854-69D5-F45D-0299CE2CC60E}"/>
              </a:ext>
            </a:extLst>
          </p:cNvPr>
          <p:cNvSpPr txBox="1"/>
          <p:nvPr/>
        </p:nvSpPr>
        <p:spPr>
          <a:xfrm>
            <a:off x="302802" y="1533656"/>
            <a:ext cx="4404110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/>
              <a:t>✔️ Inside the .</a:t>
            </a:r>
            <a:r>
              <a:rPr lang="en-US" sz="2200" dirty="0" err="1"/>
              <a:t>formLogin</a:t>
            </a:r>
            <a:r>
              <a:rPr lang="en-US" sz="2200" dirty="0"/>
              <a:t>() section of your </a:t>
            </a:r>
            <a:r>
              <a:rPr lang="en-US" sz="2200" dirty="0" err="1"/>
              <a:t>SecurityFilterChain</a:t>
            </a:r>
            <a:r>
              <a:rPr lang="en-US" sz="2200" dirty="0"/>
              <a:t>, plug in both the success and failure handlers.</a:t>
            </a:r>
          </a:p>
          <a:p>
            <a:r>
              <a:rPr lang="en-US" sz="2200" dirty="0"/>
              <a:t>✔️ Use .</a:t>
            </a:r>
            <a:r>
              <a:rPr lang="en-US" sz="2200" dirty="0" err="1"/>
              <a:t>successHandler</a:t>
            </a:r>
            <a:r>
              <a:rPr lang="en-US" sz="2200" dirty="0"/>
              <a:t>(</a:t>
            </a:r>
            <a:r>
              <a:rPr lang="en-US" sz="2200" dirty="0" err="1"/>
              <a:t>customAuthSuccessHandler</a:t>
            </a:r>
            <a:r>
              <a:rPr lang="en-US" sz="2200" dirty="0"/>
              <a:t>) to control what happens after a successful login.</a:t>
            </a:r>
          </a:p>
          <a:p>
            <a:r>
              <a:rPr lang="en-US" sz="2200" dirty="0"/>
              <a:t>✔️ Use .</a:t>
            </a:r>
            <a:r>
              <a:rPr lang="en-US" sz="2200" dirty="0" err="1"/>
              <a:t>failureHandler</a:t>
            </a:r>
            <a:r>
              <a:rPr lang="en-US" sz="2200" dirty="0"/>
              <a:t>(</a:t>
            </a:r>
            <a:r>
              <a:rPr lang="en-US" sz="2200" dirty="0" err="1"/>
              <a:t>customAuthFailureHandler</a:t>
            </a:r>
            <a:r>
              <a:rPr lang="en-US" sz="2200" dirty="0"/>
              <a:t>) to customize the response on failed login attempts.</a:t>
            </a:r>
          </a:p>
          <a:p>
            <a:r>
              <a:rPr lang="en-US" sz="2200" dirty="0"/>
              <a:t>✔️ This setup works seamlessly with both Spring’s default login flow and custom /auth/login endpoints in REST APIs.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E6033E-E693-ADF2-840E-3E790B01390E}"/>
              </a:ext>
            </a:extLst>
          </p:cNvPr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4D684E-8F75-00B8-CC0E-28A99151C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6912" y="2128603"/>
            <a:ext cx="4310577" cy="331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664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92AC9-360D-0089-D363-9571D0F79C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EFB6E1-95FD-5EBD-D83D-6E9C75870DA6}"/>
              </a:ext>
            </a:extLst>
          </p:cNvPr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6A8121-47A2-6466-9D2D-C424635F894B}"/>
              </a:ext>
            </a:extLst>
          </p:cNvPr>
          <p:cNvSpPr txBox="1"/>
          <p:nvPr/>
        </p:nvSpPr>
        <p:spPr>
          <a:xfrm>
            <a:off x="88239" y="346419"/>
            <a:ext cx="8967519" cy="6155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FFFFFF"/>
                </a:solidFill>
              </a:defRPr>
            </a:pPr>
            <a:r>
              <a:rPr lang="en-US" sz="3400" b="1" dirty="0"/>
              <a:t>Frontend ↔ Backend Login Flow Using Handlers</a:t>
            </a:r>
            <a:endParaRPr lang="en-US" sz="3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AFD255-A5A2-F98A-47D4-56C85228E108}"/>
              </a:ext>
            </a:extLst>
          </p:cNvPr>
          <p:cNvSpPr txBox="1"/>
          <p:nvPr/>
        </p:nvSpPr>
        <p:spPr>
          <a:xfrm>
            <a:off x="457199" y="1533656"/>
            <a:ext cx="822960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✔️ The frontend submits username and password to a secured login endpoint like /auth/login.</a:t>
            </a:r>
          </a:p>
          <a:p>
            <a:r>
              <a:rPr lang="en-US" sz="2400" dirty="0"/>
              <a:t>✔️ On successful login, the </a:t>
            </a:r>
            <a:r>
              <a:rPr lang="en-US" sz="2400" dirty="0" err="1"/>
              <a:t>AuthenticationSuccessHandler</a:t>
            </a:r>
            <a:r>
              <a:rPr lang="en-US" sz="2400" dirty="0"/>
              <a:t> returns a structured JSON containing the user’s name and roles.</a:t>
            </a:r>
          </a:p>
          <a:p>
            <a:r>
              <a:rPr lang="en-US" sz="2400" dirty="0"/>
              <a:t>✔️ On failure, the </a:t>
            </a:r>
            <a:r>
              <a:rPr lang="en-US" sz="2400" dirty="0" err="1"/>
              <a:t>AuthenticationFailureHandler</a:t>
            </a:r>
            <a:r>
              <a:rPr lang="en-US" sz="2400" dirty="0"/>
              <a:t> responds with a 401 Unauthorized status and a clear error message with timestamp.</a:t>
            </a:r>
          </a:p>
          <a:p>
            <a:r>
              <a:rPr lang="en-US" sz="2400" dirty="0"/>
              <a:t>✔️ This flow enables a smooth, frontend-driven login experience — with instant feedback and full control over navigation and messaging.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713DE7-EDC8-FCBE-56C0-8DD62B7F69FF}"/>
              </a:ext>
            </a:extLst>
          </p:cNvPr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</p:spTree>
    <p:extLst>
      <p:ext uri="{BB962C8B-B14F-4D97-AF65-F5344CB8AC3E}">
        <p14:creationId xmlns:p14="http://schemas.microsoft.com/office/powerpoint/2010/main" val="23594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78FBF6-0D3D-371E-DC45-36D339345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75868F-A47B-684D-1286-8CCE088BEAB9}"/>
              </a:ext>
            </a:extLst>
          </p:cNvPr>
          <p:cNvSpPr/>
          <p:nvPr/>
        </p:nvSpPr>
        <p:spPr>
          <a:xfrm>
            <a:off x="0" y="0"/>
            <a:ext cx="9144000" cy="100584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103CA0-A9E4-CE44-4EF5-D7F1B107F4AE}"/>
              </a:ext>
            </a:extLst>
          </p:cNvPr>
          <p:cNvSpPr txBox="1"/>
          <p:nvPr/>
        </p:nvSpPr>
        <p:spPr>
          <a:xfrm>
            <a:off x="457200" y="372521"/>
            <a:ext cx="3175869" cy="61555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400" b="1">
                <a:solidFill>
                  <a:srgbClr val="FFFFFF"/>
                </a:solidFill>
              </a:defRPr>
            </a:pPr>
            <a:r>
              <a:rPr lang="en-US" dirty="0"/>
              <a:t>📌 Hands-On Tip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17C9F4-E87F-FE7C-62CB-5F22D2D1CDC0}"/>
              </a:ext>
            </a:extLst>
          </p:cNvPr>
          <p:cNvSpPr txBox="1"/>
          <p:nvPr/>
        </p:nvSpPr>
        <p:spPr>
          <a:xfrm>
            <a:off x="457200" y="1360595"/>
            <a:ext cx="832442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✔️ Always return application/</a:t>
            </a:r>
            <a:r>
              <a:rPr lang="en-US" sz="2400" dirty="0" err="1"/>
              <a:t>json</a:t>
            </a:r>
            <a:r>
              <a:rPr lang="en-US" sz="2400" dirty="0"/>
              <a:t> in both success and failure handlers — HTML responses break most frontend integrations.</a:t>
            </a:r>
          </a:p>
          <a:p>
            <a:r>
              <a:rPr lang="en-US" sz="2400" dirty="0"/>
              <a:t>✔️ Use a consistent JSON structure across all auth-related responses (401, 403, login errors, etc.) for easier frontend handling.</a:t>
            </a:r>
          </a:p>
          <a:p>
            <a:r>
              <a:rPr lang="en-US" sz="2400" dirty="0"/>
              <a:t>✔️ Log every login attempt — whether successful or failed — to improve traceability and detect suspicious activity.</a:t>
            </a:r>
          </a:p>
          <a:p>
            <a:r>
              <a:rPr lang="en-US" sz="2400" dirty="0"/>
              <a:t>✔️ Customize failure messages based on exception types like </a:t>
            </a:r>
            <a:r>
              <a:rPr lang="en-US" sz="2400" dirty="0" err="1"/>
              <a:t>BadCredentialsException</a:t>
            </a:r>
            <a:r>
              <a:rPr lang="en-US" sz="2400" dirty="0"/>
              <a:t>, </a:t>
            </a:r>
            <a:r>
              <a:rPr lang="en-US" sz="2400" dirty="0" err="1"/>
              <a:t>DisabledException</a:t>
            </a:r>
            <a:r>
              <a:rPr lang="en-US" sz="2400" dirty="0"/>
              <a:t>, or </a:t>
            </a:r>
            <a:r>
              <a:rPr lang="en-US" sz="2400" dirty="0" err="1"/>
              <a:t>LockedException</a:t>
            </a:r>
            <a:r>
              <a:rPr lang="en-US" sz="2400" dirty="0"/>
              <a:t> to give clearer feedback.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F841F4-5E17-D373-8C04-4C9072C79F6E}"/>
              </a:ext>
            </a:extLst>
          </p:cNvPr>
          <p:cNvSpPr txBox="1"/>
          <p:nvPr/>
        </p:nvSpPr>
        <p:spPr>
          <a:xfrm>
            <a:off x="457200" y="63093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787878"/>
                </a:solidFill>
              </a:defRPr>
            </a:pPr>
            <a:r>
              <a:t>@CodeByHaindavi | #SpringWithMe</a:t>
            </a:r>
          </a:p>
        </p:txBody>
      </p:sp>
    </p:spTree>
    <p:extLst>
      <p:ext uri="{BB962C8B-B14F-4D97-AF65-F5344CB8AC3E}">
        <p14:creationId xmlns:p14="http://schemas.microsoft.com/office/powerpoint/2010/main" val="203119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14876</TotalTime>
  <Words>979</Words>
  <Application>Microsoft Macintosh PowerPoint</Application>
  <PresentationFormat>On-screen Show (4:3)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Haindavi Vinjanampati</cp:lastModifiedBy>
  <cp:revision>43</cp:revision>
  <dcterms:created xsi:type="dcterms:W3CDTF">2013-01-27T09:14:16Z</dcterms:created>
  <dcterms:modified xsi:type="dcterms:W3CDTF">2025-08-28T05:02:00Z</dcterms:modified>
  <cp:category/>
</cp:coreProperties>
</file>