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4" r:id="rId5"/>
    <p:sldId id="269" r:id="rId6"/>
    <p:sldId id="280" r:id="rId7"/>
    <p:sldId id="281" r:id="rId8"/>
    <p:sldId id="282" r:id="rId9"/>
    <p:sldId id="275" r:id="rId10"/>
    <p:sldId id="27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7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942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5298245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600" dirty="0"/>
              <a:t>Spring Boot </a:t>
            </a:r>
            <a:r>
              <a:rPr lang="en-US" sz="2600" dirty="0" err="1"/>
              <a:t>DevTools</a:t>
            </a:r>
            <a:r>
              <a:rPr lang="en-US" sz="2600" dirty="0"/>
              <a:t> &amp; Profiles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08D3-31AD-5C00-EA3B-80540118BDD8}"/>
              </a:ext>
            </a:extLst>
          </p:cNvPr>
          <p:cNvSpPr txBox="1"/>
          <p:nvPr/>
        </p:nvSpPr>
        <p:spPr>
          <a:xfrm>
            <a:off x="457200" y="1280160"/>
            <a:ext cx="839026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Can we use profiles for logging or security configs too?</a:t>
            </a:r>
          </a:p>
          <a:p>
            <a:r>
              <a:rPr lang="en-US" sz="2000" dirty="0"/>
              <a:t>• Yes, you can separate logging levels, DB settings, and even security behavior across application-{profile}.properties files — keeping environments isolated without code duplication.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dirty="0"/>
          </a:p>
          <a:p>
            <a:r>
              <a:rPr lang="en-US" sz="2000" dirty="0"/>
              <a:t>Can </a:t>
            </a:r>
            <a:r>
              <a:rPr lang="en-US" sz="2000" dirty="0" err="1"/>
              <a:t>DevTools</a:t>
            </a:r>
            <a:r>
              <a:rPr lang="en-US" sz="2000" dirty="0"/>
              <a:t> be used in production?</a:t>
            </a:r>
          </a:p>
          <a:p>
            <a:r>
              <a:rPr lang="en-US" sz="2000" dirty="0"/>
              <a:t>• No — it's disabled automatically for safety.</a:t>
            </a:r>
          </a:p>
          <a:p>
            <a:endParaRPr lang="en-US" sz="2000" dirty="0"/>
          </a:p>
          <a:p>
            <a:r>
              <a:rPr lang="en-US" sz="2000" dirty="0"/>
              <a:t>What happens if multiple profiles are active at once?</a:t>
            </a:r>
          </a:p>
          <a:p>
            <a:r>
              <a:rPr lang="en-US" sz="2000" dirty="0"/>
              <a:t>• Spring will activate all the matching beans, and if the same property exists in multiple profiles, the last one listed takes precedence. This allows layered overrides like default → dev → local.</a:t>
            </a:r>
          </a:p>
          <a:p>
            <a:endParaRPr lang="en-US" sz="2000" dirty="0"/>
          </a:p>
          <a:p>
            <a:r>
              <a:rPr lang="en-US" sz="2000" dirty="0"/>
              <a:t>How can you load profile-specific beans conditionally?</a:t>
            </a:r>
          </a:p>
          <a:p>
            <a:r>
              <a:rPr lang="en-US" sz="2000" dirty="0"/>
              <a:t>• You annotate the class or method with @Profile("</a:t>
            </a:r>
            <a:r>
              <a:rPr lang="en-US" sz="2000" dirty="0" err="1"/>
              <a:t>profileName</a:t>
            </a:r>
            <a:r>
              <a:rPr lang="en-US" sz="2000" dirty="0"/>
              <a:t>"). Spring only loads that bean when the specified profile is active — keeping your context clean and modular.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868" y="1280160"/>
            <a:ext cx="7923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sz="2000" dirty="0"/>
              <a:t>✔️ </a:t>
            </a:r>
            <a:r>
              <a:rPr lang="en-US" sz="2000" dirty="0" err="1"/>
              <a:t>DevTools</a:t>
            </a:r>
            <a:r>
              <a:rPr lang="en-US" sz="2000" dirty="0"/>
              <a:t> makes development smoother with auto-restart and live reload — no more manual refreshes.</a:t>
            </a:r>
            <a:br>
              <a:rPr lang="en-US" sz="2000" dirty="0"/>
            </a:br>
            <a:r>
              <a:rPr lang="en-US" sz="2000" dirty="0"/>
              <a:t>✔️ Spring Profiles help cleanly separate dev, test, and prod configurations.</a:t>
            </a:r>
            <a:br>
              <a:rPr lang="en-US" sz="2000" dirty="0"/>
            </a:br>
            <a:r>
              <a:rPr lang="en-US" sz="2000" dirty="0"/>
              <a:t>⚙️ </a:t>
            </a:r>
            <a:r>
              <a:rPr lang="en-US" dirty="0"/>
              <a:t>@Profile</a:t>
            </a:r>
            <a:r>
              <a:rPr lang="en-US" sz="2000" dirty="0"/>
              <a:t> loads only the beans needed for the current environment — keeping your app lightweight and safe.</a:t>
            </a:r>
            <a:br>
              <a:rPr lang="en-US" sz="2000" dirty="0"/>
            </a:br>
            <a:r>
              <a:rPr lang="en-US" sz="2000" dirty="0"/>
              <a:t>✔️ Together, they make your app flexible, testable, and environment-aware.</a:t>
            </a:r>
          </a:p>
          <a:p>
            <a:endParaRPr lang="en-US"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👉 Coming up next:</a:t>
            </a:r>
            <a:r>
              <a:rPr lang="en-US" dirty="0"/>
              <a:t> </a:t>
            </a:r>
            <a:r>
              <a:rPr lang="en-US" sz="2200" dirty="0"/>
              <a:t>Spring Boot Logging &amp; </a:t>
            </a:r>
            <a:r>
              <a:rPr lang="en-US" sz="2200" dirty="0" err="1"/>
              <a:t>Logback</a:t>
            </a:r>
            <a:r>
              <a:rPr lang="en-US" sz="2200" dirty="0"/>
              <a:t> Configuration 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548640" y="274320"/>
            <a:ext cx="294183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Why </a:t>
            </a:r>
            <a:r>
              <a:rPr lang="en-US" dirty="0" err="1"/>
              <a:t>DevTools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48640" y="1524162"/>
            <a:ext cx="85818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</a:t>
            </a:r>
            <a:r>
              <a:rPr lang="en-US" sz="2400" dirty="0"/>
              <a:t>When you're actively developing a Spring Boot app, even a tiny code change often means stopping, restarting, and waiting — over and over again.</a:t>
            </a:r>
            <a:br>
              <a:rPr lang="en-US" sz="2400" dirty="0"/>
            </a:br>
            <a:r>
              <a:rPr lang="en-US" sz="2400" dirty="0"/>
              <a:t>✔️ And it's not just code — things like </a:t>
            </a:r>
            <a:r>
              <a:rPr lang="en-US" sz="2400" dirty="0" err="1"/>
              <a:t>Thymeleaf</a:t>
            </a:r>
            <a:r>
              <a:rPr lang="en-US" sz="2400" dirty="0"/>
              <a:t> templates or static assets (CSS, JS) can get cached, forcing you to manually refresh or clear browser cache.</a:t>
            </a:r>
            <a:br>
              <a:rPr lang="en-US" sz="2400" dirty="0"/>
            </a:br>
            <a:r>
              <a:rPr lang="en-US" sz="2400" dirty="0"/>
              <a:t>✔️ These small interruptions break your rhythm and slow you down.</a:t>
            </a:r>
            <a:br>
              <a:rPr lang="en-US" sz="2400" dirty="0"/>
            </a:br>
            <a:r>
              <a:rPr lang="en-US" sz="2400" dirty="0" err="1"/>
              <a:t>DevTools</a:t>
            </a:r>
            <a:r>
              <a:rPr lang="en-US" sz="2400" dirty="0"/>
              <a:t> solves this by enabling automatic restarts, live reloads, and disabling cache — so you can focus on building, not reloading.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347328" y="317044"/>
            <a:ext cx="45384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What </a:t>
            </a:r>
            <a:r>
              <a:rPr lang="en-US" sz="3600" dirty="0" err="1">
                <a:solidFill>
                  <a:schemeClr val="bg1"/>
                </a:solidFill>
              </a:rPr>
              <a:t>DevTools</a:t>
            </a:r>
            <a:r>
              <a:rPr lang="en-US" sz="3600" dirty="0">
                <a:solidFill>
                  <a:schemeClr val="bg1"/>
                </a:solidFill>
              </a:rPr>
              <a:t> Offers?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548640" y="1567240"/>
            <a:ext cx="84842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🔁 It automatically restarts your application whenever it detects code changes — no manual relaunch needed.</a:t>
            </a:r>
            <a:br>
              <a:rPr lang="en-US" sz="2400" dirty="0"/>
            </a:br>
            <a:r>
              <a:rPr lang="en-US" sz="2400" dirty="0"/>
              <a:t>🧠 Caching is turned off for templates like </a:t>
            </a:r>
            <a:r>
              <a:rPr lang="en-US" sz="2400" dirty="0" err="1"/>
              <a:t>Thymeleaf</a:t>
            </a:r>
            <a:r>
              <a:rPr lang="en-US" sz="2400" dirty="0"/>
              <a:t>, so updates show instantly during development.</a:t>
            </a:r>
            <a:br>
              <a:rPr lang="en-US" sz="2400" dirty="0"/>
            </a:br>
            <a:r>
              <a:rPr lang="en-US" sz="2400" dirty="0"/>
              <a:t>📂 Static resources like CSS and JS reload in real-time — great for frontend tweaks.</a:t>
            </a:r>
            <a:br>
              <a:rPr lang="en-US" sz="2400" dirty="0"/>
            </a:br>
            <a:r>
              <a:rPr lang="en-US" sz="2400" dirty="0"/>
              <a:t>📡 It also supports remote debugging setups if you're working across machines or containers.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262185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457200" y="262185"/>
            <a:ext cx="425629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How to Add </a:t>
            </a:r>
            <a:r>
              <a:rPr lang="en-US" sz="3400" dirty="0" err="1">
                <a:solidFill>
                  <a:schemeClr val="bg1"/>
                </a:solidFill>
              </a:rPr>
              <a:t>DevTools</a:t>
            </a:r>
            <a:r>
              <a:rPr lang="en-US" sz="34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548640" y="1567240"/>
            <a:ext cx="84842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400" dirty="0"/>
              <a:t>✔️ To use Spring Boot </a:t>
            </a:r>
            <a:r>
              <a:rPr lang="en-US" sz="2400" dirty="0" err="1"/>
              <a:t>DevTools</a:t>
            </a:r>
            <a:r>
              <a:rPr lang="en-US" sz="2400" dirty="0"/>
              <a:t>, just add this dependency to your </a:t>
            </a:r>
            <a:r>
              <a:rPr lang="en-US" sz="2400" dirty="0" err="1"/>
              <a:t>pom.xml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9876D-C1CE-2176-478A-1B6224BC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3" y="2411058"/>
            <a:ext cx="4434417" cy="1246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957BA9-0E0A-84B1-8A90-6273E89067A5}"/>
              </a:ext>
            </a:extLst>
          </p:cNvPr>
          <p:cNvSpPr txBox="1"/>
          <p:nvPr/>
        </p:nvSpPr>
        <p:spPr>
          <a:xfrm>
            <a:off x="457200" y="3986005"/>
            <a:ext cx="84842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 Boot will automatically enable </a:t>
            </a:r>
            <a:r>
              <a:rPr lang="en-US" sz="2400" dirty="0" err="1"/>
              <a:t>DevTools</a:t>
            </a:r>
            <a:r>
              <a:rPr lang="en-US" sz="2400" dirty="0"/>
              <a:t> features only in development mode (not in production), so you don't have to toggle anything manually.</a:t>
            </a:r>
          </a:p>
          <a:p>
            <a:endParaRPr lang="en-US" sz="2400" dirty="0"/>
          </a:p>
          <a:p>
            <a:r>
              <a:rPr lang="en-US" sz="2400" dirty="0"/>
              <a:t>⚡No annotations, no config — just add and code faster. </a:t>
            </a:r>
          </a:p>
        </p:txBody>
      </p:sp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313462" y="332869"/>
            <a:ext cx="3916457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Why Spring Profiles?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313462" y="1419241"/>
            <a:ext cx="86893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In real-world projects, dev, test, and prod environments need different settings — like databases, ports, logging levels, or email services.</a:t>
            </a:r>
            <a:br>
              <a:rPr lang="en-US" sz="2400" dirty="0"/>
            </a:br>
            <a:r>
              <a:rPr lang="en-US" sz="2400" dirty="0"/>
              <a:t>✔️ Hardcoding or using if-else for these variations becomes messy and error-prone.</a:t>
            </a:r>
            <a:br>
              <a:rPr lang="en-US" sz="2400" dirty="0"/>
            </a:br>
            <a:r>
              <a:rPr lang="en-US" sz="2400" dirty="0"/>
              <a:t>✔️ Spring Profiles let you cleanly separate configs using application-</a:t>
            </a:r>
            <a:r>
              <a:rPr lang="en-US" sz="2400" dirty="0" err="1"/>
              <a:t>dev.properties</a:t>
            </a:r>
            <a:r>
              <a:rPr lang="en-US" sz="2400" dirty="0"/>
              <a:t>, application-</a:t>
            </a:r>
            <a:r>
              <a:rPr lang="en-US" sz="2400" dirty="0" err="1"/>
              <a:t>prod.properties</a:t>
            </a:r>
            <a:r>
              <a:rPr lang="en-US" sz="2400" dirty="0"/>
              <a:t>, etc.</a:t>
            </a:r>
            <a:br>
              <a:rPr lang="en-US" sz="2400" dirty="0"/>
            </a:br>
            <a:r>
              <a:rPr lang="en-US" sz="2400" dirty="0"/>
              <a:t>✔️ Just switch the profile, and your app behaves exactly the way that environment needs — no code change required.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BA8B-8C57-B012-0834-1E2AE8AE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0F94-7216-5245-3E1F-3BEF79EB865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DBAA-5F34-DA61-21A3-52A679100C13}"/>
              </a:ext>
            </a:extLst>
          </p:cNvPr>
          <p:cNvSpPr txBox="1"/>
          <p:nvPr/>
        </p:nvSpPr>
        <p:spPr>
          <a:xfrm>
            <a:off x="338862" y="317796"/>
            <a:ext cx="643958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How Spring Boot Handles Profiles?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0F7A2-17E0-29CA-E081-706BA6338D40}"/>
              </a:ext>
            </a:extLst>
          </p:cNvPr>
          <p:cNvSpPr txBox="1"/>
          <p:nvPr/>
        </p:nvSpPr>
        <p:spPr>
          <a:xfrm>
            <a:off x="338862" y="1349276"/>
            <a:ext cx="86893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 Boot automatically loads the right config file based on the active profile — like dev, test, or prod.</a:t>
            </a:r>
            <a:br>
              <a:rPr lang="en-US" sz="2400" dirty="0"/>
            </a:br>
            <a:r>
              <a:rPr lang="en-US" sz="2400" dirty="0"/>
              <a:t>✔️ By switching the profile name, you can change environment-specific settings like DBs, ports, or log levels — without touching the code.</a:t>
            </a:r>
            <a:br>
              <a:rPr lang="en-US" sz="2400" dirty="0"/>
            </a:br>
            <a:r>
              <a:rPr lang="en-US" sz="2400" dirty="0"/>
              <a:t>✔️ It keeps your project clean, modular, and ready for any deployment.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3FECE-3CFD-B7E4-3AE6-F95D6478CDF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D20A0-2D6D-FA4D-3180-70CF8196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4136455"/>
            <a:ext cx="2250017" cy="4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F7AF-2005-FB50-DEE0-10B87D23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C781-BAEA-18FB-F2C7-8FB513CC6C4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8825F-3AE5-359D-9D21-C8D3AE490C2B}"/>
              </a:ext>
            </a:extLst>
          </p:cNvPr>
          <p:cNvSpPr txBox="1"/>
          <p:nvPr/>
        </p:nvSpPr>
        <p:spPr>
          <a:xfrm>
            <a:off x="304996" y="263916"/>
            <a:ext cx="600677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Use Case: Switching DB or 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C2C73-F66D-A094-F8B6-54BD9426DD1E}"/>
              </a:ext>
            </a:extLst>
          </p:cNvPr>
          <p:cNvSpPr txBox="1"/>
          <p:nvPr/>
        </p:nvSpPr>
        <p:spPr>
          <a:xfrm>
            <a:off x="189717" y="1351508"/>
            <a:ext cx="86893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🔧 Your development setup might use H2 for quick testing, while production needs a secure MySQL or Postgres database.</a:t>
            </a:r>
          </a:p>
          <a:p>
            <a:r>
              <a:rPr lang="en-US" sz="2400" dirty="0"/>
              <a:t>🌐 You may want different ports (e.g., 8081 in dev, 80 in prod) or different log levels (DEBUG vs ERROR).</a:t>
            </a:r>
          </a:p>
          <a:p>
            <a:r>
              <a:rPr lang="en-US" sz="2400" dirty="0"/>
              <a:t>🔍 With Spring Profiles, you don’t need if-else or separate code — just switch the profile, and Spring handles the rest.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133-D609-5CC8-E2F0-1D365A2C3474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3383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4233C-EA28-FFBD-0650-4EC5CB36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216C3C-7B6F-A22C-299F-C291BCD5272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2A34C-847A-9CAA-DF8A-DA7AE36DC672}"/>
              </a:ext>
            </a:extLst>
          </p:cNvPr>
          <p:cNvSpPr txBox="1"/>
          <p:nvPr/>
        </p:nvSpPr>
        <p:spPr>
          <a:xfrm>
            <a:off x="279596" y="301510"/>
            <a:ext cx="413125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@Profile Annotation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DD699-3DFE-6AB9-B49F-E7D9DE9EC8A4}"/>
              </a:ext>
            </a:extLst>
          </p:cNvPr>
          <p:cNvSpPr txBox="1"/>
          <p:nvPr/>
        </p:nvSpPr>
        <p:spPr>
          <a:xfrm>
            <a:off x="189717" y="1351508"/>
            <a:ext cx="86893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When you want Spring to load a bean only in a specific environment, @Profile("dev") or @Profile("prod") helps.</a:t>
            </a:r>
            <a:br>
              <a:rPr lang="en-US" sz="2400" dirty="0"/>
            </a:br>
            <a:r>
              <a:rPr lang="en-US" sz="2400" dirty="0"/>
              <a:t>✔️ For example, your mock </a:t>
            </a:r>
            <a:r>
              <a:rPr lang="en-US" sz="2400" dirty="0" err="1"/>
              <a:t>DevEmailService</a:t>
            </a:r>
            <a:r>
              <a:rPr lang="en-US" sz="2400" dirty="0"/>
              <a:t> should load in dev, but never in prod — and @Profile ensures exactly that.</a:t>
            </a:r>
            <a:br>
              <a:rPr lang="en-US" sz="2400" dirty="0"/>
            </a:br>
            <a:r>
              <a:rPr lang="en-US" sz="2400" dirty="0"/>
              <a:t>✔️ It keeps environment-specific logic clean, safe, and easy to switch — without touching any business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808F6-70DF-488D-CB61-92B4A9A98749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4933B-97E3-7AD9-CF9D-EB774681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76" y="4005500"/>
            <a:ext cx="4350279" cy="1343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FDE36-5235-A250-70AB-124D09269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14" y="3983388"/>
            <a:ext cx="3969966" cy="1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2C17-A056-3B73-4298-86E35D2D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DC25A-6516-B57E-0F27-17C823FA98A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E59EB-3411-B6D3-EE9B-ACF1F8CCE611}"/>
              </a:ext>
            </a:extLst>
          </p:cNvPr>
          <p:cNvSpPr txBox="1"/>
          <p:nvPr/>
        </p:nvSpPr>
        <p:spPr>
          <a:xfrm>
            <a:off x="457200" y="372521"/>
            <a:ext cx="513313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200" b="1" dirty="0">
                <a:solidFill>
                  <a:schemeClr val="bg1"/>
                </a:solidFill>
              </a:rPr>
              <a:t>Profile-Based Bean Switching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28F60-D77C-CD81-F628-F76B3A5A7E53}"/>
              </a:ext>
            </a:extLst>
          </p:cNvPr>
          <p:cNvSpPr txBox="1"/>
          <p:nvPr/>
        </p:nvSpPr>
        <p:spPr>
          <a:xfrm>
            <a:off x="548641" y="1567240"/>
            <a:ext cx="83244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 injects the right version of </a:t>
            </a:r>
            <a:r>
              <a:rPr lang="en-US" sz="2400" dirty="0" err="1"/>
              <a:t>EmailService</a:t>
            </a:r>
            <a:r>
              <a:rPr lang="en-US" sz="2400" dirty="0"/>
              <a:t> based on the active profile.</a:t>
            </a:r>
            <a:br>
              <a:rPr lang="en-US" sz="2400" dirty="0"/>
            </a:br>
            <a:r>
              <a:rPr lang="en-US" sz="2400" dirty="0"/>
              <a:t>✔️ The interface keeps things flexible, while </a:t>
            </a:r>
            <a:r>
              <a:rPr lang="en-US" sz="2400" dirty="0" err="1"/>
              <a:t>application.properties</a:t>
            </a:r>
            <a:r>
              <a:rPr lang="en-US" sz="2400" dirty="0"/>
              <a:t> decides whether to use dev or prod logic.</a:t>
            </a:r>
            <a:br>
              <a:rPr lang="en-US" sz="2400" dirty="0"/>
            </a:br>
            <a:r>
              <a:rPr lang="en-US" sz="2400" dirty="0"/>
              <a:t>✔️ No code changes needed — just switch the profile to change behavior safely.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9D25B-888B-4220-A0CD-7896C2807E2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473C1-C4B1-6283-600B-B2DEF235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4079254"/>
            <a:ext cx="4091386" cy="5393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B72D56-3125-E329-EDAF-21063BDB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61" y="4146987"/>
            <a:ext cx="2315702" cy="3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909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22</cp:revision>
  <dcterms:created xsi:type="dcterms:W3CDTF">2013-01-27T09:14:16Z</dcterms:created>
  <dcterms:modified xsi:type="dcterms:W3CDTF">2025-08-21T04:41:45Z</dcterms:modified>
  <cp:category/>
</cp:coreProperties>
</file>