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74" r:id="rId5"/>
    <p:sldId id="269" r:id="rId6"/>
    <p:sldId id="280" r:id="rId7"/>
    <p:sldId id="281" r:id="rId8"/>
    <p:sldId id="282" r:id="rId9"/>
    <p:sldId id="275" r:id="rId10"/>
    <p:sldId id="284" r:id="rId11"/>
    <p:sldId id="283" r:id="rId12"/>
    <p:sldId id="285" r:id="rId13"/>
    <p:sldId id="273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67"/>
    <p:restoredTop sz="94690"/>
  </p:normalViewPr>
  <p:slideViewPr>
    <p:cSldViewPr snapToGrid="0" snapToObjects="1">
      <p:cViewPr varScale="1">
        <p:scale>
          <a:sx n="151" d="100"/>
          <a:sy n="151" d="100"/>
        </p:scale>
        <p:origin x="17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48640" y="274320"/>
            <a:ext cx="4894289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rPr dirty="0"/>
              <a:t>Spring Boot Series – Day </a:t>
            </a:r>
            <a:r>
              <a:rPr lang="en-US" dirty="0"/>
              <a:t>7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548640" y="1828800"/>
            <a:ext cx="768351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solidFill>
                  <a:srgbClr val="1E1E1E"/>
                </a:solidFill>
              </a:defRPr>
            </a:pPr>
            <a:r>
              <a:rPr lang="en-US" dirty="0"/>
              <a:t>Topic: </a:t>
            </a:r>
            <a:r>
              <a:rPr lang="en-US" sz="2800" dirty="0"/>
              <a:t>Spring Boot Logging &amp; </a:t>
            </a:r>
            <a:r>
              <a:rPr lang="en-US" sz="2800" dirty="0" err="1"/>
              <a:t>Logback</a:t>
            </a:r>
            <a:r>
              <a:rPr lang="en-US" sz="2800" dirty="0"/>
              <a:t> Configuration </a:t>
            </a:r>
            <a:endParaRPr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F7D65-0780-72A9-48D2-258C21BDE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3FDF66-ED69-BEB7-AD34-D48C3B962519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612F5-945B-75E5-294F-6AE578EF16BA}"/>
              </a:ext>
            </a:extLst>
          </p:cNvPr>
          <p:cNvSpPr txBox="1"/>
          <p:nvPr/>
        </p:nvSpPr>
        <p:spPr>
          <a:xfrm>
            <a:off x="457200" y="372521"/>
            <a:ext cx="4279761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rPr lang="en-US" sz="3400" dirty="0">
                <a:solidFill>
                  <a:schemeClr val="bg1"/>
                </a:solidFill>
              </a:rPr>
              <a:t>Log Patterns Explained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5C054A-B838-CEAC-CEAD-54FAE6114F0C}"/>
              </a:ext>
            </a:extLst>
          </p:cNvPr>
          <p:cNvSpPr txBox="1"/>
          <p:nvPr/>
        </p:nvSpPr>
        <p:spPr>
          <a:xfrm>
            <a:off x="548641" y="1567240"/>
            <a:ext cx="832442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</a:t>
            </a:r>
            <a:r>
              <a:rPr lang="en-US" sz="2400" dirty="0" err="1"/>
              <a:t>Logback</a:t>
            </a:r>
            <a:r>
              <a:rPr lang="en-US" sz="2400" dirty="0"/>
              <a:t> allows pattern customization to control how logs appear.</a:t>
            </a:r>
          </a:p>
          <a:p>
            <a:r>
              <a:rPr lang="en-US" sz="2400" dirty="0"/>
              <a:t>✔️ Common pattern tokens:</a:t>
            </a:r>
          </a:p>
          <a:p>
            <a:r>
              <a:rPr lang="en-US" sz="2400" dirty="0"/>
              <a:t>%d{</a:t>
            </a:r>
            <a:r>
              <a:rPr lang="en-US" sz="2400" dirty="0" err="1"/>
              <a:t>HH:mm:ss</a:t>
            </a:r>
            <a:r>
              <a:rPr lang="en-US" sz="2400" dirty="0"/>
              <a:t>} - Timestamp</a:t>
            </a:r>
          </a:p>
          <a:p>
            <a:r>
              <a:rPr lang="en-US" sz="2400" dirty="0"/>
              <a:t>%level - Log level (INFO, DEBUG, etc.)</a:t>
            </a:r>
          </a:p>
          <a:p>
            <a:r>
              <a:rPr lang="en-US" sz="2400" dirty="0"/>
              <a:t>%logger{36} - Logger name (usually class)</a:t>
            </a:r>
          </a:p>
          <a:p>
            <a:r>
              <a:rPr lang="en-US" sz="2400" dirty="0"/>
              <a:t>%msg - Actual log message</a:t>
            </a:r>
          </a:p>
          <a:p>
            <a:r>
              <a:rPr lang="en-US" sz="2400" dirty="0"/>
              <a:t>%n - New line</a:t>
            </a:r>
          </a:p>
          <a:p>
            <a:r>
              <a:rPr lang="en-US" sz="2400" dirty="0"/>
              <a:t>✔️ Using a readable and consistent pattern improves developer productivity when reading logs.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526AA-32C7-31C1-8C58-A3B2D3EF425F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3180131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F3B68-4970-DEF5-0051-1795EB804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9267E6-5EE6-7B4D-51CB-56846B221313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2A43B0-8346-C4A7-3F8E-F1DBA9E0E361}"/>
              </a:ext>
            </a:extLst>
          </p:cNvPr>
          <p:cNvSpPr txBox="1"/>
          <p:nvPr/>
        </p:nvSpPr>
        <p:spPr>
          <a:xfrm>
            <a:off x="457200" y="372521"/>
            <a:ext cx="4711546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rPr lang="en-US" sz="3400" dirty="0">
                <a:solidFill>
                  <a:schemeClr val="bg1"/>
                </a:solidFill>
              </a:rPr>
              <a:t>Using SLF4J with Lombok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24C7C-F1CD-BC40-1AC2-5FCC76F88D60}"/>
              </a:ext>
            </a:extLst>
          </p:cNvPr>
          <p:cNvSpPr txBox="1"/>
          <p:nvPr/>
        </p:nvSpPr>
        <p:spPr>
          <a:xfrm>
            <a:off x="548641" y="1567240"/>
            <a:ext cx="83244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Instead of writing boilerplate logger code, use Lombok’s @Slf4j annotation.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039B07-457E-C54E-ED84-2B45600A67CA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995CB6-77AA-65EB-B66F-0D0EC43A2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216" y="2535765"/>
            <a:ext cx="4404784" cy="26787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E4077D-85A1-A935-1059-65706D26710F}"/>
              </a:ext>
            </a:extLst>
          </p:cNvPr>
          <p:cNvSpPr txBox="1"/>
          <p:nvPr/>
        </p:nvSpPr>
        <p:spPr>
          <a:xfrm>
            <a:off x="548641" y="5409149"/>
            <a:ext cx="6538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✔️ It automatically injects a static logger named 'log' into your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69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8FBF6-0D3D-371E-DC45-36D339345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75868F-A47B-684D-1286-8CCE088BEAB9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103CA0-A9E4-CE44-4EF5-D7F1B107F4AE}"/>
              </a:ext>
            </a:extLst>
          </p:cNvPr>
          <p:cNvSpPr txBox="1"/>
          <p:nvPr/>
        </p:nvSpPr>
        <p:spPr>
          <a:xfrm>
            <a:off x="457200" y="372521"/>
            <a:ext cx="3175869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400" b="1">
                <a:solidFill>
                  <a:srgbClr val="FFFFFF"/>
                </a:solidFill>
              </a:defRPr>
            </a:pPr>
            <a:r>
              <a:rPr lang="en-US" dirty="0"/>
              <a:t>📌 Hands-On Tip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17C9F4-E87F-FE7C-62CB-5F22D2D1CDC0}"/>
              </a:ext>
            </a:extLst>
          </p:cNvPr>
          <p:cNvSpPr txBox="1"/>
          <p:nvPr/>
        </p:nvSpPr>
        <p:spPr>
          <a:xfrm>
            <a:off x="548641" y="1567240"/>
            <a:ext cx="832442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Never log sensitive data like passwords or tokens.</a:t>
            </a:r>
          </a:p>
          <a:p>
            <a:r>
              <a:rPr lang="en-US" sz="2400" dirty="0"/>
              <a:t>✔️ Use DEBUG only during development and INFO/WARN in production.</a:t>
            </a:r>
          </a:p>
          <a:p>
            <a:r>
              <a:rPr lang="en-US" sz="2400" dirty="0"/>
              <a:t>✔️ Structure your log messages for clarity: include key context like user ID or transaction ID.</a:t>
            </a:r>
          </a:p>
          <a:p>
            <a:r>
              <a:rPr lang="en-US" sz="2400" dirty="0"/>
              <a:t>✔️ Don’t over-log — focus on meaningful checkpoints.</a:t>
            </a:r>
          </a:p>
          <a:p>
            <a:r>
              <a:rPr lang="en-US" sz="2400" dirty="0"/>
              <a:t>✔️ Rotate and archive logs regularly using </a:t>
            </a:r>
            <a:r>
              <a:rPr lang="en-US" sz="2400" dirty="0" err="1"/>
              <a:t>logback</a:t>
            </a:r>
            <a:r>
              <a:rPr lang="en-US" sz="2400" dirty="0"/>
              <a:t> configuration or a log management system like ELK or Splunk.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F841F4-5E17-D373-8C04-4C9072C79F6E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203119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58275-C9BA-FF75-7BEE-DA07666CE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C556D9-02A0-131C-B590-0C1B2D3DF906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F13C7-ECF9-E927-CFD1-9C0388F10544}"/>
              </a:ext>
            </a:extLst>
          </p:cNvPr>
          <p:cNvSpPr txBox="1"/>
          <p:nvPr/>
        </p:nvSpPr>
        <p:spPr>
          <a:xfrm>
            <a:off x="548640" y="2743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rPr dirty="0"/>
              <a:t>💼 Interview Insight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208D3-31AD-5C00-EA3B-80540118BDD8}"/>
              </a:ext>
            </a:extLst>
          </p:cNvPr>
          <p:cNvSpPr txBox="1"/>
          <p:nvPr/>
        </p:nvSpPr>
        <p:spPr>
          <a:xfrm>
            <a:off x="457200" y="1280160"/>
            <a:ext cx="8390261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How do you configure file-based logging in a Spring Boot application? </a:t>
            </a:r>
          </a:p>
          <a:p>
            <a:r>
              <a:rPr lang="en-US" sz="2200" dirty="0"/>
              <a:t>• By creating a </a:t>
            </a:r>
            <a:r>
              <a:rPr lang="en-US" sz="2200" dirty="0" err="1"/>
              <a:t>logback-spring.xml</a:t>
            </a:r>
            <a:r>
              <a:rPr lang="en-US" sz="2200" dirty="0"/>
              <a:t> file and defining a </a:t>
            </a:r>
            <a:r>
              <a:rPr lang="en-US" sz="2200" dirty="0" err="1"/>
              <a:t>RollingFileAppender</a:t>
            </a:r>
            <a:r>
              <a:rPr lang="en-US" sz="2200" dirty="0"/>
              <a:t> with a </a:t>
            </a:r>
            <a:r>
              <a:rPr lang="en-US" sz="2200" dirty="0" err="1"/>
              <a:t>TimeBasedRollingPolicy</a:t>
            </a:r>
            <a:r>
              <a:rPr lang="en-US" sz="2200" dirty="0"/>
              <a:t>. This allows logs to be written to files and rotated based on time or size.</a:t>
            </a:r>
          </a:p>
          <a:p>
            <a:endParaRPr lang="en-US" sz="2200" dirty="0"/>
          </a:p>
          <a:p>
            <a:r>
              <a:rPr lang="en-US" sz="2200" dirty="0"/>
              <a:t>2. What’s the difference between INFO and DEBUG levels in </a:t>
            </a:r>
            <a:r>
              <a:rPr lang="en-US" sz="2200" dirty="0" err="1"/>
              <a:t>logback</a:t>
            </a:r>
            <a:r>
              <a:rPr lang="en-US" sz="2200" dirty="0"/>
              <a:t>, and when would you use each? </a:t>
            </a:r>
          </a:p>
          <a:p>
            <a:r>
              <a:rPr lang="en-US" sz="2200" dirty="0"/>
              <a:t>• INFO is used for general application events, while DEBUG is for detailed internal flow helpful during development. Use DEBUG locally and INFO or higher in production. </a:t>
            </a:r>
          </a:p>
          <a:p>
            <a:endParaRPr lang="en-US" sz="2200" dirty="0"/>
          </a:p>
          <a:p>
            <a:r>
              <a:rPr lang="en-US" sz="2200" dirty="0"/>
              <a:t>Why is </a:t>
            </a:r>
            <a:r>
              <a:rPr lang="en-US" sz="2200" dirty="0" err="1"/>
              <a:t>logback-spring.xml</a:t>
            </a:r>
            <a:r>
              <a:rPr lang="en-US" sz="2200" dirty="0"/>
              <a:t> preferred over </a:t>
            </a:r>
            <a:r>
              <a:rPr lang="en-US" sz="2200" dirty="0" err="1"/>
              <a:t>logback.xml</a:t>
            </a:r>
            <a:r>
              <a:rPr lang="en-US" sz="2200" dirty="0"/>
              <a:t> in Spring Boot? </a:t>
            </a:r>
          </a:p>
          <a:p>
            <a:r>
              <a:rPr lang="en-US" sz="2200" dirty="0"/>
              <a:t>• </a:t>
            </a:r>
            <a:r>
              <a:rPr lang="en-US" sz="2200" dirty="0" err="1"/>
              <a:t>logback-spring.xml</a:t>
            </a:r>
            <a:r>
              <a:rPr lang="en-US" sz="2200" dirty="0"/>
              <a:t> allows Spring Boot to read and override properties using Spring’s environment and profile support, which isn’t possible with </a:t>
            </a:r>
            <a:r>
              <a:rPr lang="en-US" sz="2200" dirty="0" err="1"/>
              <a:t>logback.xml</a:t>
            </a:r>
            <a:r>
              <a:rPr lang="en-US" sz="22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CDCC8-F5FF-0D09-675A-5318775E7EB2}"/>
              </a:ext>
            </a:extLst>
          </p:cNvPr>
          <p:cNvSpPr txBox="1"/>
          <p:nvPr/>
        </p:nvSpPr>
        <p:spPr>
          <a:xfrm>
            <a:off x="829734" y="649224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rPr dirty="0"/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1578307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48640" y="274320"/>
            <a:ext cx="3235181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rPr dirty="0"/>
              <a:t>📌 Recap – Day </a:t>
            </a:r>
            <a:r>
              <a:rPr lang="en-US" dirty="0"/>
              <a:t>7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360601" y="1364827"/>
            <a:ext cx="8690266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lang="en-US" sz="2000" dirty="0"/>
              <a:t>✔️ Spring Boot uses SLF4J + </a:t>
            </a:r>
            <a:r>
              <a:rPr lang="en-US" sz="2000" dirty="0" err="1"/>
              <a:t>Logback</a:t>
            </a:r>
            <a:r>
              <a:rPr lang="en-US" sz="2000" dirty="0"/>
              <a:t> by default for logging.</a:t>
            </a:r>
          </a:p>
          <a:p>
            <a:r>
              <a:rPr lang="en-US" sz="2000" dirty="0"/>
              <a:t>✔️ You can control log levels and output using </a:t>
            </a:r>
            <a:r>
              <a:rPr lang="en-US" sz="2000" dirty="0" err="1"/>
              <a:t>application.properties</a:t>
            </a:r>
            <a:r>
              <a:rPr lang="en-US" sz="2000" dirty="0"/>
              <a:t> or </a:t>
            </a:r>
            <a:r>
              <a:rPr lang="en-US" sz="2000" dirty="0" err="1"/>
              <a:t>logback-spring.xml</a:t>
            </a:r>
            <a:r>
              <a:rPr lang="en-US" sz="2000" dirty="0"/>
              <a:t>.</a:t>
            </a:r>
          </a:p>
          <a:p>
            <a:r>
              <a:rPr lang="en-US" sz="2000" dirty="0"/>
              <a:t>✔️ Use proper log levels and patterns, avoid sensitive data, and configure file logging for production.</a:t>
            </a:r>
          </a:p>
          <a:p>
            <a:r>
              <a:rPr lang="en-US" sz="2000" dirty="0"/>
              <a:t>✔️ Logging is not just for debugging — it’s your window into the running system.</a:t>
            </a:r>
          </a:p>
          <a:p>
            <a:endParaRPr lang="en-US" dirty="0"/>
          </a:p>
          <a:p>
            <a:pPr>
              <a:defRPr sz="2200">
                <a:solidFill>
                  <a:srgbClr val="1E1E1E"/>
                </a:solidFill>
              </a:defRPr>
            </a:pPr>
            <a:r>
              <a:rPr dirty="0"/>
              <a:t>👉 Coming up next:</a:t>
            </a:r>
            <a:r>
              <a:rPr lang="en-US" dirty="0"/>
              <a:t> </a:t>
            </a:r>
            <a:r>
              <a:rPr lang="en-US" sz="2200" dirty="0"/>
              <a:t>Validation &amp; Global Exception Handling in Spring Boot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962D5-E3DC-2417-F29A-380DE29C7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6D8FEF-0F09-4689-9530-091EA56ABD17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F083F9-C7E5-C2A5-5948-7CF15E9DAB6E}"/>
              </a:ext>
            </a:extLst>
          </p:cNvPr>
          <p:cNvSpPr txBox="1"/>
          <p:nvPr/>
        </p:nvSpPr>
        <p:spPr>
          <a:xfrm>
            <a:off x="548640" y="274320"/>
            <a:ext cx="4407489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400" b="1">
                <a:solidFill>
                  <a:srgbClr val="FFFFFF"/>
                </a:solidFill>
              </a:defRPr>
            </a:pPr>
            <a:r>
              <a:rPr lang="en-US" dirty="0"/>
              <a:t>Why Logging is Crucial?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08BFA-419E-0865-A77E-9AF93E825BE3}"/>
              </a:ext>
            </a:extLst>
          </p:cNvPr>
          <p:cNvSpPr txBox="1"/>
          <p:nvPr/>
        </p:nvSpPr>
        <p:spPr>
          <a:xfrm>
            <a:off x="548640" y="1524162"/>
            <a:ext cx="858181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✔️ </a:t>
            </a:r>
            <a:r>
              <a:rPr lang="en-US" sz="2400" dirty="0"/>
              <a:t>Logging plays a key role in any real-world backend application. It helps developers understand the flow of execution and troubleshoot issues without having to debug the code directly. </a:t>
            </a:r>
            <a:br>
              <a:rPr lang="en-US" sz="2400" dirty="0"/>
            </a:br>
            <a:r>
              <a:rPr lang="en-US" sz="2400" dirty="0"/>
              <a:t>✔️ In production, logs are the only way to know what went wrong when a user reports an error. </a:t>
            </a:r>
          </a:p>
          <a:p>
            <a:r>
              <a:rPr lang="en-US" sz="2400" dirty="0"/>
              <a:t>✔️ They also help in auditing user actions, monitoring app health, and tracking system behavior over time.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075C6-9485-3C09-C9FB-F072613EE8D7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400817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A1CF2-01A6-1182-8DB5-2CBFFF79C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4277FE-7EFE-9EF9-F22C-F619F8F3A95E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D0CBD1-23DE-4581-5BC9-38F735A07DC3}"/>
              </a:ext>
            </a:extLst>
          </p:cNvPr>
          <p:cNvSpPr txBox="1"/>
          <p:nvPr/>
        </p:nvSpPr>
        <p:spPr>
          <a:xfrm>
            <a:off x="347328" y="317044"/>
            <a:ext cx="5636223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rPr lang="en-US" sz="3400" dirty="0">
                <a:solidFill>
                  <a:schemeClr val="bg1"/>
                </a:solidFill>
              </a:rPr>
              <a:t>Default Logging in Spring Boot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A8847-206B-9EEA-B5FB-27D7CBC24D4A}"/>
              </a:ext>
            </a:extLst>
          </p:cNvPr>
          <p:cNvSpPr txBox="1"/>
          <p:nvPr/>
        </p:nvSpPr>
        <p:spPr>
          <a:xfrm>
            <a:off x="548640" y="1567240"/>
            <a:ext cx="848426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Spring Boot uses SLF4J as the logging facade, and </a:t>
            </a:r>
            <a:r>
              <a:rPr lang="en-US" sz="2400" dirty="0" err="1"/>
              <a:t>Logback</a:t>
            </a:r>
            <a:r>
              <a:rPr lang="en-US" sz="2400" dirty="0"/>
              <a:t> as the default implementation behind the scenes. </a:t>
            </a:r>
          </a:p>
          <a:p>
            <a:r>
              <a:rPr lang="en-US" sz="2400" dirty="0"/>
              <a:t>✔️ It automatically configures console logging at the INFO level, so you don’t need to add any extra dependencies.</a:t>
            </a:r>
          </a:p>
          <a:p>
            <a:r>
              <a:rPr lang="en-US" sz="2400" dirty="0"/>
              <a:t>✔️ All logs by default go to the console and follow a standard format: timestamp, log level, logger, and message.</a:t>
            </a:r>
          </a:p>
          <a:p>
            <a:r>
              <a:rPr lang="en-US" sz="2400" dirty="0"/>
              <a:t>✔️ No log files are created unless you explicitly configure them.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3A4F1A-DC04-CF63-7618-AA58B201F938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214307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F57B5-DBCA-D95C-E89B-38962A225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AB6BD4-DBB0-F89D-D551-0BD16BC9CE8E}"/>
              </a:ext>
            </a:extLst>
          </p:cNvPr>
          <p:cNvSpPr/>
          <p:nvPr/>
        </p:nvSpPr>
        <p:spPr>
          <a:xfrm>
            <a:off x="0" y="-20528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D47BD-DA3F-2106-685A-B74B96B44644}"/>
              </a:ext>
            </a:extLst>
          </p:cNvPr>
          <p:cNvSpPr txBox="1"/>
          <p:nvPr/>
        </p:nvSpPr>
        <p:spPr>
          <a:xfrm>
            <a:off x="457200" y="262185"/>
            <a:ext cx="2013693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rPr lang="en-US" sz="3400" dirty="0">
                <a:solidFill>
                  <a:schemeClr val="bg1"/>
                </a:solidFill>
              </a:rPr>
              <a:t>Log Levels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60B663-A3E4-80B7-93B2-59940EB52C55}"/>
              </a:ext>
            </a:extLst>
          </p:cNvPr>
          <p:cNvSpPr txBox="1"/>
          <p:nvPr/>
        </p:nvSpPr>
        <p:spPr>
          <a:xfrm>
            <a:off x="548640" y="1567240"/>
            <a:ext cx="848426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 </a:t>
            </a:r>
            <a:r>
              <a:rPr lang="en-US" sz="2400" dirty="0"/>
              <a:t>✔️ TRACE: Very detailed logs used for low-level debugging, usually too noisy for regular use.</a:t>
            </a:r>
          </a:p>
          <a:p>
            <a:r>
              <a:rPr lang="en-US" sz="2400" dirty="0"/>
              <a:t>✔️ DEBUG: Provides more information than INFO, used during development to debug code.</a:t>
            </a:r>
          </a:p>
          <a:p>
            <a:r>
              <a:rPr lang="en-US" sz="2400" dirty="0"/>
              <a:t>✔️ INFO: General application progress and lifecycle events. This is the default level.</a:t>
            </a:r>
          </a:p>
          <a:p>
            <a:r>
              <a:rPr lang="en-US" sz="2400" dirty="0"/>
              <a:t>✔️ WARN: Indicates something unexpected happened, but the app is still running fine.</a:t>
            </a:r>
          </a:p>
          <a:p>
            <a:r>
              <a:rPr lang="en-US" sz="2400" dirty="0"/>
              <a:t>✔️ ERROR: A serious issue occurred. Usually logged when an exception is caught.</a:t>
            </a:r>
          </a:p>
          <a:p>
            <a:r>
              <a:rPr lang="en-US" sz="2400" dirty="0"/>
              <a:t>✔️ OFF: Used to turn off logging entirely (not recommended for production).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D032E-FA44-B8E9-9CE3-2D9FACC079AF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192385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88369-1D49-B6C2-6156-EF8946787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C1156E-B748-410E-2638-8B3DC7EB58FC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560E1-9C99-7DFC-1A76-C6690AB82E2B}"/>
              </a:ext>
            </a:extLst>
          </p:cNvPr>
          <p:cNvSpPr txBox="1"/>
          <p:nvPr/>
        </p:nvSpPr>
        <p:spPr>
          <a:xfrm>
            <a:off x="313462" y="332869"/>
            <a:ext cx="7991290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rPr lang="en-US" sz="3400" dirty="0">
                <a:solidFill>
                  <a:schemeClr val="bg1"/>
                </a:solidFill>
              </a:rPr>
              <a:t>Change Log Levels in </a:t>
            </a:r>
            <a:r>
              <a:rPr lang="en-US" sz="3400" dirty="0" err="1">
                <a:solidFill>
                  <a:schemeClr val="bg1"/>
                </a:solidFill>
              </a:rPr>
              <a:t>application.properties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30EEEA-02DE-6BB7-F7C9-B158D4F453E5}"/>
              </a:ext>
            </a:extLst>
          </p:cNvPr>
          <p:cNvSpPr txBox="1"/>
          <p:nvPr/>
        </p:nvSpPr>
        <p:spPr>
          <a:xfrm>
            <a:off x="454637" y="1368116"/>
            <a:ext cx="868936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You can change the logging level globally or for specific packages/classes using the </a:t>
            </a:r>
            <a:r>
              <a:rPr lang="en-US" sz="2400" dirty="0" err="1"/>
              <a:t>application.properties</a:t>
            </a:r>
            <a:r>
              <a:rPr lang="en-US" sz="2400" dirty="0"/>
              <a:t> or </a:t>
            </a:r>
            <a:r>
              <a:rPr lang="en-US" sz="2400" dirty="0" err="1"/>
              <a:t>application.yml</a:t>
            </a:r>
            <a:r>
              <a:rPr lang="en-US" sz="2400" dirty="0"/>
              <a:t> file.</a:t>
            </a:r>
          </a:p>
          <a:p>
            <a:r>
              <a:rPr lang="en-US" sz="2400" dirty="0"/>
              <a:t>✔️ This makes logs more focused and helps debug specific components without cluttering the output.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FE2CF-BB61-CC32-F9DC-501D2A829612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F35950-C94C-6794-D10C-94D25FE06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169" y="3659435"/>
            <a:ext cx="5517876" cy="69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11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7BA8B-8C57-B012-0834-1E2AE8AE8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9E0F94-7216-5245-3E1F-3BEF79EB8657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FDBAA-5F34-DA61-21A3-52A679100C13}"/>
              </a:ext>
            </a:extLst>
          </p:cNvPr>
          <p:cNvSpPr txBox="1"/>
          <p:nvPr/>
        </p:nvSpPr>
        <p:spPr>
          <a:xfrm>
            <a:off x="338862" y="317796"/>
            <a:ext cx="3483646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rPr lang="en-US" sz="3400" dirty="0" err="1">
                <a:solidFill>
                  <a:schemeClr val="bg1"/>
                </a:solidFill>
              </a:rPr>
              <a:t>Logback</a:t>
            </a:r>
            <a:r>
              <a:rPr lang="en-US" sz="3400" dirty="0">
                <a:solidFill>
                  <a:schemeClr val="bg1"/>
                </a:solidFill>
              </a:rPr>
              <a:t>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0F7A2-17E0-29CA-E081-706BA6338D40}"/>
              </a:ext>
            </a:extLst>
          </p:cNvPr>
          <p:cNvSpPr txBox="1"/>
          <p:nvPr/>
        </p:nvSpPr>
        <p:spPr>
          <a:xfrm>
            <a:off x="338862" y="1349276"/>
            <a:ext cx="868936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</a:t>
            </a:r>
            <a:r>
              <a:rPr lang="en-US" sz="2400" dirty="0" err="1"/>
              <a:t>Logback</a:t>
            </a:r>
            <a:r>
              <a:rPr lang="en-US" sz="2400" dirty="0"/>
              <a:t> is the default logging framework used in Spring Boot. It is fast, flexible, and supports advanced configurations.</a:t>
            </a:r>
          </a:p>
          <a:p>
            <a:r>
              <a:rPr lang="en-US" sz="2400" dirty="0"/>
              <a:t>✔️ You can use either </a:t>
            </a:r>
            <a:r>
              <a:rPr lang="en-US" sz="2400" dirty="0" err="1"/>
              <a:t>logback.xml</a:t>
            </a:r>
            <a:r>
              <a:rPr lang="en-US" sz="2400" dirty="0"/>
              <a:t> or the recommended </a:t>
            </a:r>
            <a:r>
              <a:rPr lang="en-US" sz="2400" dirty="0" err="1"/>
              <a:t>logback-spring.xml</a:t>
            </a:r>
            <a:r>
              <a:rPr lang="en-US" sz="2400" dirty="0"/>
              <a:t> for configuring log behavior.</a:t>
            </a:r>
          </a:p>
          <a:p>
            <a:r>
              <a:rPr lang="en-US" sz="2400" dirty="0"/>
              <a:t>✔️ </a:t>
            </a:r>
            <a:r>
              <a:rPr lang="en-US" sz="2400" dirty="0" err="1"/>
              <a:t>Logback</a:t>
            </a:r>
            <a:r>
              <a:rPr lang="en-US" sz="2400" dirty="0"/>
              <a:t> supports different </a:t>
            </a:r>
            <a:r>
              <a:rPr lang="en-US" sz="2400" dirty="0" err="1"/>
              <a:t>appenders</a:t>
            </a:r>
            <a:r>
              <a:rPr lang="en-US" sz="2400" dirty="0"/>
              <a:t> (</a:t>
            </a:r>
            <a:r>
              <a:rPr lang="en-US" sz="2400" dirty="0" err="1"/>
              <a:t>ConsoleAppender</a:t>
            </a:r>
            <a:r>
              <a:rPr lang="en-US" sz="2400" dirty="0"/>
              <a:t>, </a:t>
            </a:r>
            <a:r>
              <a:rPr lang="en-US" sz="2400" dirty="0" err="1"/>
              <a:t>FileAppender</a:t>
            </a:r>
            <a:r>
              <a:rPr lang="en-US" sz="2400" dirty="0"/>
              <a:t>), pattern layouts for formatting logs, and conditional logic based on Spring profiles (like dev vs prod).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3FECE-3CFD-B7E4-3AE6-F95D6478CDFC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96151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CF7AF-2005-FB50-DEE0-10B87D23E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10C781-BAEA-18FB-F2C7-8FB513CC6C40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88825F-3AE5-359D-9D21-C8D3AE490C2B}"/>
              </a:ext>
            </a:extLst>
          </p:cNvPr>
          <p:cNvSpPr txBox="1"/>
          <p:nvPr/>
        </p:nvSpPr>
        <p:spPr>
          <a:xfrm>
            <a:off x="304996" y="263916"/>
            <a:ext cx="6870471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rPr lang="en-US" sz="3400" dirty="0">
                <a:solidFill>
                  <a:schemeClr val="bg1"/>
                </a:solidFill>
              </a:rPr>
              <a:t>Basic </a:t>
            </a:r>
            <a:r>
              <a:rPr lang="en-US" sz="3400" dirty="0" err="1">
                <a:solidFill>
                  <a:schemeClr val="bg1"/>
                </a:solidFill>
              </a:rPr>
              <a:t>Logback</a:t>
            </a:r>
            <a:r>
              <a:rPr lang="en-US" sz="3400" dirty="0">
                <a:solidFill>
                  <a:schemeClr val="bg1"/>
                </a:solidFill>
              </a:rPr>
              <a:t> Configuration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C2C73-F66D-A094-F8B6-54BD9426DD1E}"/>
              </a:ext>
            </a:extLst>
          </p:cNvPr>
          <p:cNvSpPr txBox="1"/>
          <p:nvPr/>
        </p:nvSpPr>
        <p:spPr>
          <a:xfrm>
            <a:off x="189717" y="1351508"/>
            <a:ext cx="868936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This </a:t>
            </a:r>
            <a:r>
              <a:rPr lang="en-US" sz="2400" dirty="0" err="1"/>
              <a:t>logback-spring.xml</a:t>
            </a:r>
            <a:r>
              <a:rPr lang="en-US" sz="2400" dirty="0"/>
              <a:t> configuration sets up structured logging with a custom timestamped format, outputs logs to both the console and a rolling file, and retains logs for 7 days. </a:t>
            </a:r>
          </a:p>
          <a:p>
            <a:r>
              <a:rPr lang="en-US" sz="2400" dirty="0"/>
              <a:t>✔️ It sets the default logging level to INFO, while enabling more detailed DEBUG logs for a specific package.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B2133-D609-5CC8-E2F0-1D365A2C3474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00396F-3EB2-618D-FA90-4E0F9DE2F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869" y="3429000"/>
            <a:ext cx="4138782" cy="292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0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4233C-EA28-FFBD-0650-4EC5CB363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216C3C-7B6F-A22C-299F-C291BCD52720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52A34C-847A-9CAA-DF8A-DA7AE36DC672}"/>
              </a:ext>
            </a:extLst>
          </p:cNvPr>
          <p:cNvSpPr txBox="1"/>
          <p:nvPr/>
        </p:nvSpPr>
        <p:spPr>
          <a:xfrm>
            <a:off x="279596" y="301510"/>
            <a:ext cx="3440365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rPr lang="en-US" sz="3400" dirty="0">
                <a:solidFill>
                  <a:schemeClr val="bg1"/>
                </a:solidFill>
              </a:rPr>
              <a:t>File Logging Setup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8DD699-3DFE-6AB9-B49F-E7D9DE9EC8A4}"/>
              </a:ext>
            </a:extLst>
          </p:cNvPr>
          <p:cNvSpPr txBox="1"/>
          <p:nvPr/>
        </p:nvSpPr>
        <p:spPr>
          <a:xfrm>
            <a:off x="350584" y="1351507"/>
            <a:ext cx="868936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Spring Boot can also log to files. This is useful in production where you need to retain logs over time.</a:t>
            </a:r>
          </a:p>
          <a:p>
            <a:r>
              <a:rPr lang="en-US" sz="2400" dirty="0"/>
              <a:t>✔️ To enable file logging, just add this to </a:t>
            </a:r>
            <a:r>
              <a:rPr lang="en-US" sz="2400" dirty="0" err="1"/>
              <a:t>application.properties</a:t>
            </a:r>
            <a:r>
              <a:rPr lang="en-US" sz="2400" dirty="0"/>
              <a:t>:</a:t>
            </a:r>
          </a:p>
          <a:p>
            <a:r>
              <a:rPr lang="en-US" sz="2400" dirty="0"/>
              <a:t>✔️ It keeps environment-specific logic clean, safe, and easy to switch — without touching any business code.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9808F6-70DF-488D-CB61-92B4A9A98749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F2163C-84AA-4203-C5D3-E911689C0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778" y="3414121"/>
            <a:ext cx="3160741" cy="4289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4FF791-07D6-2ADF-8874-BDE6A6078146}"/>
              </a:ext>
            </a:extLst>
          </p:cNvPr>
          <p:cNvSpPr txBox="1"/>
          <p:nvPr/>
        </p:nvSpPr>
        <p:spPr>
          <a:xfrm>
            <a:off x="350584" y="4024701"/>
            <a:ext cx="8590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✔️ Spring will automatically create the file and rotate it by default to manage size and age.</a:t>
            </a:r>
          </a:p>
        </p:txBody>
      </p:sp>
    </p:spTree>
    <p:extLst>
      <p:ext uri="{BB962C8B-B14F-4D97-AF65-F5344CB8AC3E}">
        <p14:creationId xmlns:p14="http://schemas.microsoft.com/office/powerpoint/2010/main" val="3572860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02C17-A056-3B73-4298-86E35D2DB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CDC25A-6516-B57E-0F27-17C823FA98A9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6E59EB-3411-B6D3-EE9B-ACF1F8CCE611}"/>
              </a:ext>
            </a:extLst>
          </p:cNvPr>
          <p:cNvSpPr txBox="1"/>
          <p:nvPr/>
        </p:nvSpPr>
        <p:spPr>
          <a:xfrm>
            <a:off x="457200" y="372521"/>
            <a:ext cx="6853158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rPr lang="en-US" sz="3400" dirty="0">
                <a:solidFill>
                  <a:schemeClr val="bg1"/>
                </a:solidFill>
              </a:rPr>
              <a:t>Profile-Specific Logging (Dev vs Prod)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528F60-D77C-CD81-F628-F76B3A5A7E53}"/>
              </a:ext>
            </a:extLst>
          </p:cNvPr>
          <p:cNvSpPr txBox="1"/>
          <p:nvPr/>
        </p:nvSpPr>
        <p:spPr>
          <a:xfrm>
            <a:off x="457200" y="1575706"/>
            <a:ext cx="832442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You can define separate log behaviors for different environments using the &lt;</a:t>
            </a:r>
            <a:r>
              <a:rPr lang="en-US" sz="2400" dirty="0" err="1"/>
              <a:t>springProfile</a:t>
            </a:r>
            <a:r>
              <a:rPr lang="en-US" sz="2400" dirty="0"/>
              <a:t>&gt; tag in </a:t>
            </a:r>
            <a:r>
              <a:rPr lang="en-US" sz="2400" dirty="0" err="1"/>
              <a:t>logback-spring.xml</a:t>
            </a:r>
            <a:r>
              <a:rPr lang="en-US" sz="2400" dirty="0"/>
              <a:t>.</a:t>
            </a:r>
          </a:p>
          <a:p>
            <a:r>
              <a:rPr lang="en-US" sz="2400" dirty="0"/>
              <a:t>Example: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springProfile</a:t>
            </a:r>
            <a:r>
              <a:rPr lang="en-US" sz="2400" dirty="0"/>
              <a:t> name="dev"&gt; logs only to console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springProfile</a:t>
            </a:r>
            <a:r>
              <a:rPr lang="en-US" sz="2400" dirty="0"/>
              <a:t> name="prod"&gt; logs to file with rotation</a:t>
            </a:r>
          </a:p>
          <a:p>
            <a:r>
              <a:rPr lang="en-US" sz="2400" dirty="0"/>
              <a:t>✔️ This helps keep development logs clean and ensures production logs are archived and retained properly.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69D25B-888B-4220-A0CD-7896C2807E22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346961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5604</TotalTime>
  <Words>1074</Words>
  <Application>Microsoft Macintosh PowerPoint</Application>
  <PresentationFormat>On-screen Show (4:3)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Haindavi Vinjanampati</cp:lastModifiedBy>
  <cp:revision>26</cp:revision>
  <dcterms:created xsi:type="dcterms:W3CDTF">2013-01-27T09:14:16Z</dcterms:created>
  <dcterms:modified xsi:type="dcterms:W3CDTF">2025-08-21T18:11:32Z</dcterms:modified>
  <cp:category/>
</cp:coreProperties>
</file>