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5" r:id="rId18"/>
    <p:sldId id="286"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5143500" type="screen16x9"/>
  <p:notesSz cx="6858000" cy="9144000"/>
  <p:embeddedFontLst>
    <p:embeddedFont>
      <p:font typeface="Raleway" pitchFamily="2"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3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416efef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416efef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58069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9277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416efefe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416efefe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endParaRPr/>
          </a:p>
        </p:txBody>
      </p:sp>
      <p:sp>
        <p:nvSpPr>
          <p:cNvPr id="12" name="Google Shape;12;p2"/>
          <p:cNvSpPr txBox="1">
            <a:spLocks noGrp="1"/>
          </p:cNvSpPr>
          <p:nvPr>
            <p:ph type="subTitle" idx="1"/>
          </p:nvPr>
        </p:nvSpPr>
        <p:spPr>
          <a:xfrm>
            <a:off x="485875" y="1738075"/>
            <a:ext cx="8183700" cy="86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endParaRPr/>
          </a:p>
        </p:txBody>
      </p:sp>
      <p:sp>
        <p:nvSpPr>
          <p:cNvPr id="13" name="Google Shape;13;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1"/>
          <p:cNvSpPr txBox="1">
            <a:spLocks noGrp="1"/>
          </p:cNvSpPr>
          <p:nvPr>
            <p:ph type="title" hasCustomPrompt="1"/>
          </p:nvPr>
        </p:nvSpPr>
        <p:spPr>
          <a:xfrm>
            <a:off x="311700" y="743001"/>
            <a:ext cx="8520600" cy="2006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1pPr>
            <a:lvl2pPr marR="0" lvl="1"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lt1"/>
              </a:buClr>
              <a:buSzPts val="1800"/>
              <a:buFont typeface="Source Sans Pro"/>
              <a:buChar char="●"/>
              <a:defRPr sz="18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17" name="Google Shape;17;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
          <p:cNvSpPr txBox="1">
            <a:spLocks noGrp="1"/>
          </p:cNvSpPr>
          <p:nvPr>
            <p:ph type="title"/>
          </p:nvPr>
        </p:nvSpPr>
        <p:spPr>
          <a:xfrm>
            <a:off x="485875" y="1714500"/>
            <a:ext cx="8183700" cy="78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25" name="Google Shape;25;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26" name="Google Shape;26;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9pPr>
          </a:lstStyle>
          <a:p>
            <a:endParaRPr/>
          </a:p>
        </p:txBody>
      </p:sp>
      <p:sp>
        <p:nvSpPr>
          <p:cNvPr id="32" name="Google Shape;32;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33" name="Google Shape;33;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1pPr>
            <a:lvl2pPr marR="0" lvl="1"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2pPr>
            <a:lvl3pPr marR="0" lvl="2"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3pPr>
            <a:lvl4pPr marR="0" lvl="3"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4pPr>
            <a:lvl5pPr marR="0" lvl="4"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5pPr>
            <a:lvl6pPr marR="0" lvl="5"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6pPr>
            <a:lvl7pPr marR="0" lvl="6"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7pPr>
            <a:lvl8pPr marR="0" lvl="7"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8pPr>
            <a:lvl9pPr marR="0" lvl="8"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9pPr>
          </a:lstStyle>
          <a:p>
            <a:endParaRPr/>
          </a:p>
        </p:txBody>
      </p:sp>
      <p:sp>
        <p:nvSpPr>
          <p:cNvPr id="41" name="Google Shape;41;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vl2pPr marR="0" lvl="1"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9pPr>
          </a:lstStyle>
          <a:p>
            <a:endParaRPr/>
          </a:p>
        </p:txBody>
      </p:sp>
      <p:sp>
        <p:nvSpPr>
          <p:cNvPr id="42" name="Google Shape;42;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Source Sans Pro"/>
              <a:buChar char="●"/>
              <a:defRPr sz="18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stStyle>
          <a:p>
            <a:endParaRPr/>
          </a:p>
        </p:txBody>
      </p:sp>
      <p:sp>
        <p:nvSpPr>
          <p:cNvPr id="46" name="Google Shape;46;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ithub.com/en/github/collaborating-with-issues-and-pull-requests/about-pull-reques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docs.github.com/en/github/authenticating-to-github/removing-sensitive-data-from-a-repositor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n/articles/creating-a-commit-with-multiple-author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hyperlink" Target="https://help.github.com/articles/github-glossary/" TargetMode="External"/><Relationship Id="rId3" Type="http://schemas.openxmlformats.org/officeDocument/2006/relationships/hyperlink" Target="https://education.github.com/pack" TargetMode="External"/><Relationship Id="rId7" Type="http://schemas.openxmlformats.org/officeDocument/2006/relationships/hyperlink" Target="https://desktop.github.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git-scm.com/download/win" TargetMode="External"/><Relationship Id="rId5" Type="http://schemas.openxmlformats.org/officeDocument/2006/relationships/hyperlink" Target="https://github.com/" TargetMode="External"/><Relationship Id="rId10" Type="http://schemas.openxmlformats.org/officeDocument/2006/relationships/hyperlink" Target="https://github.community/t/add-a-folder/2304" TargetMode="External"/><Relationship Id="rId4" Type="http://schemas.openxmlformats.org/officeDocument/2006/relationships/hyperlink" Target="https://education.github.com/" TargetMode="External"/><Relationship Id="rId9" Type="http://schemas.openxmlformats.org/officeDocument/2006/relationships/hyperlink" Target="https://www.youtube.com/user/GitHubGuide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education.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4200"/>
              <a:buFont typeface="Raleway"/>
              <a:buNone/>
            </a:pPr>
            <a:r>
              <a:rPr lang="en" sz="4200" b="1" i="0" u="none" strike="noStrike" cap="none" dirty="0">
                <a:solidFill>
                  <a:schemeClr val="dk2"/>
                </a:solidFill>
                <a:latin typeface="Raleway"/>
                <a:ea typeface="Raleway"/>
                <a:cs typeface="Raleway"/>
                <a:sym typeface="Raleway"/>
              </a:rPr>
              <a:t>GitHub, Student </a:t>
            </a:r>
            <a:r>
              <a:rPr lang="en" sz="2800" b="1" i="0" u="none" strike="noStrike" cap="none" dirty="0">
                <a:solidFill>
                  <a:schemeClr val="dk2"/>
                </a:solidFill>
                <a:latin typeface="Raleway"/>
                <a:ea typeface="Raleway"/>
                <a:cs typeface="Raleway"/>
                <a:sym typeface="Raleway"/>
              </a:rPr>
              <a:t>(</a:t>
            </a:r>
            <a:r>
              <a:rPr lang="en-US" sz="2800" b="1" i="0" u="none" strike="noStrike" cap="none">
                <a:solidFill>
                  <a:schemeClr val="dk2"/>
                </a:solidFill>
                <a:latin typeface="Raleway"/>
                <a:ea typeface="Raleway"/>
                <a:cs typeface="Raleway"/>
                <a:sym typeface="Raleway"/>
              </a:rPr>
              <a:t>updated 12/15/21)</a:t>
            </a:r>
            <a:r>
              <a:rPr lang="en" sz="2800" b="1" i="0" u="none" strike="noStrike" cap="none" dirty="0">
                <a:solidFill>
                  <a:schemeClr val="dk2"/>
                </a:solidFill>
                <a:latin typeface="Raleway"/>
                <a:ea typeface="Raleway"/>
                <a:cs typeface="Raleway"/>
                <a:sym typeface="Raleway"/>
              </a:rPr>
              <a:t> </a:t>
            </a:r>
            <a:endParaRPr sz="2800" b="1" i="0" u="none" strike="noStrike" cap="none" dirty="0">
              <a:solidFill>
                <a:schemeClr val="dk2"/>
              </a:solidFill>
              <a:latin typeface="Raleway"/>
              <a:ea typeface="Raleway"/>
              <a:cs typeface="Raleway"/>
              <a:sym typeface="Raleway"/>
            </a:endParaRPr>
          </a:p>
        </p:txBody>
      </p:sp>
      <p:sp>
        <p:nvSpPr>
          <p:cNvPr id="59" name="Google Shape;59;p13"/>
          <p:cNvSpPr txBox="1">
            <a:spLocks noGrp="1"/>
          </p:cNvSpPr>
          <p:nvPr>
            <p:ph type="subTitle" idx="1"/>
          </p:nvPr>
        </p:nvSpPr>
        <p:spPr>
          <a:xfrm>
            <a:off x="273450" y="3141075"/>
            <a:ext cx="8183700" cy="8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What is GitHub?</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use GitHub?</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create Private Repository? </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use GitBash and desktop version?</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endParaRPr sz="2400" b="0" i="0" u="none" strike="noStrike" cap="none">
              <a:solidFill>
                <a:schemeClr val="lt2"/>
              </a:solidFill>
              <a:latin typeface="Source Sans Pro"/>
              <a:ea typeface="Source Sans Pro"/>
              <a:cs typeface="Source Sans Pro"/>
              <a:sym typeface="Source Sans Pro"/>
            </a:endParaRPr>
          </a:p>
        </p:txBody>
      </p:sp>
      <p:sp>
        <p:nvSpPr>
          <p:cNvPr id="60" name="Google Shape;60;p13"/>
          <p:cNvSpPr txBox="1"/>
          <p:nvPr/>
        </p:nvSpPr>
        <p:spPr>
          <a:xfrm>
            <a:off x="273450" y="2696125"/>
            <a:ext cx="5325900" cy="55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1" i="0" u="none" strike="noStrike" cap="none">
                <a:solidFill>
                  <a:srgbClr val="FFFFFF"/>
                </a:solidFill>
                <a:latin typeface="Source Sans Pro"/>
                <a:ea typeface="Source Sans Pro"/>
                <a:cs typeface="Source Sans Pro"/>
                <a:sym typeface="Source Sans Pro"/>
              </a:rPr>
              <a:t>These Slides Will Answer the Following Questions:</a:t>
            </a:r>
            <a:endParaRPr sz="1800" b="1"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a:stretch/>
        </p:blipFill>
        <p:spPr>
          <a:xfrm>
            <a:off x="444000" y="0"/>
            <a:ext cx="8470025" cy="5075625"/>
          </a:xfrm>
          <a:prstGeom prst="rect">
            <a:avLst/>
          </a:prstGeom>
          <a:noFill/>
          <a:ln>
            <a:noFill/>
          </a:ln>
        </p:spPr>
      </p:pic>
      <p:cxnSp>
        <p:nvCxnSpPr>
          <p:cNvPr id="129" name="Google Shape;129;p22"/>
          <p:cNvCxnSpPr/>
          <p:nvPr/>
        </p:nvCxnSpPr>
        <p:spPr>
          <a:xfrm flipH="1">
            <a:off x="7161950" y="2882400"/>
            <a:ext cx="929400" cy="426000"/>
          </a:xfrm>
          <a:prstGeom prst="straightConnector1">
            <a:avLst/>
          </a:prstGeom>
          <a:noFill/>
          <a:ln w="19050" cap="flat" cmpd="sng">
            <a:solidFill>
              <a:schemeClr val="dk2"/>
            </a:solidFill>
            <a:prstDash val="solid"/>
            <a:round/>
            <a:headEnd type="none" w="sm" len="sm"/>
            <a:tailEnd type="triangle" w="med" len="med"/>
          </a:ln>
        </p:spPr>
      </p:cxnSp>
      <p:sp>
        <p:nvSpPr>
          <p:cNvPr id="130" name="Google Shape;130;p22"/>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3"/>
          <p:cNvSpPr txBox="1"/>
          <p:nvPr/>
        </p:nvSpPr>
        <p:spPr>
          <a:xfrm>
            <a:off x="70850" y="105475"/>
            <a:ext cx="3810600" cy="70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Fill in the information as seen and submit your request. </a:t>
            </a:r>
            <a:endParaRPr sz="1400" b="0" i="0" u="none" strike="noStrike" cap="none">
              <a:solidFill>
                <a:srgbClr val="666666"/>
              </a:solidFill>
              <a:latin typeface="Source Sans Pro"/>
              <a:ea typeface="Source Sans Pro"/>
              <a:cs typeface="Source Sans Pro"/>
              <a:sym typeface="Source Sans Pro"/>
            </a:endParaRPr>
          </a:p>
        </p:txBody>
      </p:sp>
      <p:pic>
        <p:nvPicPr>
          <p:cNvPr id="137" name="Google Shape;137;p23"/>
          <p:cNvPicPr preferRelativeResize="0"/>
          <p:nvPr/>
        </p:nvPicPr>
        <p:blipFill rotWithShape="1">
          <a:blip r:embed="rId3">
            <a:alphaModFix/>
          </a:blip>
          <a:srcRect/>
          <a:stretch/>
        </p:blipFill>
        <p:spPr>
          <a:xfrm>
            <a:off x="143650" y="833475"/>
            <a:ext cx="3922350" cy="3913574"/>
          </a:xfrm>
          <a:prstGeom prst="rect">
            <a:avLst/>
          </a:prstGeom>
          <a:noFill/>
          <a:ln>
            <a:noFill/>
          </a:ln>
        </p:spPr>
      </p:pic>
      <p:sp>
        <p:nvSpPr>
          <p:cNvPr id="138" name="Google Shape;138;p23"/>
          <p:cNvSpPr txBox="1"/>
          <p:nvPr/>
        </p:nvSpPr>
        <p:spPr>
          <a:xfrm>
            <a:off x="333425" y="1357975"/>
            <a:ext cx="839400" cy="26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000000"/>
                </a:solidFill>
                <a:latin typeface="Arial"/>
                <a:ea typeface="Arial"/>
                <a:cs typeface="Arial"/>
                <a:sym typeface="Arial"/>
              </a:rPr>
              <a:t>gadsone</a:t>
            </a:r>
            <a:endParaRPr sz="600" b="0" i="0" u="none" strike="noStrike" cap="none">
              <a:solidFill>
                <a:srgbClr val="000000"/>
              </a:solidFill>
              <a:latin typeface="Arial"/>
              <a:ea typeface="Arial"/>
              <a:cs typeface="Arial"/>
              <a:sym typeface="Arial"/>
            </a:endParaRPr>
          </a:p>
        </p:txBody>
      </p:sp>
      <p:sp>
        <p:nvSpPr>
          <p:cNvPr id="139" name="Google Shape;139;p23"/>
          <p:cNvSpPr txBox="1"/>
          <p:nvPr/>
        </p:nvSpPr>
        <p:spPr>
          <a:xfrm>
            <a:off x="4455900" y="0"/>
            <a:ext cx="4367400" cy="80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Check college email to see when you have leveled up to student pack.  </a:t>
            </a:r>
            <a:endParaRPr sz="1400" b="0" i="0" u="none" strike="noStrike" cap="none">
              <a:solidFill>
                <a:srgbClr val="666666"/>
              </a:solidFill>
              <a:latin typeface="Source Sans Pro"/>
              <a:ea typeface="Source Sans Pro"/>
              <a:cs typeface="Source Sans Pro"/>
              <a:sym typeface="Source Sans Pro"/>
            </a:endParaRPr>
          </a:p>
        </p:txBody>
      </p:sp>
      <p:pic>
        <p:nvPicPr>
          <p:cNvPr id="140" name="Google Shape;140;p23"/>
          <p:cNvPicPr preferRelativeResize="0"/>
          <p:nvPr/>
        </p:nvPicPr>
        <p:blipFill rotWithShape="1">
          <a:blip r:embed="rId4">
            <a:alphaModFix/>
          </a:blip>
          <a:srcRect/>
          <a:stretch/>
        </p:blipFill>
        <p:spPr>
          <a:xfrm>
            <a:off x="4678425" y="833475"/>
            <a:ext cx="3922350" cy="3913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4"/>
          <p:cNvSpPr txBox="1"/>
          <p:nvPr/>
        </p:nvSpPr>
        <p:spPr>
          <a:xfrm>
            <a:off x="144000" y="603925"/>
            <a:ext cx="8759100" cy="154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After submitting your request go to the billings tab on github and you should see your coupon.</a:t>
            </a:r>
            <a:endParaRPr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pic>
        <p:nvPicPr>
          <p:cNvPr id="147" name="Google Shape;147;p24"/>
          <p:cNvPicPr preferRelativeResize="0"/>
          <p:nvPr/>
        </p:nvPicPr>
        <p:blipFill rotWithShape="1">
          <a:blip r:embed="rId3">
            <a:alphaModFix/>
          </a:blip>
          <a:srcRect/>
          <a:stretch/>
        </p:blipFill>
        <p:spPr>
          <a:xfrm>
            <a:off x="144000" y="1123750"/>
            <a:ext cx="2513200" cy="3686375"/>
          </a:xfrm>
          <a:prstGeom prst="rect">
            <a:avLst/>
          </a:prstGeom>
          <a:noFill/>
          <a:ln>
            <a:noFill/>
          </a:ln>
        </p:spPr>
      </p:pic>
      <p:pic>
        <p:nvPicPr>
          <p:cNvPr id="148" name="Google Shape;148;p24"/>
          <p:cNvPicPr preferRelativeResize="0"/>
          <p:nvPr/>
        </p:nvPicPr>
        <p:blipFill rotWithShape="1">
          <a:blip r:embed="rId4">
            <a:alphaModFix/>
          </a:blip>
          <a:srcRect r="78013"/>
          <a:stretch/>
        </p:blipFill>
        <p:spPr>
          <a:xfrm>
            <a:off x="2700025" y="1123750"/>
            <a:ext cx="1445474" cy="3549450"/>
          </a:xfrm>
          <a:prstGeom prst="rect">
            <a:avLst/>
          </a:prstGeom>
          <a:noFill/>
          <a:ln>
            <a:noFill/>
          </a:ln>
        </p:spPr>
      </p:pic>
      <p:pic>
        <p:nvPicPr>
          <p:cNvPr id="149" name="Google Shape;149;p24"/>
          <p:cNvPicPr preferRelativeResize="0"/>
          <p:nvPr/>
        </p:nvPicPr>
        <p:blipFill rotWithShape="1">
          <a:blip r:embed="rId5">
            <a:alphaModFix/>
          </a:blip>
          <a:srcRect/>
          <a:stretch/>
        </p:blipFill>
        <p:spPr>
          <a:xfrm>
            <a:off x="4231650" y="1123750"/>
            <a:ext cx="4965475" cy="3938025"/>
          </a:xfrm>
          <a:prstGeom prst="rect">
            <a:avLst/>
          </a:prstGeom>
          <a:noFill/>
          <a:ln>
            <a:noFill/>
          </a:ln>
        </p:spPr>
      </p:pic>
      <p:sp>
        <p:nvSpPr>
          <p:cNvPr id="150" name="Google Shape;150;p24"/>
          <p:cNvSpPr/>
          <p:nvPr/>
        </p:nvSpPr>
        <p:spPr>
          <a:xfrm>
            <a:off x="5402600" y="2842325"/>
            <a:ext cx="3063900" cy="339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cxnSp>
        <p:nvCxnSpPr>
          <p:cNvPr id="151" name="Google Shape;151;p24"/>
          <p:cNvCxnSpPr/>
          <p:nvPr/>
        </p:nvCxnSpPr>
        <p:spPr>
          <a:xfrm flipH="1">
            <a:off x="1151250" y="3539200"/>
            <a:ext cx="393000" cy="339300"/>
          </a:xfrm>
          <a:prstGeom prst="straightConnector1">
            <a:avLst/>
          </a:prstGeom>
          <a:noFill/>
          <a:ln w="9525" cap="flat" cmpd="sng">
            <a:solidFill>
              <a:schemeClr val="dk2"/>
            </a:solidFill>
            <a:prstDash val="solid"/>
            <a:round/>
            <a:headEnd type="none" w="sm" len="sm"/>
            <a:tailEnd type="triangle" w="med" len="med"/>
          </a:ln>
        </p:spPr>
      </p:cxnSp>
      <p:cxnSp>
        <p:nvCxnSpPr>
          <p:cNvPr id="152" name="Google Shape;152;p24"/>
          <p:cNvCxnSpPr/>
          <p:nvPr/>
        </p:nvCxnSpPr>
        <p:spPr>
          <a:xfrm flipH="1">
            <a:off x="3247925" y="2182425"/>
            <a:ext cx="393000" cy="3393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3000"/>
              <a:buFont typeface="Raleway"/>
              <a:buNone/>
            </a:pPr>
            <a:r>
              <a:rPr lang="en" dirty="0">
                <a:latin typeface="Verdana" panose="020B0604030504040204" pitchFamily="34" charset="0"/>
                <a:ea typeface="Verdana" panose="020B0604030504040204" pitchFamily="34" charset="0"/>
              </a:rPr>
              <a:t>Repository </a:t>
            </a:r>
            <a:endParaRPr dirty="0">
              <a:latin typeface="Verdana" panose="020B0604030504040204" pitchFamily="34" charset="0"/>
              <a:ea typeface="Verdana" panose="020B0604030504040204" pitchFamily="34" charset="0"/>
            </a:endParaRPr>
          </a:p>
        </p:txBody>
      </p:sp>
      <p:sp>
        <p:nvSpPr>
          <p:cNvPr id="158" name="Google Shape;15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A software repository, colloquially known as a "repo" for short, is a storage location from which software packages may be retrieved and installed on a computer.</a:t>
            </a:r>
            <a:endParaRPr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endParaRPr>
          </a:p>
          <a:p>
            <a:pPr marL="457200" lvl="0" indent="0" algn="l" rtl="0">
              <a:spcBef>
                <a:spcPts val="0"/>
              </a:spcBef>
              <a:spcAft>
                <a:spcPts val="0"/>
              </a:spcAft>
              <a:buNone/>
            </a:pPr>
            <a:endParaRPr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endParaRPr>
          </a:p>
          <a:p>
            <a:pPr marL="457200" lvl="0" indent="0" algn="l" rtl="0">
              <a:spcBef>
                <a:spcPts val="0"/>
              </a:spcBef>
              <a:spcAft>
                <a:spcPts val="0"/>
              </a:spcAft>
              <a:buNone/>
            </a:pP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If you have the student developer </a:t>
            </a:r>
            <a:r>
              <a:rPr lang="en" sz="1200" i="1"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activated </a:t>
            </a: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and </a:t>
            </a:r>
            <a:r>
              <a:rPr lang="en" sz="1200" i="1"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confirmed, </a:t>
            </a: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you can create hidden/private repository else you can make only make a public visible repository for free.</a:t>
            </a:r>
            <a:endParaRPr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a:t>Let’s </a:t>
            </a:r>
            <a:r>
              <a:rPr lang="en" sz="3000" b="1" i="0" u="none" strike="noStrike" cap="none">
                <a:solidFill>
                  <a:schemeClr val="dk2"/>
                </a:solidFill>
                <a:latin typeface="Raleway"/>
                <a:ea typeface="Raleway"/>
                <a:cs typeface="Raleway"/>
                <a:sym typeface="Raleway"/>
              </a:rPr>
              <a:t>Create a Repository </a:t>
            </a:r>
            <a:endParaRPr sz="3000" b="1" i="0" u="none" strike="noStrike" cap="none">
              <a:solidFill>
                <a:schemeClr val="dk2"/>
              </a:solidFill>
              <a:latin typeface="Raleway"/>
              <a:ea typeface="Raleway"/>
              <a:cs typeface="Raleway"/>
              <a:sym typeface="Raleway"/>
            </a:endParaRPr>
          </a:p>
        </p:txBody>
      </p:sp>
      <p:sp>
        <p:nvSpPr>
          <p:cNvPr id="164" name="Google Shape;164;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666666"/>
              </a:buClr>
              <a:buSzPts val="1800"/>
              <a:buFont typeface="Source Sans Pro"/>
              <a:buChar char="●"/>
            </a:pPr>
            <a:r>
              <a:rPr lang="en" sz="1800" b="0" i="0" u="none" strike="noStrike" cap="none">
                <a:solidFill>
                  <a:srgbClr val="666666"/>
                </a:solidFill>
                <a:latin typeface="Source Sans Pro"/>
                <a:ea typeface="Source Sans Pro"/>
                <a:cs typeface="Source Sans Pro"/>
                <a:sym typeface="Source Sans Pro"/>
              </a:rPr>
              <a:t>Click on Start a Project to create a repository.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457200" marR="0" lvl="0" indent="-342900" algn="l" rtl="0">
              <a:lnSpc>
                <a:spcPct val="115000"/>
              </a:lnSpc>
              <a:spcBef>
                <a:spcPts val="1600"/>
              </a:spcBef>
              <a:spcAft>
                <a:spcPts val="0"/>
              </a:spcAft>
              <a:buClr>
                <a:srgbClr val="666666"/>
              </a:buClr>
              <a:buSzPts val="1800"/>
              <a:buFont typeface="Source Sans Pro"/>
              <a:buChar char="●"/>
            </a:pPr>
            <a:r>
              <a:rPr lang="en" sz="1800" b="0" i="0" u="none" strike="noStrike" cap="none">
                <a:solidFill>
                  <a:srgbClr val="666666"/>
                </a:solidFill>
                <a:latin typeface="Source Sans Pro"/>
                <a:ea typeface="Source Sans Pro"/>
                <a:cs typeface="Source Sans Pro"/>
                <a:sym typeface="Source Sans Pro"/>
              </a:rPr>
              <a:t>After naming your repository, choose the private option for your repository. </a:t>
            </a:r>
            <a:endParaRPr sz="1800" b="0" i="0" u="none" strike="noStrike" cap="none">
              <a:solidFill>
                <a:srgbClr val="666666"/>
              </a:solidFill>
              <a:latin typeface="Source Sans Pro"/>
              <a:ea typeface="Source Sans Pro"/>
              <a:cs typeface="Source Sans Pro"/>
              <a:sym typeface="Source Sans Pro"/>
            </a:endParaRPr>
          </a:p>
        </p:txBody>
      </p:sp>
      <p:pic>
        <p:nvPicPr>
          <p:cNvPr id="165" name="Google Shape;165;p26" descr="rep1.PNG"/>
          <p:cNvPicPr preferRelativeResize="0"/>
          <p:nvPr/>
        </p:nvPicPr>
        <p:blipFill rotWithShape="1">
          <a:blip r:embed="rId3">
            <a:alphaModFix/>
          </a:blip>
          <a:srcRect/>
          <a:stretch/>
        </p:blipFill>
        <p:spPr>
          <a:xfrm>
            <a:off x="5303744" y="1285775"/>
            <a:ext cx="2736375" cy="883000"/>
          </a:xfrm>
          <a:prstGeom prst="rect">
            <a:avLst/>
          </a:prstGeom>
          <a:noFill/>
          <a:ln>
            <a:noFill/>
          </a:ln>
        </p:spPr>
      </p:pic>
      <p:sp>
        <p:nvSpPr>
          <p:cNvPr id="166" name="Google Shape;166;p26"/>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7"/>
          <p:cNvSpPr txBox="1"/>
          <p:nvPr/>
        </p:nvSpPr>
        <p:spPr>
          <a:xfrm>
            <a:off x="762950" y="243800"/>
            <a:ext cx="7177800" cy="52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2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Name repository and select either public or private.  Next, check initialize README box. Then, click “create repository</a:t>
            </a:r>
            <a:r>
              <a:rPr lang="en" sz="1800" b="0" i="0" u="none" strike="noStrike" cap="none" dirty="0">
                <a:solidFill>
                  <a:srgbClr val="666666"/>
                </a:solidFill>
                <a:latin typeface="Source Sans Pro"/>
                <a:ea typeface="Source Sans Pro"/>
                <a:cs typeface="Source Sans Pro"/>
                <a:sym typeface="Source Sans Pro"/>
              </a:rPr>
              <a:t>”</a:t>
            </a:r>
            <a:endParaRPr sz="1800" b="0" i="0" u="none" strike="noStrike" cap="none" dirty="0">
              <a:solidFill>
                <a:srgbClr val="666666"/>
              </a:solidFill>
              <a:latin typeface="Source Sans Pro"/>
              <a:ea typeface="Source Sans Pro"/>
              <a:cs typeface="Source Sans Pro"/>
              <a:sym typeface="Source Sans Pro"/>
            </a:endParaRPr>
          </a:p>
        </p:txBody>
      </p:sp>
      <p:pic>
        <p:nvPicPr>
          <p:cNvPr id="173" name="Google Shape;173;p27"/>
          <p:cNvPicPr preferRelativeResize="0"/>
          <p:nvPr/>
        </p:nvPicPr>
        <p:blipFill rotWithShape="1">
          <a:blip r:embed="rId3">
            <a:alphaModFix/>
          </a:blip>
          <a:srcRect/>
          <a:stretch/>
        </p:blipFill>
        <p:spPr>
          <a:xfrm>
            <a:off x="1762075" y="920000"/>
            <a:ext cx="5169851" cy="4013525"/>
          </a:xfrm>
          <a:prstGeom prst="rect">
            <a:avLst/>
          </a:prstGeom>
          <a:noFill/>
          <a:ln>
            <a:noFill/>
          </a:ln>
        </p:spPr>
      </p:pic>
      <p:cxnSp>
        <p:nvCxnSpPr>
          <p:cNvPr id="174" name="Google Shape;174;p27"/>
          <p:cNvCxnSpPr/>
          <p:nvPr/>
        </p:nvCxnSpPr>
        <p:spPr>
          <a:xfrm flipH="1">
            <a:off x="4308700" y="1640925"/>
            <a:ext cx="575700" cy="163200"/>
          </a:xfrm>
          <a:prstGeom prst="straightConnector1">
            <a:avLst/>
          </a:prstGeom>
          <a:noFill/>
          <a:ln w="19050" cap="flat" cmpd="sng">
            <a:solidFill>
              <a:schemeClr val="dk2"/>
            </a:solidFill>
            <a:prstDash val="solid"/>
            <a:round/>
            <a:headEnd type="none" w="sm" len="sm"/>
            <a:tailEnd type="triangle" w="med" len="med"/>
          </a:ln>
        </p:spPr>
      </p:cxnSp>
      <p:cxnSp>
        <p:nvCxnSpPr>
          <p:cNvPr id="175" name="Google Shape;175;p27"/>
          <p:cNvCxnSpPr/>
          <p:nvPr/>
        </p:nvCxnSpPr>
        <p:spPr>
          <a:xfrm flipH="1">
            <a:off x="4308700" y="2974475"/>
            <a:ext cx="700500" cy="86400"/>
          </a:xfrm>
          <a:prstGeom prst="straightConnector1">
            <a:avLst/>
          </a:prstGeom>
          <a:noFill/>
          <a:ln w="19050" cap="flat" cmpd="sng">
            <a:solidFill>
              <a:schemeClr val="dk2"/>
            </a:solidFill>
            <a:prstDash val="solid"/>
            <a:round/>
            <a:headEnd type="none" w="sm" len="sm"/>
            <a:tailEnd type="triangle" w="med" len="med"/>
          </a:ln>
        </p:spPr>
      </p:cxnSp>
      <p:cxnSp>
        <p:nvCxnSpPr>
          <p:cNvPr id="176" name="Google Shape;176;p27"/>
          <p:cNvCxnSpPr/>
          <p:nvPr/>
        </p:nvCxnSpPr>
        <p:spPr>
          <a:xfrm flipH="1">
            <a:off x="3675350" y="3684900"/>
            <a:ext cx="1353000" cy="172800"/>
          </a:xfrm>
          <a:prstGeom prst="straightConnector1">
            <a:avLst/>
          </a:prstGeom>
          <a:noFill/>
          <a:ln w="19050" cap="flat" cmpd="sng">
            <a:solidFill>
              <a:schemeClr val="dk2"/>
            </a:solidFill>
            <a:prstDash val="solid"/>
            <a:round/>
            <a:headEnd type="none" w="sm" len="sm"/>
            <a:tailEnd type="triangle" w="med" len="med"/>
          </a:ln>
        </p:spPr>
      </p:cxnSp>
      <p:cxnSp>
        <p:nvCxnSpPr>
          <p:cNvPr id="177" name="Google Shape;177;p27"/>
          <p:cNvCxnSpPr/>
          <p:nvPr/>
        </p:nvCxnSpPr>
        <p:spPr>
          <a:xfrm flipH="1">
            <a:off x="2792325" y="4615725"/>
            <a:ext cx="1046100" cy="1344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12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You have successfully created a repository. You can now add files and invite others.</a:t>
            </a:r>
            <a:endParaRPr sz="12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pic>
        <p:nvPicPr>
          <p:cNvPr id="183" name="Google Shape;183;p28"/>
          <p:cNvPicPr preferRelativeResize="0"/>
          <p:nvPr/>
        </p:nvPicPr>
        <p:blipFill rotWithShape="1">
          <a:blip r:embed="rId3">
            <a:alphaModFix/>
          </a:blip>
          <a:srcRect/>
          <a:stretch/>
        </p:blipFill>
        <p:spPr>
          <a:xfrm>
            <a:off x="1316425" y="1030025"/>
            <a:ext cx="6511144" cy="3770274"/>
          </a:xfrm>
          <a:prstGeom prst="rect">
            <a:avLst/>
          </a:prstGeom>
          <a:noFill/>
          <a:ln>
            <a:noFill/>
          </a:ln>
        </p:spPr>
      </p:pic>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4"/>
            <a:ext cx="8520600" cy="4095003"/>
          </a:xfrm>
          <a:prstGeom prst="rect">
            <a:avLst/>
          </a:prstGeom>
          <a:noFill/>
          <a:ln>
            <a:noFill/>
          </a:ln>
        </p:spPr>
        <p:txBody>
          <a:bodyPr spcFirstLastPara="1" wrap="square" lIns="91425" tIns="91425" rIns="91425" bIns="91425" anchor="t" anchorCtr="0">
            <a:noAutofit/>
          </a:bodyPr>
          <a:lstStyle/>
          <a:p>
            <a: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You have successfully created a repository. You can now add files and invite others.</a:t>
            </a:r>
            <a:b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b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r>
              <a:rPr lang="en" sz="1000" i="0" u="sng" strike="noStrike" cap="none" dirty="0">
                <a:solidFill>
                  <a:srgbClr val="666666"/>
                </a:solidFill>
                <a:latin typeface="Verdana" panose="020B0604030504040204" pitchFamily="34" charset="0"/>
                <a:ea typeface="Verdana" panose="020B0604030504040204" pitchFamily="34" charset="0"/>
                <a:cs typeface="Source Sans Pro"/>
                <a:sym typeface="Source Sans Pro"/>
              </a:rPr>
              <a:t>Add a Folder:</a:t>
            </a:r>
            <a:br>
              <a:rPr lang="en" sz="1000" i="0" u="sng"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br>
              <a:rPr lang="en" sz="1000" i="0" u="sng"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r>
              <a:rPr lang="en-US" sz="1000" b="0" dirty="0">
                <a:solidFill>
                  <a:srgbClr val="666666"/>
                </a:solidFill>
                <a:latin typeface="Verdana" panose="020B0604030504040204" pitchFamily="34" charset="0"/>
                <a:ea typeface="Verdana" panose="020B0604030504040204" pitchFamily="34" charset="0"/>
              </a:rPr>
              <a:t>To create a new folder in a repository, click “create a new file.” Type your new folder’s name in the area where you would write the file name, and at the end of the file name type a “/” to initialize it as a folder. After this you can create a new file in the folder. Then upload files from the desktop. </a:t>
            </a:r>
            <a:r>
              <a:rPr lang="en-US" altLang="en-US" sz="1000" b="0" dirty="0">
                <a:solidFill>
                  <a:srgbClr val="666666"/>
                </a:solidFill>
                <a:latin typeface="Verdana" panose="020B0604030504040204" pitchFamily="34" charset="0"/>
                <a:ea typeface="Verdana" panose="020B0604030504040204" pitchFamily="34" charset="0"/>
              </a:rPr>
              <a:t>Git doesn't store empty folders. </a:t>
            </a:r>
            <a:br>
              <a:rPr lang="en-US" altLang="en-US" sz="1000" b="0" dirty="0">
                <a:solidFill>
                  <a:srgbClr val="666666"/>
                </a:solidFill>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You can also create new folders by simply dragging and dropping a folder with files to your repository on GitHub and then uploading them. If you want the folder you’re uploading to be inside a specific sub-folder, be sure to click on and enter that sub-folder before uploading your files.</a:t>
            </a:r>
            <a:br>
              <a:rPr lang="en-US" sz="1000" b="0" dirty="0">
                <a:solidFill>
                  <a:srgbClr val="666666"/>
                </a:solidFill>
                <a:latin typeface="Verdana" panose="020B0604030504040204" pitchFamily="34" charset="0"/>
                <a:ea typeface="Verdana" panose="020B0604030504040204" pitchFamily="34" charset="0"/>
              </a:rPr>
            </a:br>
            <a:br>
              <a:rPr lang="en-US" sz="1000" b="0" i="0" dirty="0">
                <a:solidFill>
                  <a:srgbClr val="222222"/>
                </a:solidFill>
                <a:effectLst/>
                <a:latin typeface="Verdana" panose="020B0604030504040204" pitchFamily="34" charset="0"/>
                <a:ea typeface="Verdana" panose="020B0604030504040204" pitchFamily="34" charset="0"/>
              </a:rPr>
            </a:br>
            <a:r>
              <a:rPr lang="en-US" sz="1000" u="sng" dirty="0">
                <a:solidFill>
                  <a:srgbClr val="666666"/>
                </a:solidFill>
                <a:latin typeface="Verdana" panose="020B0604030504040204" pitchFamily="34" charset="0"/>
                <a:ea typeface="Verdana" panose="020B0604030504040204" pitchFamily="34" charset="0"/>
              </a:rPr>
              <a:t>Deleting files in a repository</a:t>
            </a:r>
            <a:br>
              <a:rPr lang="en-US" sz="1000" dirty="0">
                <a:solidFill>
                  <a:srgbClr val="666666"/>
                </a:solidFill>
                <a:latin typeface="Verdana" panose="020B0604030504040204" pitchFamily="34" charset="0"/>
                <a:ea typeface="Verdana" panose="020B0604030504040204" pitchFamily="34" charset="0"/>
              </a:rPr>
            </a:br>
            <a:br>
              <a:rPr lang="en-US" sz="1000" dirty="0">
                <a:solidFill>
                  <a:srgbClr val="666666"/>
                </a:solidFill>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You can delete an individual file in your repository or an entire directory, including all the files in the directory.</a:t>
            </a:r>
            <a:br>
              <a:rPr lang="en-US" sz="1000" b="0" dirty="0">
                <a:solidFill>
                  <a:srgbClr val="666666"/>
                </a:solidFill>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If you try to delete a file or directory in a repository that you don’t have to write permissions to, we'll fork the project to your user account and help you send a pull request to the original repository after you commit your change. For more information, see "</a:t>
            </a:r>
            <a:r>
              <a:rPr lang="en-US" sz="1000" b="0" i="0" u="none" strike="noStrike" dirty="0">
                <a:solidFill>
                  <a:srgbClr val="24292F"/>
                </a:solidFill>
                <a:effectLst/>
                <a:latin typeface="Verdana" panose="020B0604030504040204" pitchFamily="34" charset="0"/>
                <a:ea typeface="Verdana" panose="020B0604030504040204" pitchFamily="34" charset="0"/>
                <a:hlinkClick r:id="rId3"/>
              </a:rPr>
              <a:t>About pull requests</a:t>
            </a:r>
            <a:r>
              <a:rPr lang="en-US" sz="1000" b="0" i="0" dirty="0">
                <a:solidFill>
                  <a:srgbClr val="24292F"/>
                </a:solidFill>
                <a:effectLst/>
                <a:latin typeface="Verdana" panose="020B0604030504040204" pitchFamily="34" charset="0"/>
                <a:ea typeface="Verdana" panose="020B0604030504040204" pitchFamily="34" charset="0"/>
              </a:rPr>
              <a:t>."</a:t>
            </a:r>
            <a:br>
              <a:rPr lang="en-US" sz="1000" b="0" i="0" dirty="0">
                <a:solidFill>
                  <a:srgbClr val="24292F"/>
                </a:solidFill>
                <a:effectLst/>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If the file or directory you deleted contains sensitive data, the data will still be available in the repository's Git history. To completely remove the file from GitHub, you must remove the file from your repository's history. For more information, see </a:t>
            </a:r>
            <a:r>
              <a:rPr lang="en-US" sz="1000" b="0" i="0" dirty="0">
                <a:solidFill>
                  <a:srgbClr val="24292F"/>
                </a:solidFill>
                <a:effectLst/>
                <a:latin typeface="Verdana" panose="020B0604030504040204" pitchFamily="34" charset="0"/>
                <a:ea typeface="Verdana" panose="020B0604030504040204" pitchFamily="34" charset="0"/>
              </a:rPr>
              <a:t>"</a:t>
            </a:r>
            <a:r>
              <a:rPr lang="en-US" sz="1000" b="0" i="0" u="none" strike="noStrike" dirty="0">
                <a:solidFill>
                  <a:srgbClr val="24292F"/>
                </a:solidFill>
                <a:effectLst/>
                <a:latin typeface="Verdana" panose="020B0604030504040204" pitchFamily="34" charset="0"/>
                <a:ea typeface="Verdana" panose="020B0604030504040204" pitchFamily="34" charset="0"/>
                <a:hlinkClick r:id="rId4"/>
              </a:rPr>
              <a:t>Removing sensitive data from a repository</a:t>
            </a:r>
            <a:r>
              <a:rPr lang="en-US" sz="1000" b="0" i="0" dirty="0">
                <a:solidFill>
                  <a:srgbClr val="24292F"/>
                </a:solidFill>
                <a:effectLst/>
                <a:latin typeface="Verdana" panose="020B0604030504040204" pitchFamily="34" charset="0"/>
                <a:ea typeface="Verdana" panose="020B0604030504040204" pitchFamily="34" charset="0"/>
              </a:rPr>
              <a:t>."</a:t>
            </a:r>
            <a:br>
              <a:rPr lang="en-US" sz="1000" b="0" i="0" dirty="0">
                <a:solidFill>
                  <a:srgbClr val="24292F"/>
                </a:solidFill>
                <a:effectLst/>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endParaRPr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9778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3827430"/>
          </a:xfrm>
          <a:prstGeom prst="rect">
            <a:avLst/>
          </a:prstGeom>
          <a:noFill/>
          <a:ln>
            <a:noFill/>
          </a:ln>
        </p:spPr>
        <p:txBody>
          <a:bodyPr spcFirstLastPara="1" wrap="square" lIns="91425" tIns="91425" rIns="91425" bIns="91425" anchor="t" anchorCtr="0">
            <a:noAutofit/>
          </a:bodyPr>
          <a:lstStyle/>
          <a:p>
            <a:r>
              <a:rPr lang="en-US" sz="1000" u="sng" dirty="0">
                <a:solidFill>
                  <a:srgbClr val="24292F"/>
                </a:solidFill>
                <a:latin typeface="Verdana" panose="020B0604030504040204" pitchFamily="34" charset="0"/>
                <a:ea typeface="Verdana" panose="020B0604030504040204" pitchFamily="34" charset="0"/>
              </a:rPr>
              <a:t>Deleting a file</a:t>
            </a:r>
            <a:br>
              <a:rPr lang="en-US" sz="1000" u="sng" dirty="0">
                <a:solidFill>
                  <a:srgbClr val="24292F"/>
                </a:solidFill>
                <a:latin typeface="Verdana" panose="020B0604030504040204" pitchFamily="34" charset="0"/>
                <a:ea typeface="Verdana" panose="020B0604030504040204" pitchFamily="34" charset="0"/>
              </a:rPr>
            </a:br>
            <a:r>
              <a:rPr lang="en-US" sz="1000" b="0" dirty="0">
                <a:solidFill>
                  <a:srgbClr val="24292F"/>
                </a:solidFill>
                <a:latin typeface="Verdana" panose="020B0604030504040204" pitchFamily="34" charset="0"/>
                <a:ea typeface="Verdana" panose="020B0604030504040204" pitchFamily="34" charset="0"/>
              </a:rPr>
              <a:t>Browse to the file in your repository that you want to delete.</a:t>
            </a:r>
            <a:br>
              <a:rPr lang="en-US" sz="1000" b="0" dirty="0">
                <a:solidFill>
                  <a:srgbClr val="24292F"/>
                </a:solidFill>
                <a:latin typeface="Verdana" panose="020B0604030504040204" pitchFamily="34" charset="0"/>
                <a:ea typeface="Verdana" panose="020B0604030504040204" pitchFamily="34" charset="0"/>
              </a:rPr>
            </a:br>
            <a:br>
              <a:rPr lang="en-US" sz="1000" b="0" dirty="0">
                <a:solidFill>
                  <a:srgbClr val="24292F"/>
                </a:solidFill>
                <a:latin typeface="Verdana" panose="020B0604030504040204" pitchFamily="34" charset="0"/>
                <a:ea typeface="Verdana" panose="020B0604030504040204" pitchFamily="34" charset="0"/>
              </a:rPr>
            </a:br>
            <a:r>
              <a:rPr lang="en-US" sz="1000" b="0" dirty="0">
                <a:solidFill>
                  <a:srgbClr val="24292F"/>
                </a:solidFill>
                <a:latin typeface="Verdana" panose="020B0604030504040204" pitchFamily="34" charset="0"/>
                <a:ea typeface="Verdana" panose="020B0604030504040204" pitchFamily="34" charset="0"/>
              </a:rPr>
              <a:t>At the top of the file, click      .</a:t>
            </a:r>
            <a:br>
              <a:rPr lang="en-US" sz="1000" b="0" dirty="0">
                <a:solidFill>
                  <a:srgbClr val="24292F"/>
                </a:solidFill>
                <a:latin typeface="Verdana" panose="020B0604030504040204" pitchFamily="34" charset="0"/>
                <a:ea typeface="Verdana" panose="020B0604030504040204" pitchFamily="34" charset="0"/>
              </a:rPr>
            </a:br>
            <a:br>
              <a:rPr lang="en-US" sz="1000" b="0" dirty="0">
                <a:solidFill>
                  <a:srgbClr val="24292F"/>
                </a:solidFill>
                <a:latin typeface="Verdana" panose="020B0604030504040204" pitchFamily="34" charset="0"/>
                <a:ea typeface="Verdana" panose="020B0604030504040204" pitchFamily="34" charset="0"/>
              </a:rPr>
            </a:br>
            <a:r>
              <a:rPr lang="en-US" sz="1000" b="0" dirty="0">
                <a:solidFill>
                  <a:srgbClr val="24292F"/>
                </a:solidFill>
                <a:latin typeface="Verdana" panose="020B0604030504040204" pitchFamily="34" charset="0"/>
                <a:ea typeface="Verdana" panose="020B0604030504040204" pitchFamily="34" charset="0"/>
              </a:rPr>
              <a:t>At the bottom of the page, type a short, meaningful commit message that describes the change you made to the file. You can attribute the commit to more than one author in the commit message. For more information, see "</a:t>
            </a:r>
            <a:r>
              <a:rPr lang="en-US" sz="1000" b="0" dirty="0">
                <a:solidFill>
                  <a:srgbClr val="24292F"/>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Creating a commit with multiple co-authors</a:t>
            </a:r>
            <a:r>
              <a:rPr lang="en-US" sz="1000" b="0" dirty="0">
                <a:solidFill>
                  <a:srgbClr val="24292F"/>
                </a:solidFill>
                <a:latin typeface="Verdana" panose="020B0604030504040204" pitchFamily="34" charset="0"/>
                <a:ea typeface="Verdana" panose="020B0604030504040204" pitchFamily="34" charset="0"/>
              </a:rPr>
              <a:t>."</a:t>
            </a:r>
            <a:br>
              <a:rPr lang="en-US" sz="1000" b="0" dirty="0">
                <a:solidFill>
                  <a:srgbClr val="24292F"/>
                </a:solidFill>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r>
              <a:rPr lang="en-US" sz="1000" u="sng" dirty="0">
                <a:solidFill>
                  <a:srgbClr val="24292F"/>
                </a:solidFill>
                <a:latin typeface="Verdana" panose="020B0604030504040204" pitchFamily="34" charset="0"/>
                <a:ea typeface="Verdana" panose="020B0604030504040204" pitchFamily="34" charset="0"/>
              </a:rPr>
              <a:t>Deleting a directory</a:t>
            </a:r>
            <a:br>
              <a:rPr lang="en-US" sz="1000" u="sng" dirty="0">
                <a:solidFill>
                  <a:srgbClr val="24292F"/>
                </a:solidFill>
                <a:latin typeface="Verdana" panose="020B0604030504040204" pitchFamily="34" charset="0"/>
                <a:ea typeface="Verdana" panose="020B0604030504040204" pitchFamily="34" charset="0"/>
              </a:rPr>
            </a:br>
            <a:br>
              <a:rPr lang="en-US" sz="1000" u="sng" dirty="0">
                <a:solidFill>
                  <a:srgbClr val="24292F"/>
                </a:solidFill>
                <a:latin typeface="Verdana" panose="020B0604030504040204" pitchFamily="34" charset="0"/>
                <a:ea typeface="Verdana" panose="020B0604030504040204" pitchFamily="34" charset="0"/>
              </a:rPr>
            </a:br>
            <a:r>
              <a:rPr lang="en-US" sz="1000" b="0" i="0" dirty="0">
                <a:solidFill>
                  <a:srgbClr val="24292F"/>
                </a:solidFill>
                <a:effectLst/>
                <a:latin typeface="Verdana" panose="020B0604030504040204" pitchFamily="34" charset="0"/>
                <a:ea typeface="Verdana" panose="020B0604030504040204" pitchFamily="34" charset="0"/>
              </a:rPr>
              <a:t>Browse to the directory in your repository that you want to delete.</a:t>
            </a:r>
            <a:br>
              <a:rPr lang="en-US" sz="1000" b="0" i="0" dirty="0">
                <a:solidFill>
                  <a:srgbClr val="24292F"/>
                </a:solidFill>
                <a:effectLst/>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r>
              <a:rPr lang="en-US" sz="1000" b="0" i="0" dirty="0">
                <a:solidFill>
                  <a:srgbClr val="24292F"/>
                </a:solidFill>
                <a:effectLst/>
                <a:latin typeface="Verdana" panose="020B0604030504040204" pitchFamily="34" charset="0"/>
                <a:ea typeface="Verdana" panose="020B0604030504040204" pitchFamily="34" charset="0"/>
              </a:rPr>
              <a:t>At the top-right corner, click      ,, then click Delete directory.</a:t>
            </a:r>
            <a:br>
              <a:rPr lang="en-US" sz="1000" b="0" i="0" dirty="0">
                <a:solidFill>
                  <a:srgbClr val="24292F"/>
                </a:solidFill>
                <a:effectLst/>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r>
              <a:rPr lang="en-US" sz="1000" b="0" i="0" dirty="0">
                <a:solidFill>
                  <a:srgbClr val="24292F"/>
                </a:solidFill>
                <a:effectLst/>
                <a:latin typeface="Verdana" panose="020B0604030504040204" pitchFamily="34" charset="0"/>
                <a:ea typeface="Verdana" panose="020B0604030504040204" pitchFamily="34" charset="0"/>
              </a:rPr>
              <a:t>At the bottom of the page, type a short, meaningful commit message that describes the change you made to the file. You can attribute the commit to more than one author in the commit message. For more information, see "</a:t>
            </a:r>
            <a:r>
              <a:rPr lang="en-US" sz="1000" b="0" i="0" u="none" strike="noStrike" dirty="0">
                <a:solidFill>
                  <a:srgbClr val="24292F"/>
                </a:solidFill>
                <a:effectLst/>
                <a:latin typeface="Verdana" panose="020B0604030504040204" pitchFamily="34" charset="0"/>
                <a:ea typeface="Verdana" panose="020B0604030504040204" pitchFamily="34" charset="0"/>
                <a:hlinkClick r:id="rId3"/>
              </a:rPr>
              <a:t>Creating a commit with multiple co-authors</a:t>
            </a:r>
            <a:r>
              <a:rPr lang="en-US" sz="1000" b="0" i="0" dirty="0">
                <a:solidFill>
                  <a:srgbClr val="24292F"/>
                </a:solidFill>
                <a:effectLst/>
                <a:latin typeface="Verdana" panose="020B0604030504040204" pitchFamily="34" charset="0"/>
                <a:ea typeface="Verdana" panose="020B0604030504040204" pitchFamily="34" charset="0"/>
              </a:rPr>
              <a:t>."</a:t>
            </a:r>
            <a:br>
              <a:rPr lang="en-US" sz="1000" b="0" i="0" dirty="0">
                <a:solidFill>
                  <a:srgbClr val="24292F"/>
                </a:solidFill>
                <a:effectLst/>
                <a:latin typeface="Verdana" panose="020B0604030504040204" pitchFamily="34" charset="0"/>
                <a:ea typeface="Verdana" panose="020B0604030504040204" pitchFamily="34" charset="0"/>
              </a:rPr>
            </a:br>
            <a:endParaRPr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Graphic 2" descr="Garbage outline">
            <a:extLst>
              <a:ext uri="{FF2B5EF4-FFF2-40B4-BE49-F238E27FC236}">
                <a16:creationId xmlns:a16="http://schemas.microsoft.com/office/drawing/2014/main" id="{352A7FF1-01C0-4FB6-BDDD-3894E952FD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6957" y="979457"/>
            <a:ext cx="188635" cy="188635"/>
          </a:xfrm>
          <a:prstGeom prst="rect">
            <a:avLst/>
          </a:prstGeom>
        </p:spPr>
      </p:pic>
      <p:pic>
        <p:nvPicPr>
          <p:cNvPr id="5" name="Picture 4" descr="A picture containing clipart&#10;&#10;Description automatically generated">
            <a:extLst>
              <a:ext uri="{FF2B5EF4-FFF2-40B4-BE49-F238E27FC236}">
                <a16:creationId xmlns:a16="http://schemas.microsoft.com/office/drawing/2014/main" id="{CB54B126-0A08-4A5B-9119-72C84B9E23A6}"/>
              </a:ext>
            </a:extLst>
          </p:cNvPr>
          <p:cNvPicPr>
            <a:picLocks noChangeAspect="1"/>
          </p:cNvPicPr>
          <p:nvPr/>
        </p:nvPicPr>
        <p:blipFill>
          <a:blip r:embed="rId6"/>
          <a:stretch>
            <a:fillRect/>
          </a:stretch>
        </p:blipFill>
        <p:spPr>
          <a:xfrm flipV="1">
            <a:off x="2295592" y="2470239"/>
            <a:ext cx="242133" cy="250034"/>
          </a:xfrm>
          <a:prstGeom prst="rect">
            <a:avLst/>
          </a:prstGeom>
        </p:spPr>
      </p:pic>
    </p:spTree>
    <p:extLst>
      <p:ext uri="{BB962C8B-B14F-4D97-AF65-F5344CB8AC3E}">
        <p14:creationId xmlns:p14="http://schemas.microsoft.com/office/powerpoint/2010/main" val="1513243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2926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Interactions with the repo</a:t>
            </a:r>
            <a:endParaRPr/>
          </a:p>
          <a:p>
            <a:pPr marL="0" lvl="0" indent="0" algn="l" rtl="0">
              <a:spcBef>
                <a:spcPts val="0"/>
              </a:spcBef>
              <a:spcAft>
                <a:spcPts val="0"/>
              </a:spcAft>
              <a:buNone/>
            </a:pPr>
            <a:endParaRPr/>
          </a:p>
        </p:txBody>
      </p:sp>
      <p:sp>
        <p:nvSpPr>
          <p:cNvPr id="190" name="Google Shape;190;p29"/>
          <p:cNvSpPr txBox="1">
            <a:spLocks noGrp="1"/>
          </p:cNvSpPr>
          <p:nvPr>
            <p:ph type="body" idx="1"/>
          </p:nvPr>
        </p:nvSpPr>
        <p:spPr>
          <a:xfrm>
            <a:off x="359525" y="8429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dirty="0"/>
              <a:t>Web:</a:t>
            </a:r>
            <a:endParaRPr dirty="0"/>
          </a:p>
          <a:p>
            <a:pPr marL="914400" lvl="1" indent="-419100" algn="l" rtl="0">
              <a:spcBef>
                <a:spcPts val="0"/>
              </a:spcBef>
              <a:spcAft>
                <a:spcPts val="0"/>
              </a:spcAft>
              <a:buSzPts val="3000"/>
              <a:buChar char="○"/>
            </a:pPr>
            <a:r>
              <a:rPr lang="en" sz="1800" dirty="0"/>
              <a:t>Simple and limited manageability of the repo</a:t>
            </a:r>
            <a:endParaRPr sz="1800" dirty="0"/>
          </a:p>
          <a:p>
            <a:pPr marL="457200" lvl="0" indent="-419100" algn="l" rtl="0">
              <a:spcBef>
                <a:spcPts val="0"/>
              </a:spcBef>
              <a:spcAft>
                <a:spcPts val="0"/>
              </a:spcAft>
              <a:buSzPts val="3000"/>
              <a:buChar char="●"/>
            </a:pPr>
            <a:r>
              <a:rPr lang="en" dirty="0"/>
              <a:t>Desktop GUI:</a:t>
            </a:r>
            <a:endParaRPr dirty="0"/>
          </a:p>
          <a:p>
            <a:pPr marL="914400" lvl="1" indent="-419100" algn="l" rtl="0">
              <a:spcBef>
                <a:spcPts val="0"/>
              </a:spcBef>
              <a:spcAft>
                <a:spcPts val="0"/>
              </a:spcAft>
              <a:buSzPts val="3000"/>
              <a:buChar char="○"/>
            </a:pPr>
            <a:r>
              <a:rPr lang="en" sz="1800" dirty="0"/>
              <a:t>Still very simple but intermediate manageability of the repo (Recommended)</a:t>
            </a:r>
            <a:endParaRPr sz="1800" dirty="0"/>
          </a:p>
          <a:p>
            <a:pPr marL="457200" lvl="0" indent="-419100" algn="l" rtl="0">
              <a:spcBef>
                <a:spcPts val="0"/>
              </a:spcBef>
              <a:spcAft>
                <a:spcPts val="0"/>
              </a:spcAft>
              <a:buSzPts val="3000"/>
              <a:buChar char="●"/>
            </a:pPr>
            <a:r>
              <a:rPr lang="en" dirty="0"/>
              <a:t>Terminal:</a:t>
            </a:r>
            <a:endParaRPr dirty="0"/>
          </a:p>
          <a:p>
            <a:pPr marL="914400" lvl="1" indent="-419100" algn="l" rtl="0">
              <a:spcBef>
                <a:spcPts val="0"/>
              </a:spcBef>
              <a:spcAft>
                <a:spcPts val="0"/>
              </a:spcAft>
              <a:buSzPts val="3000"/>
              <a:buChar char="○"/>
            </a:pPr>
            <a:r>
              <a:rPr lang="en" sz="1800" dirty="0"/>
              <a:t>Advance manageability of the repo, however there is an learning curve</a:t>
            </a:r>
            <a:endParaRPr sz="1800"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What is GitHub?</a:t>
            </a:r>
            <a:endParaRPr sz="3000" b="1" i="0" u="none" strike="noStrike" cap="none">
              <a:solidFill>
                <a:schemeClr val="dk2"/>
              </a:solidFill>
              <a:latin typeface="Raleway"/>
              <a:ea typeface="Raleway"/>
              <a:cs typeface="Raleway"/>
              <a:sym typeface="Raleway"/>
            </a:endParaRPr>
          </a:p>
        </p:txBody>
      </p:sp>
      <p:sp>
        <p:nvSpPr>
          <p:cNvPr id="66" name="Google Shape;6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GitHub </a:t>
            </a:r>
            <a:r>
              <a:rPr lang="en" sz="1800" b="0" i="0" u="none" strike="noStrike" cap="none">
                <a:solidFill>
                  <a:srgbClr val="666666"/>
                </a:solidFill>
                <a:latin typeface="Source Sans Pro"/>
                <a:ea typeface="Source Sans Pro"/>
                <a:cs typeface="Source Sans Pro"/>
                <a:sym typeface="Source Sans Pro"/>
              </a:rPr>
              <a:t>is a </a:t>
            </a:r>
            <a:r>
              <a:rPr lang="en" sz="1800" b="0" i="1" u="none" strike="noStrike" cap="none">
                <a:solidFill>
                  <a:srgbClr val="666666"/>
                </a:solidFill>
                <a:latin typeface="Source Sans Pro"/>
                <a:ea typeface="Source Sans Pro"/>
                <a:cs typeface="Source Sans Pro"/>
                <a:sym typeface="Source Sans Pro"/>
              </a:rPr>
              <a:t>version control system that (VCS)</a:t>
            </a:r>
            <a:r>
              <a:rPr lang="en" sz="1800" b="0" i="0" u="none" strike="noStrike" cap="none">
                <a:solidFill>
                  <a:srgbClr val="666666"/>
                </a:solidFill>
                <a:latin typeface="Source Sans Pro"/>
                <a:ea typeface="Source Sans Pro"/>
                <a:cs typeface="Source Sans Pro"/>
                <a:sym typeface="Source Sans Pro"/>
              </a:rPr>
              <a:t> that lets users save their code online, track changes of their code (versions), and collaborate with others on a particular project. A version control system records changes to files over time and let’s users review this changes later. </a:t>
            </a:r>
            <a:endParaRPr sz="1800" b="0" i="0" u="none" strike="noStrike" cap="none">
              <a:solidFill>
                <a:srgbClr val="666666"/>
              </a:solidFill>
              <a:latin typeface="Source Sans Pro"/>
              <a:ea typeface="Source Sans Pro"/>
              <a:cs typeface="Source Sans Pro"/>
              <a:sym typeface="Source Sans Pro"/>
            </a:endParaRPr>
          </a:p>
        </p:txBody>
      </p:sp>
      <p:sp>
        <p:nvSpPr>
          <p:cNvPr id="67" name="Google Shape;67;p14"/>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4736550" y="2915225"/>
            <a:ext cx="4095750" cy="1428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Download GitHub Desktop</a:t>
            </a:r>
            <a:endParaRPr sz="3000" b="1" i="0" u="none" strike="noStrike" cap="none">
              <a:solidFill>
                <a:schemeClr val="dk2"/>
              </a:solidFill>
              <a:latin typeface="Raleway"/>
              <a:ea typeface="Raleway"/>
              <a:cs typeface="Raleway"/>
              <a:sym typeface="Raleway"/>
            </a:endParaRPr>
          </a:p>
        </p:txBody>
      </p:sp>
      <p:sp>
        <p:nvSpPr>
          <p:cNvPr id="196" name="Google Shape;196;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Download GitHub desktop to manage your workflow for Windows and macOS. </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0" i="0" u="sng" strike="noStrike" cap="none" dirty="0">
                <a:solidFill>
                  <a:schemeClr val="hlink"/>
                </a:solidFill>
                <a:latin typeface="Source Sans Pro"/>
                <a:ea typeface="Source Sans Pro"/>
                <a:cs typeface="Source Sans Pro"/>
                <a:sym typeface="Source Sans Pro"/>
                <a:hlinkClick r:id="rId3"/>
              </a:rPr>
              <a:t>https://desktop.github.com/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Then complete the following installation steps:</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p:txBody>
      </p:sp>
      <p:sp>
        <p:nvSpPr>
          <p:cNvPr id="197" name="Google Shape;197;p30"/>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41700" y="46644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3" name="Google Shape;203;p31"/>
          <p:cNvPicPr preferRelativeResize="0"/>
          <p:nvPr/>
        </p:nvPicPr>
        <p:blipFill rotWithShape="1">
          <a:blip r:embed="rId3">
            <a:alphaModFix/>
          </a:blip>
          <a:srcRect/>
          <a:stretch/>
        </p:blipFill>
        <p:spPr>
          <a:xfrm>
            <a:off x="419125" y="641363"/>
            <a:ext cx="8082374" cy="3860774"/>
          </a:xfrm>
          <a:prstGeom prst="rect">
            <a:avLst/>
          </a:prstGeom>
          <a:noFill/>
          <a:ln>
            <a:noFill/>
          </a:ln>
        </p:spPr>
      </p:pic>
      <p:cxnSp>
        <p:nvCxnSpPr>
          <p:cNvPr id="204" name="Google Shape;204;p31"/>
          <p:cNvCxnSpPr/>
          <p:nvPr/>
        </p:nvCxnSpPr>
        <p:spPr>
          <a:xfrm flipH="1">
            <a:off x="5034700" y="3045000"/>
            <a:ext cx="357600" cy="534900"/>
          </a:xfrm>
          <a:prstGeom prst="straightConnector1">
            <a:avLst/>
          </a:prstGeom>
          <a:noFill/>
          <a:ln w="19050" cap="flat" cmpd="sng">
            <a:solidFill>
              <a:schemeClr val="lt1"/>
            </a:solidFill>
            <a:prstDash val="solid"/>
            <a:round/>
            <a:headEnd type="none" w="sm" len="sm"/>
            <a:tailEnd type="triangle" w="med" len="med"/>
          </a:ln>
        </p:spPr>
      </p:cxnSp>
      <p:sp>
        <p:nvSpPr>
          <p:cNvPr id="205" name="Google Shape;205;p31"/>
          <p:cNvSpPr txBox="1"/>
          <p:nvPr/>
        </p:nvSpPr>
        <p:spPr>
          <a:xfrm>
            <a:off x="239900" y="0"/>
            <a:ext cx="6141600" cy="825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1" i="0" u="none" strike="noStrike" cap="none">
                <a:solidFill>
                  <a:srgbClr val="000000"/>
                </a:solidFill>
                <a:latin typeface="Raleway"/>
                <a:ea typeface="Raleway"/>
                <a:cs typeface="Raleway"/>
                <a:sym typeface="Raleway"/>
              </a:rPr>
              <a:t>Download the 64-bit version for Windows or macOS.</a:t>
            </a:r>
            <a:endParaRPr sz="1800" b="1" i="0" u="none" strike="noStrike" cap="none">
              <a:solidFill>
                <a:srgbClr val="000000"/>
              </a:solidFill>
              <a:latin typeface="Raleway"/>
              <a:ea typeface="Raleway"/>
              <a:cs typeface="Raleway"/>
              <a:sym typeface="Raleway"/>
            </a:endParaRPr>
          </a:p>
        </p:txBody>
      </p:sp>
      <p:cxnSp>
        <p:nvCxnSpPr>
          <p:cNvPr id="206" name="Google Shape;206;p31"/>
          <p:cNvCxnSpPr/>
          <p:nvPr/>
        </p:nvCxnSpPr>
        <p:spPr>
          <a:xfrm flipH="1">
            <a:off x="4510500" y="3860125"/>
            <a:ext cx="633000" cy="174900"/>
          </a:xfrm>
          <a:prstGeom prst="straightConnector1">
            <a:avLst/>
          </a:prstGeom>
          <a:noFill/>
          <a:ln w="19050" cap="flat" cmpd="sng">
            <a:solidFill>
              <a:schemeClr val="lt1"/>
            </a:solidFill>
            <a:prstDash val="solid"/>
            <a:round/>
            <a:headEnd type="none" w="sm" len="sm"/>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rotWithShape="1">
          <a:blip r:embed="rId3">
            <a:alphaModFix/>
          </a:blip>
          <a:srcRect/>
          <a:stretch/>
        </p:blipFill>
        <p:spPr>
          <a:xfrm>
            <a:off x="0" y="1434038"/>
            <a:ext cx="3930300" cy="2864800"/>
          </a:xfrm>
          <a:prstGeom prst="rect">
            <a:avLst/>
          </a:prstGeom>
          <a:noFill/>
          <a:ln>
            <a:noFill/>
          </a:ln>
        </p:spPr>
      </p:pic>
      <p:cxnSp>
        <p:nvCxnSpPr>
          <p:cNvPr id="212" name="Google Shape;212;p32"/>
          <p:cNvCxnSpPr/>
          <p:nvPr/>
        </p:nvCxnSpPr>
        <p:spPr>
          <a:xfrm>
            <a:off x="1435650" y="2818025"/>
            <a:ext cx="681900" cy="247800"/>
          </a:xfrm>
          <a:prstGeom prst="straightConnector1">
            <a:avLst/>
          </a:prstGeom>
          <a:noFill/>
          <a:ln w="19050" cap="flat" cmpd="sng">
            <a:solidFill>
              <a:schemeClr val="dk2"/>
            </a:solidFill>
            <a:prstDash val="solid"/>
            <a:round/>
            <a:headEnd type="none" w="sm" len="sm"/>
            <a:tailEnd type="triangle" w="med" len="med"/>
          </a:ln>
        </p:spPr>
      </p:cxnSp>
      <p:pic>
        <p:nvPicPr>
          <p:cNvPr id="213" name="Google Shape;213;p32"/>
          <p:cNvPicPr preferRelativeResize="0"/>
          <p:nvPr/>
        </p:nvPicPr>
        <p:blipFill rotWithShape="1">
          <a:blip r:embed="rId4">
            <a:alphaModFix/>
          </a:blip>
          <a:srcRect/>
          <a:stretch/>
        </p:blipFill>
        <p:spPr>
          <a:xfrm>
            <a:off x="3990475" y="1434038"/>
            <a:ext cx="5153525" cy="2864800"/>
          </a:xfrm>
          <a:prstGeom prst="rect">
            <a:avLst/>
          </a:prstGeom>
          <a:noFill/>
          <a:ln>
            <a:noFill/>
          </a:ln>
        </p:spPr>
      </p:pic>
      <p:cxnSp>
        <p:nvCxnSpPr>
          <p:cNvPr id="214" name="Google Shape;214;p32"/>
          <p:cNvCxnSpPr/>
          <p:nvPr/>
        </p:nvCxnSpPr>
        <p:spPr>
          <a:xfrm flipH="1">
            <a:off x="8035000" y="2981100"/>
            <a:ext cx="256800" cy="300600"/>
          </a:xfrm>
          <a:prstGeom prst="straightConnector1">
            <a:avLst/>
          </a:prstGeom>
          <a:noFill/>
          <a:ln w="19050" cap="flat" cmpd="sng">
            <a:solidFill>
              <a:schemeClr val="dk2"/>
            </a:solidFill>
            <a:prstDash val="solid"/>
            <a:round/>
            <a:headEnd type="none" w="sm" len="sm"/>
            <a:tailEnd type="triangle" w="med" len="med"/>
          </a:ln>
        </p:spPr>
      </p:cxnSp>
      <p:sp>
        <p:nvSpPr>
          <p:cNvPr id="215" name="Google Shape;215;p32"/>
          <p:cNvSpPr txBox="1"/>
          <p:nvPr/>
        </p:nvSpPr>
        <p:spPr>
          <a:xfrm>
            <a:off x="41700" y="46644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2"/>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Run GitHub Desktop for Windows or macOS </a:t>
            </a:r>
            <a:endParaRPr sz="3000" b="1" i="0" u="none" strike="noStrike" cap="none">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100"/>
              <a:buFont typeface="Arial"/>
              <a:buNone/>
            </a:pPr>
            <a:r>
              <a:rPr lang="en" sz="1800" b="0" i="0" u="none" strike="noStrike" cap="none">
                <a:solidFill>
                  <a:schemeClr val="lt2"/>
                </a:solidFill>
                <a:latin typeface="Source Sans Pro"/>
                <a:ea typeface="Source Sans Pro"/>
                <a:cs typeface="Source Sans Pro"/>
                <a:sym typeface="Source Sans Pro"/>
              </a:rPr>
              <a:t>In macOS,  open the GitHub desktop application. </a:t>
            </a:r>
            <a:endParaRPr sz="1800" b="0" i="0" u="none" strike="noStrike" cap="none">
              <a:solidFill>
                <a:schemeClr val="lt2"/>
              </a:solidFill>
              <a:latin typeface="Source Sans Pro"/>
              <a:ea typeface="Source Sans Pro"/>
              <a:cs typeface="Source Sans Pro"/>
              <a:sym typeface="Source Sans Pro"/>
            </a:endParaRPr>
          </a:p>
        </p:txBody>
      </p:sp>
      <p:pic>
        <p:nvPicPr>
          <p:cNvPr id="222" name="Google Shape;222;p33"/>
          <p:cNvPicPr preferRelativeResize="0"/>
          <p:nvPr/>
        </p:nvPicPr>
        <p:blipFill rotWithShape="1">
          <a:blip r:embed="rId3">
            <a:alphaModFix/>
          </a:blip>
          <a:srcRect/>
          <a:stretch/>
        </p:blipFill>
        <p:spPr>
          <a:xfrm>
            <a:off x="1103350" y="1110350"/>
            <a:ext cx="7220499" cy="3351350"/>
          </a:xfrm>
          <a:prstGeom prst="rect">
            <a:avLst/>
          </a:prstGeom>
          <a:noFill/>
          <a:ln>
            <a:noFill/>
          </a:ln>
        </p:spPr>
      </p:pic>
      <p:sp>
        <p:nvSpPr>
          <p:cNvPr id="223" name="Google Shape;223;p33"/>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body" idx="1"/>
          </p:nvPr>
        </p:nvSpPr>
        <p:spPr>
          <a:xfrm>
            <a:off x="311700" y="1598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Select “Sign into GitHub.com” for both Windows and macOS</a:t>
            </a:r>
            <a:endParaRPr sz="1800" b="0" i="0" u="none" strike="noStrike" cap="none">
              <a:solidFill>
                <a:schemeClr val="lt2"/>
              </a:solidFill>
              <a:latin typeface="Source Sans Pro"/>
              <a:ea typeface="Source Sans Pro"/>
              <a:cs typeface="Source Sans Pro"/>
              <a:sym typeface="Source Sans Pro"/>
            </a:endParaRPr>
          </a:p>
        </p:txBody>
      </p:sp>
      <p:sp>
        <p:nvSpPr>
          <p:cNvPr id="229" name="Google Shape;229;p34"/>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0" name="Google Shape;230;p34"/>
          <p:cNvPicPr preferRelativeResize="0"/>
          <p:nvPr/>
        </p:nvPicPr>
        <p:blipFill rotWithShape="1">
          <a:blip r:embed="rId3">
            <a:alphaModFix/>
          </a:blip>
          <a:srcRect r="49557"/>
          <a:stretch/>
        </p:blipFill>
        <p:spPr>
          <a:xfrm>
            <a:off x="1694450" y="731925"/>
            <a:ext cx="4922925" cy="3779925"/>
          </a:xfrm>
          <a:prstGeom prst="rect">
            <a:avLst/>
          </a:prstGeom>
          <a:noFill/>
          <a:ln>
            <a:noFill/>
          </a:ln>
        </p:spPr>
      </p:pic>
      <p:cxnSp>
        <p:nvCxnSpPr>
          <p:cNvPr id="231" name="Google Shape;231;p34"/>
          <p:cNvCxnSpPr/>
          <p:nvPr/>
        </p:nvCxnSpPr>
        <p:spPr>
          <a:xfrm flipH="1">
            <a:off x="3559100" y="2877550"/>
            <a:ext cx="551700" cy="2505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7" name="Google Shape;237;p35"/>
          <p:cNvPicPr preferRelativeResize="0"/>
          <p:nvPr/>
        </p:nvPicPr>
        <p:blipFill rotWithShape="1">
          <a:blip r:embed="rId3">
            <a:alphaModFix/>
          </a:blip>
          <a:srcRect r="49949"/>
          <a:stretch/>
        </p:blipFill>
        <p:spPr>
          <a:xfrm>
            <a:off x="6170000" y="651700"/>
            <a:ext cx="2922325" cy="4256100"/>
          </a:xfrm>
          <a:prstGeom prst="rect">
            <a:avLst/>
          </a:prstGeom>
          <a:noFill/>
          <a:ln>
            <a:noFill/>
          </a:ln>
        </p:spPr>
      </p:pic>
      <p:pic>
        <p:nvPicPr>
          <p:cNvPr id="238" name="Google Shape;238;p35"/>
          <p:cNvPicPr preferRelativeResize="0"/>
          <p:nvPr/>
        </p:nvPicPr>
        <p:blipFill rotWithShape="1">
          <a:blip r:embed="rId4">
            <a:alphaModFix/>
          </a:blip>
          <a:srcRect l="1897" r="50542"/>
          <a:stretch/>
        </p:blipFill>
        <p:spPr>
          <a:xfrm>
            <a:off x="3357975" y="654000"/>
            <a:ext cx="2705900" cy="4256100"/>
          </a:xfrm>
          <a:prstGeom prst="rect">
            <a:avLst/>
          </a:prstGeom>
          <a:noFill/>
          <a:ln>
            <a:noFill/>
          </a:ln>
        </p:spPr>
      </p:pic>
      <p:pic>
        <p:nvPicPr>
          <p:cNvPr id="239" name="Google Shape;239;p35"/>
          <p:cNvPicPr preferRelativeResize="0"/>
          <p:nvPr/>
        </p:nvPicPr>
        <p:blipFill rotWithShape="1">
          <a:blip r:embed="rId5">
            <a:alphaModFix/>
          </a:blip>
          <a:srcRect l="2589" r="49187"/>
          <a:stretch/>
        </p:blipFill>
        <p:spPr>
          <a:xfrm>
            <a:off x="165325" y="651700"/>
            <a:ext cx="3078974" cy="4256100"/>
          </a:xfrm>
          <a:prstGeom prst="rect">
            <a:avLst/>
          </a:prstGeom>
          <a:noFill/>
          <a:ln>
            <a:noFill/>
          </a:ln>
        </p:spPr>
      </p:pic>
      <p:cxnSp>
        <p:nvCxnSpPr>
          <p:cNvPr id="240" name="Google Shape;240;p35"/>
          <p:cNvCxnSpPr/>
          <p:nvPr/>
        </p:nvCxnSpPr>
        <p:spPr>
          <a:xfrm flipH="1">
            <a:off x="728000" y="2913200"/>
            <a:ext cx="227400" cy="320400"/>
          </a:xfrm>
          <a:prstGeom prst="straightConnector1">
            <a:avLst/>
          </a:prstGeom>
          <a:noFill/>
          <a:ln w="9525" cap="flat" cmpd="sng">
            <a:solidFill>
              <a:schemeClr val="dk2"/>
            </a:solidFill>
            <a:prstDash val="solid"/>
            <a:round/>
            <a:headEnd type="none" w="sm" len="sm"/>
            <a:tailEnd type="triangle" w="med" len="med"/>
          </a:ln>
        </p:spPr>
      </p:cxnSp>
      <p:cxnSp>
        <p:nvCxnSpPr>
          <p:cNvPr id="241" name="Google Shape;241;p35"/>
          <p:cNvCxnSpPr/>
          <p:nvPr/>
        </p:nvCxnSpPr>
        <p:spPr>
          <a:xfrm flipH="1">
            <a:off x="3913650" y="3293775"/>
            <a:ext cx="201900" cy="93300"/>
          </a:xfrm>
          <a:prstGeom prst="straightConnector1">
            <a:avLst/>
          </a:prstGeom>
          <a:noFill/>
          <a:ln w="9525" cap="flat" cmpd="sng">
            <a:solidFill>
              <a:schemeClr val="dk2"/>
            </a:solidFill>
            <a:prstDash val="solid"/>
            <a:round/>
            <a:headEnd type="none" w="sm" len="sm"/>
            <a:tailEnd type="triangle" w="med" len="med"/>
          </a:ln>
        </p:spPr>
      </p:cxnSp>
      <p:cxnSp>
        <p:nvCxnSpPr>
          <p:cNvPr id="242" name="Google Shape;242;p35"/>
          <p:cNvCxnSpPr/>
          <p:nvPr/>
        </p:nvCxnSpPr>
        <p:spPr>
          <a:xfrm flipH="1">
            <a:off x="6691625" y="3441125"/>
            <a:ext cx="241500" cy="100800"/>
          </a:xfrm>
          <a:prstGeom prst="straightConnector1">
            <a:avLst/>
          </a:prstGeom>
          <a:noFill/>
          <a:ln w="9525" cap="flat" cmpd="sng">
            <a:solidFill>
              <a:schemeClr val="dk2"/>
            </a:solidFill>
            <a:prstDash val="solid"/>
            <a:round/>
            <a:headEnd type="none" w="sm" len="sm"/>
            <a:tailEnd type="triangle" w="med" len="med"/>
          </a:ln>
        </p:spPr>
      </p:cxnSp>
      <p:sp>
        <p:nvSpPr>
          <p:cNvPr id="243" name="Google Shape;243;p35"/>
          <p:cNvSpPr txBox="1">
            <a:spLocks noGrp="1"/>
          </p:cNvSpPr>
          <p:nvPr>
            <p:ph type="title"/>
          </p:nvPr>
        </p:nvSpPr>
        <p:spPr>
          <a:xfrm>
            <a:off x="311700" y="11417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Login to GitHub Desktop </a:t>
            </a:r>
            <a:endParaRPr sz="3000" b="1" i="0" u="none" strike="noStrike" cap="none">
              <a:solidFill>
                <a:schemeClr val="dk2"/>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6"/>
          <p:cNvSpPr txBox="1">
            <a:spLocks noGrp="1"/>
          </p:cNvSpPr>
          <p:nvPr>
            <p:ph type="title"/>
          </p:nvPr>
        </p:nvSpPr>
        <p:spPr>
          <a:xfrm>
            <a:off x="323575" y="1207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3000" b="1" i="0" u="none" strike="noStrike" cap="none">
                <a:solidFill>
                  <a:schemeClr val="dk2"/>
                </a:solidFill>
                <a:latin typeface="Source Sans Pro"/>
                <a:ea typeface="Source Sans Pro"/>
                <a:cs typeface="Source Sans Pro"/>
                <a:sym typeface="Source Sans Pro"/>
              </a:rPr>
              <a:t>Choose Repository</a:t>
            </a:r>
            <a:endParaRPr sz="1800" b="1" i="0" u="none" strike="noStrike" cap="none">
              <a:solidFill>
                <a:srgbClr val="666666"/>
              </a:solidFill>
              <a:latin typeface="Source Sans Pro"/>
              <a:ea typeface="Source Sans Pro"/>
              <a:cs typeface="Source Sans Pro"/>
              <a:sym typeface="Source Sans Pro"/>
            </a:endParaRPr>
          </a:p>
        </p:txBody>
      </p:sp>
      <p:sp>
        <p:nvSpPr>
          <p:cNvPr id="250" name="Google Shape;250;p36"/>
          <p:cNvSpPr txBox="1">
            <a:spLocks noGrp="1"/>
          </p:cNvSpPr>
          <p:nvPr>
            <p:ph type="body" idx="1"/>
          </p:nvPr>
        </p:nvSpPr>
        <p:spPr>
          <a:xfrm>
            <a:off x="311700" y="6133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Select “Add a Local Repository” to clone a repository from GitHub.com. You can also create a repository and clone one from your computer. </a:t>
            </a:r>
            <a:endParaRPr sz="1800" b="0" i="0" u="none" strike="noStrike" cap="none">
              <a:solidFill>
                <a:schemeClr val="lt2"/>
              </a:solidFill>
              <a:latin typeface="Source Sans Pro"/>
              <a:ea typeface="Source Sans Pro"/>
              <a:cs typeface="Source Sans Pro"/>
              <a:sym typeface="Source Sans Pro"/>
            </a:endParaRPr>
          </a:p>
        </p:txBody>
      </p:sp>
      <p:pic>
        <p:nvPicPr>
          <p:cNvPr id="251" name="Google Shape;251;p36"/>
          <p:cNvPicPr preferRelativeResize="0"/>
          <p:nvPr/>
        </p:nvPicPr>
        <p:blipFill rotWithShape="1">
          <a:blip r:embed="rId3">
            <a:alphaModFix/>
          </a:blip>
          <a:srcRect/>
          <a:stretch/>
        </p:blipFill>
        <p:spPr>
          <a:xfrm>
            <a:off x="530550" y="1323475"/>
            <a:ext cx="8313625" cy="3355676"/>
          </a:xfrm>
          <a:prstGeom prst="rect">
            <a:avLst/>
          </a:prstGeom>
          <a:noFill/>
          <a:ln>
            <a:noFill/>
          </a:ln>
        </p:spPr>
      </p:pic>
      <p:cxnSp>
        <p:nvCxnSpPr>
          <p:cNvPr id="252" name="Google Shape;252;p36"/>
          <p:cNvCxnSpPr/>
          <p:nvPr/>
        </p:nvCxnSpPr>
        <p:spPr>
          <a:xfrm flipH="1">
            <a:off x="5484700" y="3919375"/>
            <a:ext cx="231900" cy="1104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7"/>
          <p:cNvPicPr preferRelativeResize="0"/>
          <p:nvPr/>
        </p:nvPicPr>
        <p:blipFill rotWithShape="1">
          <a:blip r:embed="rId3">
            <a:alphaModFix/>
          </a:blip>
          <a:srcRect/>
          <a:stretch/>
        </p:blipFill>
        <p:spPr>
          <a:xfrm>
            <a:off x="59575" y="699225"/>
            <a:ext cx="3038025" cy="3165025"/>
          </a:xfrm>
          <a:prstGeom prst="rect">
            <a:avLst/>
          </a:prstGeom>
          <a:noFill/>
          <a:ln>
            <a:noFill/>
          </a:ln>
        </p:spPr>
      </p:pic>
      <p:pic>
        <p:nvPicPr>
          <p:cNvPr id="258" name="Google Shape;258;p37"/>
          <p:cNvPicPr preferRelativeResize="0"/>
          <p:nvPr/>
        </p:nvPicPr>
        <p:blipFill rotWithShape="1">
          <a:blip r:embed="rId4">
            <a:alphaModFix/>
          </a:blip>
          <a:srcRect/>
          <a:stretch/>
        </p:blipFill>
        <p:spPr>
          <a:xfrm>
            <a:off x="3097600" y="699225"/>
            <a:ext cx="2740100" cy="3165025"/>
          </a:xfrm>
          <a:prstGeom prst="rect">
            <a:avLst/>
          </a:prstGeom>
          <a:noFill/>
          <a:ln>
            <a:noFill/>
          </a:ln>
        </p:spPr>
      </p:pic>
      <p:pic>
        <p:nvPicPr>
          <p:cNvPr id="259" name="Google Shape;259;p37"/>
          <p:cNvPicPr preferRelativeResize="0"/>
          <p:nvPr/>
        </p:nvPicPr>
        <p:blipFill rotWithShape="1">
          <a:blip r:embed="rId5">
            <a:alphaModFix/>
          </a:blip>
          <a:srcRect b="3511"/>
          <a:stretch/>
        </p:blipFill>
        <p:spPr>
          <a:xfrm>
            <a:off x="5837700" y="699225"/>
            <a:ext cx="3089325" cy="3051375"/>
          </a:xfrm>
          <a:prstGeom prst="rect">
            <a:avLst/>
          </a:prstGeom>
          <a:noFill/>
          <a:ln>
            <a:noFill/>
          </a:ln>
        </p:spPr>
      </p:pic>
      <p:sp>
        <p:nvSpPr>
          <p:cNvPr id="260" name="Google Shape;260;p37"/>
          <p:cNvSpPr txBox="1"/>
          <p:nvPr/>
        </p:nvSpPr>
        <p:spPr>
          <a:xfrm>
            <a:off x="185975" y="151575"/>
            <a:ext cx="24591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Select a repository from GitHub.com</a:t>
            </a:r>
            <a:endParaRPr sz="1400" b="0" i="0" u="none" strike="noStrike" cap="none">
              <a:solidFill>
                <a:srgbClr val="666666"/>
              </a:solidFill>
              <a:latin typeface="Source Sans Pro"/>
              <a:ea typeface="Source Sans Pro"/>
              <a:cs typeface="Source Sans Pro"/>
              <a:sym typeface="Source Sans Pro"/>
            </a:endParaRPr>
          </a:p>
        </p:txBody>
      </p:sp>
      <p:sp>
        <p:nvSpPr>
          <p:cNvPr id="261" name="Google Shape;261;p37"/>
          <p:cNvSpPr txBox="1"/>
          <p:nvPr/>
        </p:nvSpPr>
        <p:spPr>
          <a:xfrm>
            <a:off x="3176150" y="151575"/>
            <a:ext cx="25830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Choose local path on your computer</a:t>
            </a:r>
            <a:endParaRPr sz="1400" b="0" i="0" u="none" strike="noStrike" cap="none">
              <a:solidFill>
                <a:srgbClr val="666666"/>
              </a:solidFill>
              <a:latin typeface="Source Sans Pro"/>
              <a:ea typeface="Source Sans Pro"/>
              <a:cs typeface="Source Sans Pro"/>
              <a:sym typeface="Source Sans Pro"/>
            </a:endParaRPr>
          </a:p>
        </p:txBody>
      </p:sp>
      <p:sp>
        <p:nvSpPr>
          <p:cNvPr id="262" name="Google Shape;262;p37"/>
          <p:cNvSpPr txBox="1"/>
          <p:nvPr/>
        </p:nvSpPr>
        <p:spPr>
          <a:xfrm>
            <a:off x="6090863" y="84400"/>
            <a:ext cx="25830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Select “Clone”</a:t>
            </a:r>
            <a:endParaRPr sz="1400" b="0" i="0" u="none" strike="noStrike" cap="none">
              <a:solidFill>
                <a:srgbClr val="666666"/>
              </a:solidFill>
              <a:latin typeface="Source Sans Pro"/>
              <a:ea typeface="Source Sans Pro"/>
              <a:cs typeface="Source Sans Pro"/>
              <a:sym typeface="Source Sans Pro"/>
            </a:endParaRPr>
          </a:p>
        </p:txBody>
      </p:sp>
      <p:sp>
        <p:nvSpPr>
          <p:cNvPr id="263" name="Google Shape;263;p37"/>
          <p:cNvSpPr/>
          <p:nvPr/>
        </p:nvSpPr>
        <p:spPr>
          <a:xfrm>
            <a:off x="103325" y="1777150"/>
            <a:ext cx="2459100" cy="2274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7"/>
          <p:cNvSpPr/>
          <p:nvPr/>
        </p:nvSpPr>
        <p:spPr>
          <a:xfrm>
            <a:off x="3097600" y="3004100"/>
            <a:ext cx="2661600" cy="3951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5" name="Google Shape;265;p37"/>
          <p:cNvCxnSpPr/>
          <p:nvPr/>
        </p:nvCxnSpPr>
        <p:spPr>
          <a:xfrm flipH="1">
            <a:off x="7749025" y="3048000"/>
            <a:ext cx="341100" cy="402900"/>
          </a:xfrm>
          <a:prstGeom prst="straightConnector1">
            <a:avLst/>
          </a:prstGeom>
          <a:noFill/>
          <a:ln w="19050" cap="flat" cmpd="sng">
            <a:solidFill>
              <a:schemeClr val="dk2"/>
            </a:solidFill>
            <a:prstDash val="solid"/>
            <a:round/>
            <a:headEnd type="none" w="sm" len="sm"/>
            <a:tailEnd type="triangle" w="med" len="med"/>
          </a:ln>
        </p:spPr>
      </p:cxnSp>
      <p:sp>
        <p:nvSpPr>
          <p:cNvPr id="266" name="Google Shape;266;p37"/>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11700" y="203500"/>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Source Sans Pro"/>
                <a:ea typeface="Source Sans Pro"/>
                <a:cs typeface="Source Sans Pro"/>
                <a:sym typeface="Source Sans Pro"/>
              </a:rPr>
              <a:t>How to Use GitHub Desktop</a:t>
            </a:r>
            <a:endParaRPr sz="3000" b="1" i="0" u="none" strike="noStrike" cap="none">
              <a:solidFill>
                <a:schemeClr val="dk2"/>
              </a:solidFill>
              <a:latin typeface="Source Sans Pro"/>
              <a:ea typeface="Source Sans Pro"/>
              <a:cs typeface="Source Sans Pro"/>
              <a:sym typeface="Source Sans Pro"/>
            </a:endParaRPr>
          </a:p>
        </p:txBody>
      </p:sp>
      <p:sp>
        <p:nvSpPr>
          <p:cNvPr id="272" name="Google Shape;272;p38"/>
          <p:cNvSpPr txBox="1">
            <a:spLocks noGrp="1"/>
          </p:cNvSpPr>
          <p:nvPr>
            <p:ph type="body" idx="1"/>
          </p:nvPr>
        </p:nvSpPr>
        <p:spPr>
          <a:xfrm>
            <a:off x="198050" y="1080150"/>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Click “fetch origin” to git pull (all information from GitHub.com</a:t>
            </a:r>
            <a:endParaRPr sz="1800" b="0" i="0" u="none" strike="noStrike" cap="none">
              <a:solidFill>
                <a:srgbClr val="000000"/>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dk1"/>
              </a:solidFill>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Locate folder where your repository is located and add or change files. </a:t>
            </a:r>
            <a:r>
              <a:rPr lang="en" sz="1800" b="0" i="1" u="none" strike="noStrike" cap="none">
                <a:solidFill>
                  <a:srgbClr val="000000"/>
                </a:solidFill>
                <a:latin typeface="Source Sans Pro"/>
                <a:ea typeface="Source Sans Pro"/>
                <a:cs typeface="Source Sans Pro"/>
                <a:sym typeface="Source Sans Pro"/>
              </a:rPr>
              <a:t>(Remember local path on your computer )</a:t>
            </a:r>
            <a:endParaRPr sz="1800" b="0" i="1" u="none" strike="noStrike" cap="none">
              <a:solidFill>
                <a:srgbClr val="000000"/>
              </a:solidFill>
              <a:latin typeface="Source Sans Pro"/>
              <a:ea typeface="Source Sans Pro"/>
              <a:cs typeface="Source Sans Pro"/>
              <a:sym typeface="Source Sans Pro"/>
            </a:endParaRPr>
          </a:p>
          <a:p>
            <a:pPr marL="457200" marR="0" lvl="0" indent="0" algn="l" rtl="0">
              <a:lnSpc>
                <a:spcPct val="115000"/>
              </a:lnSpc>
              <a:spcBef>
                <a:spcPts val="0"/>
              </a:spcBef>
              <a:spcAft>
                <a:spcPts val="0"/>
              </a:spcAft>
              <a:buClr>
                <a:schemeClr val="lt2"/>
              </a:buClr>
              <a:buSzPts val="1800"/>
              <a:buFont typeface="Source Sans Pro"/>
              <a:buNone/>
            </a:pPr>
            <a:endParaRPr sz="1800" b="0" i="1" u="none" strike="noStrike" cap="none">
              <a:solidFill>
                <a:srgbClr val="000000"/>
              </a:solidFill>
              <a:latin typeface="Source Sans Pro"/>
              <a:ea typeface="Source Sans Pro"/>
              <a:cs typeface="Source Sans Pro"/>
              <a:sym typeface="Source Sans Pro"/>
            </a:endParaRPr>
          </a:p>
        </p:txBody>
      </p:sp>
      <p:pic>
        <p:nvPicPr>
          <p:cNvPr id="273" name="Google Shape;273;p38"/>
          <p:cNvPicPr preferRelativeResize="0"/>
          <p:nvPr/>
        </p:nvPicPr>
        <p:blipFill rotWithShape="1">
          <a:blip r:embed="rId3">
            <a:alphaModFix/>
          </a:blip>
          <a:srcRect b="79278"/>
          <a:stretch/>
        </p:blipFill>
        <p:spPr>
          <a:xfrm>
            <a:off x="1103500" y="1504125"/>
            <a:ext cx="5343776" cy="572700"/>
          </a:xfrm>
          <a:prstGeom prst="rect">
            <a:avLst/>
          </a:prstGeom>
          <a:noFill/>
          <a:ln>
            <a:noFill/>
          </a:ln>
        </p:spPr>
      </p:pic>
      <p:sp>
        <p:nvSpPr>
          <p:cNvPr id="274" name="Google Shape;274;p38"/>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0" name="Google Shape;280;p39"/>
          <p:cNvPicPr preferRelativeResize="0"/>
          <p:nvPr/>
        </p:nvPicPr>
        <p:blipFill rotWithShape="1">
          <a:blip r:embed="rId3">
            <a:alphaModFix/>
          </a:blip>
          <a:srcRect/>
          <a:stretch/>
        </p:blipFill>
        <p:spPr>
          <a:xfrm>
            <a:off x="5122225" y="526925"/>
            <a:ext cx="3877150" cy="4368575"/>
          </a:xfrm>
          <a:prstGeom prst="rect">
            <a:avLst/>
          </a:prstGeom>
          <a:noFill/>
          <a:ln>
            <a:noFill/>
          </a:ln>
        </p:spPr>
      </p:pic>
      <p:sp>
        <p:nvSpPr>
          <p:cNvPr id="281" name="Google Shape;281;p39"/>
          <p:cNvSpPr txBox="1"/>
          <p:nvPr/>
        </p:nvSpPr>
        <p:spPr>
          <a:xfrm>
            <a:off x="516625" y="144675"/>
            <a:ext cx="5672400" cy="45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666666"/>
                </a:solidFill>
                <a:latin typeface="Source Sans Pro"/>
                <a:ea typeface="Source Sans Pro"/>
                <a:cs typeface="Source Sans Pro"/>
                <a:sym typeface="Source Sans Pro"/>
              </a:rPr>
              <a:t>Files added/changes will show under “Changes” tab. </a:t>
            </a:r>
            <a:endParaRPr sz="1800" b="0" i="0" u="none" strike="noStrike" cap="none">
              <a:solidFill>
                <a:srgbClr val="666666"/>
              </a:solidFill>
              <a:latin typeface="Source Sans Pro"/>
              <a:ea typeface="Source Sans Pro"/>
              <a:cs typeface="Source Sans Pro"/>
              <a:sym typeface="Source Sans Pro"/>
            </a:endParaRPr>
          </a:p>
        </p:txBody>
      </p:sp>
      <p:sp>
        <p:nvSpPr>
          <p:cNvPr id="282" name="Google Shape;282;p39"/>
          <p:cNvSpPr txBox="1"/>
          <p:nvPr/>
        </p:nvSpPr>
        <p:spPr>
          <a:xfrm>
            <a:off x="206650" y="692200"/>
            <a:ext cx="4742400" cy="4203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Add a summary of what was changed (a message)</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You can add a description but it is not necessary</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Click “Commit to [branch]”</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Select “Push Origin” to push changes to GitHub.com </a:t>
            </a: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3" name="Google Shape;283;p39"/>
          <p:cNvCxnSpPr/>
          <p:nvPr/>
        </p:nvCxnSpPr>
        <p:spPr>
          <a:xfrm flipH="1">
            <a:off x="7614875" y="2789700"/>
            <a:ext cx="847200" cy="774900"/>
          </a:xfrm>
          <a:prstGeom prst="straightConnector1">
            <a:avLst/>
          </a:prstGeom>
          <a:noFill/>
          <a:ln w="19050" cap="flat" cmpd="sng">
            <a:solidFill>
              <a:schemeClr val="dk2"/>
            </a:solidFill>
            <a:prstDash val="solid"/>
            <a:round/>
            <a:headEnd type="none" w="sm" len="sm"/>
            <a:tailEnd type="triangle" w="med" len="med"/>
          </a:ln>
        </p:spPr>
      </p:cxnSp>
      <p:cxnSp>
        <p:nvCxnSpPr>
          <p:cNvPr id="284" name="Google Shape;284;p39"/>
          <p:cNvCxnSpPr/>
          <p:nvPr/>
        </p:nvCxnSpPr>
        <p:spPr>
          <a:xfrm flipH="1">
            <a:off x="7759575" y="3678275"/>
            <a:ext cx="640500" cy="702600"/>
          </a:xfrm>
          <a:prstGeom prst="straightConnector1">
            <a:avLst/>
          </a:prstGeom>
          <a:noFill/>
          <a:ln w="19050" cap="flat" cmpd="sng">
            <a:solidFill>
              <a:schemeClr val="dk2"/>
            </a:solidFill>
            <a:prstDash val="solid"/>
            <a:round/>
            <a:headEnd type="none" w="sm" len="sm"/>
            <a:tailEnd type="triangle" w="med" len="med"/>
          </a:ln>
        </p:spPr>
      </p:cxnSp>
      <p:pic>
        <p:nvPicPr>
          <p:cNvPr id="285" name="Google Shape;285;p39"/>
          <p:cNvPicPr preferRelativeResize="0"/>
          <p:nvPr/>
        </p:nvPicPr>
        <p:blipFill rotWithShape="1">
          <a:blip r:embed="rId4">
            <a:alphaModFix/>
          </a:blip>
          <a:srcRect l="32801" t="32709" r="5269"/>
          <a:stretch/>
        </p:blipFill>
        <p:spPr>
          <a:xfrm>
            <a:off x="697400" y="2717375"/>
            <a:ext cx="3760900" cy="51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Git vs. GitHub</a:t>
            </a:r>
            <a:endParaRPr sz="3000" b="1" i="0" u="none" strike="noStrike" cap="none">
              <a:solidFill>
                <a:schemeClr val="dk2"/>
              </a:solidFill>
              <a:latin typeface="Raleway"/>
              <a:ea typeface="Raleway"/>
              <a:cs typeface="Raleway"/>
              <a:sym typeface="Raleway"/>
            </a:endParaRPr>
          </a:p>
        </p:txBody>
      </p:sp>
      <p:sp>
        <p:nvSpPr>
          <p:cNvPr id="74" name="Google Shape;74;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rgbClr val="666666"/>
                </a:solidFill>
                <a:latin typeface="Source Sans Pro"/>
                <a:ea typeface="Source Sans Pro"/>
                <a:cs typeface="Source Sans Pro"/>
                <a:sym typeface="Source Sans Pro"/>
              </a:rPr>
              <a:t> It was built off of </a:t>
            </a:r>
            <a:r>
              <a:rPr lang="en" sz="1800" b="1" i="0" u="none" strike="noStrike" cap="none">
                <a:solidFill>
                  <a:srgbClr val="666666"/>
                </a:solidFill>
                <a:latin typeface="Source Sans Pro"/>
                <a:ea typeface="Source Sans Pro"/>
                <a:cs typeface="Source Sans Pro"/>
                <a:sym typeface="Source Sans Pro"/>
              </a:rPr>
              <a:t>Git </a:t>
            </a:r>
            <a:r>
              <a:rPr lang="en" sz="1800" b="0" i="0" u="none" strike="noStrike" cap="none">
                <a:solidFill>
                  <a:srgbClr val="666666"/>
                </a:solidFill>
                <a:latin typeface="Source Sans Pro"/>
                <a:ea typeface="Source Sans Pro"/>
                <a:cs typeface="Source Sans Pro"/>
                <a:sym typeface="Source Sans Pro"/>
              </a:rPr>
              <a:t>which is also a VCS; however, Git only uses the command line tool when making changes to a project. </a:t>
            </a:r>
            <a:r>
              <a:rPr lang="en" sz="1800" b="1" i="0" u="none" strike="noStrike" cap="none">
                <a:solidFill>
                  <a:srgbClr val="666666"/>
                </a:solidFill>
                <a:latin typeface="Source Sans Pro"/>
                <a:ea typeface="Source Sans Pro"/>
                <a:cs typeface="Source Sans Pro"/>
                <a:sym typeface="Source Sans Pro"/>
              </a:rPr>
              <a:t>GitHub </a:t>
            </a:r>
            <a:r>
              <a:rPr lang="en" sz="1800" b="0" i="0" u="none" strike="noStrike" cap="none">
                <a:solidFill>
                  <a:srgbClr val="666666"/>
                </a:solidFill>
                <a:latin typeface="Source Sans Pro"/>
                <a:ea typeface="Source Sans Pro"/>
                <a:cs typeface="Source Sans Pro"/>
                <a:sym typeface="Source Sans Pro"/>
              </a:rPr>
              <a:t>allows users to make changes online,  using the command tool (GitBash or the terminal), and in GitHub Desktop.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75" name="Google Shape;75;p15"/>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 name="Google Shape;76;p15"/>
          <p:cNvPicPr preferRelativeResize="0"/>
          <p:nvPr/>
        </p:nvPicPr>
        <p:blipFill rotWithShape="1">
          <a:blip r:embed="rId3">
            <a:alphaModFix/>
          </a:blip>
          <a:srcRect/>
          <a:stretch/>
        </p:blipFill>
        <p:spPr>
          <a:xfrm>
            <a:off x="664150" y="2429075"/>
            <a:ext cx="1905000" cy="1905000"/>
          </a:xfrm>
          <a:prstGeom prst="rect">
            <a:avLst/>
          </a:prstGeom>
          <a:noFill/>
          <a:ln>
            <a:noFill/>
          </a:ln>
        </p:spPr>
      </p:pic>
      <p:pic>
        <p:nvPicPr>
          <p:cNvPr id="77" name="Google Shape;77;p15"/>
          <p:cNvPicPr preferRelativeResize="0"/>
          <p:nvPr/>
        </p:nvPicPr>
        <p:blipFill rotWithShape="1">
          <a:blip r:embed="rId4">
            <a:alphaModFix/>
          </a:blip>
          <a:srcRect/>
          <a:stretch/>
        </p:blipFill>
        <p:spPr>
          <a:xfrm>
            <a:off x="4011700" y="2429075"/>
            <a:ext cx="1905000" cy="1905000"/>
          </a:xfrm>
          <a:prstGeom prst="ellipse">
            <a:avLst/>
          </a:prstGeom>
          <a:noFill/>
          <a:ln>
            <a:noFill/>
          </a:ln>
        </p:spPr>
      </p:pic>
      <p:sp>
        <p:nvSpPr>
          <p:cNvPr id="78" name="Google Shape;78;p15"/>
          <p:cNvSpPr txBox="1"/>
          <p:nvPr/>
        </p:nvSpPr>
        <p:spPr>
          <a:xfrm>
            <a:off x="2967625" y="3310975"/>
            <a:ext cx="645600" cy="42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3000" b="1" i="0" u="none" strike="noStrike" cap="none">
                <a:solidFill>
                  <a:schemeClr val="dk2"/>
                </a:solidFill>
                <a:latin typeface="Raleway"/>
                <a:ea typeface="Raleway"/>
                <a:cs typeface="Raleway"/>
                <a:sym typeface="Raleway"/>
              </a:rPr>
              <a:t>vs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311700" y="-78828"/>
            <a:ext cx="8520600" cy="5431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dirty="0">
                <a:solidFill>
                  <a:schemeClr val="dk2"/>
                </a:solidFill>
                <a:latin typeface="Raleway"/>
                <a:ea typeface="Raleway"/>
                <a:cs typeface="Raleway"/>
                <a:sym typeface="Raleway"/>
              </a:rPr>
              <a:t>References &amp; Quick Links</a:t>
            </a:r>
            <a:endParaRPr sz="3000" b="1" i="0" u="none" strike="noStrike" cap="none" dirty="0">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2"/>
              </a:buClr>
              <a:buSzPts val="3000"/>
              <a:buFont typeface="Raleway"/>
              <a:buNone/>
            </a:pPr>
            <a:endParaRPr sz="3000" b="1" i="0" u="none" strike="noStrike" cap="none" dirty="0">
              <a:solidFill>
                <a:schemeClr val="dk2"/>
              </a:solidFill>
              <a:latin typeface="Raleway"/>
              <a:ea typeface="Raleway"/>
              <a:cs typeface="Raleway"/>
              <a:sym typeface="Raleway"/>
            </a:endParaRPr>
          </a:p>
        </p:txBody>
      </p:sp>
      <p:sp>
        <p:nvSpPr>
          <p:cNvPr id="291" name="Google Shape;291;p40"/>
          <p:cNvSpPr txBox="1">
            <a:spLocks noGrp="1"/>
          </p:cNvSpPr>
          <p:nvPr>
            <p:ph type="body" idx="1"/>
          </p:nvPr>
        </p:nvSpPr>
        <p:spPr>
          <a:xfrm>
            <a:off x="323575" y="608563"/>
            <a:ext cx="8508725" cy="397920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Educational Resources for Students: </a:t>
            </a:r>
            <a:r>
              <a:rPr lang="en" sz="1800" b="0" i="0" u="sng" strike="noStrike" cap="none" dirty="0">
                <a:solidFill>
                  <a:schemeClr val="hlink"/>
                </a:solidFill>
                <a:latin typeface="Source Sans Pro"/>
                <a:ea typeface="Source Sans Pro"/>
                <a:cs typeface="Source Sans Pro"/>
                <a:sym typeface="Source Sans Pro"/>
                <a:hlinkClick r:id="rId3"/>
              </a:rPr>
              <a:t>https://education.github.com/pack</a:t>
            </a:r>
            <a:r>
              <a:rPr lang="en" sz="1800" b="0" i="0" u="none" strike="noStrike" cap="none" dirty="0">
                <a:solidFill>
                  <a:schemeClr val="lt2"/>
                </a:solidFill>
                <a:latin typeface="Source Sans Pro"/>
                <a:ea typeface="Source Sans Pro"/>
                <a:cs typeface="Source Sans Pro"/>
                <a:sym typeface="Source Sans Pro"/>
              </a:rPr>
              <a:t> , </a:t>
            </a:r>
            <a:r>
              <a:rPr lang="en" sz="1800" b="0" i="0" u="sng" strike="noStrike" cap="none" dirty="0">
                <a:solidFill>
                  <a:schemeClr val="hlink"/>
                </a:solidFill>
                <a:latin typeface="Source Sans Pro"/>
                <a:ea typeface="Source Sans Pro"/>
                <a:cs typeface="Source Sans Pro"/>
                <a:sym typeface="Source Sans Pro"/>
                <a:hlinkClick r:id="rId4"/>
              </a:rPr>
              <a:t>https://education.github.com/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a:t>
            </a:r>
            <a:r>
              <a:rPr lang="en" sz="1800" b="0" i="0" u="sng" strike="noStrike" cap="none" dirty="0">
                <a:solidFill>
                  <a:schemeClr val="hlink"/>
                </a:solidFill>
                <a:latin typeface="Source Sans Pro"/>
                <a:ea typeface="Source Sans Pro"/>
                <a:cs typeface="Source Sans Pro"/>
                <a:sym typeface="Source Sans Pro"/>
                <a:hlinkClick r:id="rId5"/>
              </a:rPr>
              <a:t>https://github.com/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GitBash: </a:t>
            </a:r>
            <a:r>
              <a:rPr lang="en" sz="1800" b="0" i="0" u="sng" strike="noStrike" cap="none" dirty="0">
                <a:solidFill>
                  <a:schemeClr val="hlink"/>
                </a:solidFill>
                <a:latin typeface="Source Sans Pro"/>
                <a:ea typeface="Source Sans Pro"/>
                <a:cs typeface="Source Sans Pro"/>
                <a:sym typeface="Source Sans Pro"/>
                <a:hlinkClick r:id="rId6"/>
              </a:rPr>
              <a:t>https://git-scm.com/download/win</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Desktop: </a:t>
            </a:r>
            <a:r>
              <a:rPr lang="en" sz="1800" b="0" i="0" u="sng" strike="noStrike" cap="none" dirty="0">
                <a:solidFill>
                  <a:schemeClr val="hlink"/>
                </a:solidFill>
                <a:latin typeface="Source Sans Pro"/>
                <a:ea typeface="Source Sans Pro"/>
                <a:cs typeface="Source Sans Pro"/>
                <a:sym typeface="Source Sans Pro"/>
                <a:hlinkClick r:id="rId7"/>
              </a:rPr>
              <a:t>https://desktop.github.com/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Golassary: </a:t>
            </a:r>
            <a:r>
              <a:rPr lang="en" sz="1800" b="0" i="0" u="sng" strike="noStrike" cap="none" dirty="0">
                <a:solidFill>
                  <a:schemeClr val="hlink"/>
                </a:solidFill>
                <a:latin typeface="Source Sans Pro"/>
                <a:ea typeface="Source Sans Pro"/>
                <a:cs typeface="Source Sans Pro"/>
                <a:sym typeface="Source Sans Pro"/>
                <a:hlinkClick r:id="rId8"/>
              </a:rPr>
              <a:t>https://help.github.com/articles/github-glossary/</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Youtube Channel: </a:t>
            </a:r>
            <a:r>
              <a:rPr lang="en" sz="1800" b="0" i="0" u="sng" strike="noStrike" cap="none" dirty="0">
                <a:solidFill>
                  <a:schemeClr val="hlink"/>
                </a:solidFill>
                <a:latin typeface="Source Sans Pro"/>
                <a:ea typeface="Source Sans Pro"/>
                <a:cs typeface="Source Sans Pro"/>
                <a:sym typeface="Source Sans Pro"/>
                <a:hlinkClick r:id="rId9"/>
              </a:rPr>
              <a:t>https://www.youtube.com/user/GitHubGuides</a:t>
            </a:r>
            <a:endParaRPr lang="en" sz="1800" b="0" i="0" u="sng" strike="noStrike" cap="none" dirty="0">
              <a:solidFill>
                <a:schemeClr val="hlink"/>
              </a:solidFill>
              <a:latin typeface="Source Sans Pro"/>
              <a:ea typeface="Source Sans Pro"/>
              <a:cs typeface="Source Sans Pro"/>
              <a:sym typeface="Source Sans Pro"/>
            </a:endParaRPr>
          </a:p>
          <a:p>
            <a:pPr marL="0" indent="0">
              <a:buNone/>
            </a:pPr>
            <a:r>
              <a:rPr lang="en" dirty="0"/>
              <a:t>GitHub Add a Folder: </a:t>
            </a:r>
            <a:r>
              <a:rPr lang="en-US" u="sng" dirty="0">
                <a:solidFill>
                  <a:schemeClr val="hlink"/>
                </a:solidFill>
                <a:hlinkClick r:id="rId10">
                  <a:extLst>
                    <a:ext uri="{A12FA001-AC4F-418D-AE19-62706E023703}">
                      <ahyp:hlinkClr xmlns:ahyp="http://schemas.microsoft.com/office/drawing/2018/hyperlinkcolor" val="tx"/>
                    </a:ext>
                  </a:extLst>
                </a:hlinkClick>
              </a:rPr>
              <a:t>https://github.community/t/add-a-folder/2304</a:t>
            </a:r>
            <a:endParaRPr lang="en-US" u="sng" dirty="0">
              <a:solidFill>
                <a:schemeClr val="hlink"/>
              </a:solidFill>
            </a:endParaRPr>
          </a:p>
          <a:p>
            <a:pPr marL="0" indent="0">
              <a:buNone/>
            </a:pPr>
            <a:r>
              <a:rPr lang="en" dirty="0"/>
              <a:t>GitHub Deleting Files in a repository:</a:t>
            </a:r>
            <a:endParaRPr lang="en-US" u="sng" dirty="0">
              <a:solidFill>
                <a:schemeClr val="hlink"/>
              </a:solidFill>
            </a:endParaRPr>
          </a:p>
          <a:p>
            <a:pPr marL="0" indent="0">
              <a:buNone/>
            </a:pPr>
            <a:r>
              <a:rPr lang="en-US" u="sng" dirty="0">
                <a:solidFill>
                  <a:schemeClr val="hlink"/>
                </a:solidFill>
              </a:rPr>
              <a:t>https://docs.github.com/en/repositories/working-with-files/managing-files/deleting-files-in-a-repository</a:t>
            </a:r>
          </a:p>
          <a:p>
            <a:pPr marL="0" marR="0" lvl="0" indent="0" algn="l" rtl="0">
              <a:lnSpc>
                <a:spcPct val="115000"/>
              </a:lnSpc>
              <a:spcBef>
                <a:spcPts val="1600"/>
              </a:spcBef>
              <a:spcAft>
                <a:spcPts val="0"/>
              </a:spcAft>
              <a:buClr>
                <a:schemeClr val="lt2"/>
              </a:buClr>
              <a:buSzPts val="1800"/>
              <a:buFont typeface="Source Sans Pro"/>
              <a:buNone/>
            </a:pPr>
            <a:endParaRPr u="sng" dirty="0">
              <a:solidFill>
                <a:schemeClr val="hlink"/>
              </a:solidFill>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160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p:txBody>
      </p:sp>
      <p:sp>
        <p:nvSpPr>
          <p:cNvPr id="292" name="Google Shape;292;p40"/>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1"/>
          <p:cNvPicPr preferRelativeResize="0"/>
          <p:nvPr/>
        </p:nvPicPr>
        <p:blipFill rotWithShape="1">
          <a:blip r:embed="rId3">
            <a:alphaModFix/>
          </a:blip>
          <a:srcRect/>
          <a:stretch/>
        </p:blipFill>
        <p:spPr>
          <a:xfrm>
            <a:off x="2937800" y="0"/>
            <a:ext cx="3305899" cy="5143500"/>
          </a:xfrm>
          <a:prstGeom prst="rect">
            <a:avLst/>
          </a:prstGeom>
          <a:noFill/>
          <a:ln>
            <a:noFill/>
          </a:ln>
        </p:spPr>
      </p:pic>
      <p:sp>
        <p:nvSpPr>
          <p:cNvPr id="298" name="Google Shape;298;p4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The End </a:t>
            </a:r>
            <a:endParaRPr sz="3000" b="1" i="0" u="none" strike="noStrike" cap="none">
              <a:solidFill>
                <a:schemeClr val="dk2"/>
              </a:solidFill>
              <a:latin typeface="Raleway"/>
              <a:ea typeface="Raleway"/>
              <a:cs typeface="Raleway"/>
              <a:sym typeface="Raleway"/>
            </a:endParaRPr>
          </a:p>
        </p:txBody>
      </p:sp>
      <p:pic>
        <p:nvPicPr>
          <p:cNvPr id="299" name="Google Shape;299;p41"/>
          <p:cNvPicPr preferRelativeResize="0"/>
          <p:nvPr/>
        </p:nvPicPr>
        <p:blipFill rotWithShape="1">
          <a:blip r:embed="rId3">
            <a:alphaModFix/>
          </a:blip>
          <a:srcRect/>
          <a:stretch/>
        </p:blipFill>
        <p:spPr>
          <a:xfrm>
            <a:off x="0" y="0"/>
            <a:ext cx="2937799" cy="5143500"/>
          </a:xfrm>
          <a:prstGeom prst="rect">
            <a:avLst/>
          </a:prstGeom>
          <a:noFill/>
          <a:ln>
            <a:noFill/>
          </a:ln>
        </p:spPr>
      </p:pic>
      <p:pic>
        <p:nvPicPr>
          <p:cNvPr id="300" name="Google Shape;300;p41"/>
          <p:cNvPicPr preferRelativeResize="0"/>
          <p:nvPr/>
        </p:nvPicPr>
        <p:blipFill rotWithShape="1">
          <a:blip r:embed="rId4">
            <a:alphaModFix/>
          </a:blip>
          <a:srcRect/>
          <a:stretch/>
        </p:blipFill>
        <p:spPr>
          <a:xfrm>
            <a:off x="2930925" y="1126975"/>
            <a:ext cx="3306000" cy="3306000"/>
          </a:xfrm>
          <a:prstGeom prst="ellipse">
            <a:avLst/>
          </a:prstGeom>
          <a:noFill/>
          <a:ln>
            <a:noFill/>
          </a:ln>
        </p:spPr>
      </p:pic>
      <p:pic>
        <p:nvPicPr>
          <p:cNvPr id="301" name="Google Shape;301;p41"/>
          <p:cNvPicPr preferRelativeResize="0"/>
          <p:nvPr/>
        </p:nvPicPr>
        <p:blipFill rotWithShape="1">
          <a:blip r:embed="rId3">
            <a:alphaModFix/>
          </a:blip>
          <a:srcRect/>
          <a:stretch/>
        </p:blipFill>
        <p:spPr>
          <a:xfrm>
            <a:off x="6236825" y="0"/>
            <a:ext cx="2937799" cy="5143500"/>
          </a:xfrm>
          <a:prstGeom prst="rect">
            <a:avLst/>
          </a:prstGeom>
          <a:noFill/>
          <a:ln>
            <a:noFill/>
          </a:ln>
        </p:spPr>
      </p:pic>
      <p:sp>
        <p:nvSpPr>
          <p:cNvPr id="302" name="Google Shape;302;p41"/>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GitHub Terms</a:t>
            </a:r>
            <a:endParaRPr sz="3000" b="1" i="0" u="none" strike="noStrike" cap="none">
              <a:solidFill>
                <a:schemeClr val="dk2"/>
              </a:solidFill>
              <a:latin typeface="Raleway"/>
              <a:ea typeface="Raleway"/>
              <a:cs typeface="Raleway"/>
              <a:sym typeface="Raleway"/>
            </a:endParaRPr>
          </a:p>
        </p:txBody>
      </p:sp>
      <p:sp>
        <p:nvSpPr>
          <p:cNvPr id="84" name="Google Shape;84;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Repository </a:t>
            </a:r>
            <a:r>
              <a:rPr lang="en" sz="1800" b="0" i="0" u="none" strike="noStrike" cap="none">
                <a:solidFill>
                  <a:srgbClr val="666666"/>
                </a:solidFill>
                <a:latin typeface="Source Sans Pro"/>
                <a:ea typeface="Source Sans Pro"/>
                <a:cs typeface="Source Sans Pro"/>
                <a:sym typeface="Source Sans Pro"/>
              </a:rPr>
              <a:t>is where all files are stored for a particular project. Each project has its own repository where multiple versions and branches are created and tracked.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Branches </a:t>
            </a:r>
            <a:r>
              <a:rPr lang="en" sz="1800" b="0" i="0" u="none" strike="noStrike" cap="none">
                <a:solidFill>
                  <a:srgbClr val="666666"/>
                </a:solidFill>
                <a:latin typeface="Source Sans Pro"/>
                <a:ea typeface="Source Sans Pro"/>
                <a:cs typeface="Source Sans Pro"/>
                <a:sym typeface="Source Sans Pro"/>
              </a:rPr>
              <a:t>are the versions of a user’s code inside a repository that is created without altering original state of the project (usually the master branch).</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Master branch</a:t>
            </a:r>
            <a:r>
              <a:rPr lang="en" sz="1800" b="0" i="0" u="none" strike="noStrike" cap="none">
                <a:solidFill>
                  <a:srgbClr val="666666"/>
                </a:solidFill>
                <a:latin typeface="Source Sans Pro"/>
                <a:ea typeface="Source Sans Pro"/>
                <a:cs typeface="Source Sans Pro"/>
                <a:sym typeface="Source Sans Pro"/>
              </a:rPr>
              <a:t> is created once a repository is created and can store all versions of a project when branches merge into it.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Cloning </a:t>
            </a:r>
            <a:r>
              <a:rPr lang="en" sz="1800" b="0" i="0" u="none" strike="noStrike" cap="none">
                <a:solidFill>
                  <a:srgbClr val="666666"/>
                </a:solidFill>
                <a:latin typeface="Source Sans Pro"/>
                <a:ea typeface="Source Sans Pro"/>
                <a:cs typeface="Source Sans Pro"/>
                <a:sym typeface="Source Sans Pro"/>
              </a:rPr>
              <a:t>allows for the online repository to be downloaded locally on a user’s computer.</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85" name="Google Shape;85;p16"/>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Public vs. Private Repositories</a:t>
            </a:r>
            <a:endParaRPr sz="3000" b="1" i="0" u="none" strike="noStrike" cap="none">
              <a:solidFill>
                <a:schemeClr val="dk2"/>
              </a:solidFill>
              <a:latin typeface="Raleway"/>
              <a:ea typeface="Raleway"/>
              <a:cs typeface="Raleway"/>
              <a:sym typeface="Raleway"/>
            </a:endParaRPr>
          </a:p>
        </p:txBody>
      </p:sp>
      <p:sp>
        <p:nvSpPr>
          <p:cNvPr id="91" name="Google Shape;91;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Public repositories</a:t>
            </a:r>
            <a:r>
              <a:rPr lang="en" sz="1800" b="0" i="0" u="none" strike="noStrike" cap="none">
                <a:solidFill>
                  <a:srgbClr val="666666"/>
                </a:solidFill>
                <a:latin typeface="Source Sans Pro"/>
                <a:ea typeface="Source Sans Pro"/>
                <a:cs typeface="Source Sans Pro"/>
                <a:sym typeface="Source Sans Pro"/>
              </a:rPr>
              <a:t> are projects are visible to the entire GitHub community is great for collaborating with users all over the world. </a:t>
            </a:r>
            <a:r>
              <a:rPr lang="en" sz="1800" b="1" i="0" u="none" strike="noStrike" cap="none">
                <a:solidFill>
                  <a:srgbClr val="666666"/>
                </a:solidFill>
                <a:latin typeface="Source Sans Pro"/>
                <a:ea typeface="Source Sans Pro"/>
                <a:cs typeface="Source Sans Pro"/>
                <a:sym typeface="Source Sans Pro"/>
              </a:rPr>
              <a:t>Private repositories</a:t>
            </a:r>
            <a:r>
              <a:rPr lang="en" sz="1800" b="0" i="0" u="none" strike="noStrike" cap="none">
                <a:solidFill>
                  <a:srgbClr val="666666"/>
                </a:solidFill>
                <a:latin typeface="Source Sans Pro"/>
                <a:ea typeface="Source Sans Pro"/>
                <a:cs typeface="Source Sans Pro"/>
                <a:sym typeface="Source Sans Pro"/>
              </a:rPr>
              <a:t>, however, are only visible to the user that creates it unless they decide to add collaborators are on the project. Repositories that have lock represent private while the public repositories have an open source symbol. </a:t>
            </a:r>
            <a:endParaRPr sz="1800" b="0" i="0" u="none" strike="noStrike" cap="none">
              <a:solidFill>
                <a:srgbClr val="666666"/>
              </a:solidFill>
              <a:latin typeface="Source Sans Pro"/>
              <a:ea typeface="Source Sans Pro"/>
              <a:cs typeface="Source Sans Pro"/>
              <a:sym typeface="Source Sans Pro"/>
            </a:endParaRPr>
          </a:p>
        </p:txBody>
      </p:sp>
      <p:pic>
        <p:nvPicPr>
          <p:cNvPr id="92" name="Google Shape;92;p17"/>
          <p:cNvPicPr preferRelativeResize="0"/>
          <p:nvPr/>
        </p:nvPicPr>
        <p:blipFill rotWithShape="1">
          <a:blip r:embed="rId3">
            <a:alphaModFix/>
          </a:blip>
          <a:srcRect/>
          <a:stretch/>
        </p:blipFill>
        <p:spPr>
          <a:xfrm>
            <a:off x="5882825" y="2617700"/>
            <a:ext cx="2828925" cy="246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Create a GitHub Account </a:t>
            </a:r>
            <a:endParaRPr sz="3000" b="1" i="0" u="none" strike="noStrike" cap="none">
              <a:solidFill>
                <a:schemeClr val="dk2"/>
              </a:solidFill>
              <a:latin typeface="Raleway"/>
              <a:ea typeface="Raleway"/>
              <a:cs typeface="Raleway"/>
              <a:sym typeface="Raleway"/>
            </a:endParaRPr>
          </a:p>
        </p:txBody>
      </p:sp>
      <p:sp>
        <p:nvSpPr>
          <p:cNvPr id="98" name="Google Shape;98;p18"/>
          <p:cNvSpPr txBox="1">
            <a:spLocks noGrp="1"/>
          </p:cNvSpPr>
          <p:nvPr>
            <p:ph type="body" idx="1"/>
          </p:nvPr>
        </p:nvSpPr>
        <p:spPr>
          <a:xfrm>
            <a:off x="256150" y="977200"/>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Create your GitHub account using your Montgomery College Email (MYMCID@montgomerycollege.edu):</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sng" strike="noStrike" cap="none">
                <a:solidFill>
                  <a:schemeClr val="hlink"/>
                </a:solidFill>
                <a:latin typeface="Source Sans Pro"/>
                <a:ea typeface="Source Sans Pro"/>
                <a:cs typeface="Source Sans Pro"/>
                <a:sym typeface="Source Sans Pro"/>
                <a:hlinkClick r:id="rId3"/>
              </a:rPr>
              <a:t>https://github.com/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160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With a valid student email, you are able to create private repositories for free. </a:t>
            </a:r>
            <a:endParaRPr sz="1800" b="0" i="0" u="none" strike="noStrike" cap="none">
              <a:solidFill>
                <a:schemeClr val="lt2"/>
              </a:solidFill>
              <a:latin typeface="Source Sans Pro"/>
              <a:ea typeface="Source Sans Pro"/>
              <a:cs typeface="Source Sans Pro"/>
              <a:sym typeface="Source Sans Pro"/>
            </a:endParaRPr>
          </a:p>
        </p:txBody>
      </p:sp>
      <p:sp>
        <p:nvSpPr>
          <p:cNvPr id="99" name="Google Shape;99;p18"/>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p18" descr="13.PNG"/>
          <p:cNvPicPr preferRelativeResize="0"/>
          <p:nvPr/>
        </p:nvPicPr>
        <p:blipFill rotWithShape="1">
          <a:blip r:embed="rId4">
            <a:alphaModFix/>
          </a:blip>
          <a:srcRect/>
          <a:stretch/>
        </p:blipFill>
        <p:spPr>
          <a:xfrm>
            <a:off x="6033525" y="2764850"/>
            <a:ext cx="1966250" cy="21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9"/>
          <p:cNvSpPr txBox="1"/>
          <p:nvPr/>
        </p:nvSpPr>
        <p:spPr>
          <a:xfrm>
            <a:off x="445500" y="1450938"/>
            <a:ext cx="8698500" cy="5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After signing up for github go to </a:t>
            </a:r>
            <a:r>
              <a:rPr lang="en" sz="1400" b="0" i="0" u="sng" strike="noStrike" cap="none">
                <a:solidFill>
                  <a:schemeClr val="hlink"/>
                </a:solidFill>
                <a:latin typeface="Arial"/>
                <a:ea typeface="Arial"/>
                <a:cs typeface="Arial"/>
                <a:sym typeface="Arial"/>
                <a:hlinkClick r:id="rId3"/>
              </a:rPr>
              <a:t>https://education.github.com</a:t>
            </a:r>
            <a:r>
              <a:rPr lang="en" sz="1400" b="0" i="0" u="none" strike="noStrike" cap="none">
                <a:solidFill>
                  <a:srgbClr val="000000"/>
                </a:solidFill>
                <a:latin typeface="Arial"/>
                <a:ea typeface="Arial"/>
                <a:cs typeface="Arial"/>
                <a:sym typeface="Arial"/>
              </a:rPr>
              <a:t> to request a free 2 year discount. GitHub is a open source software that allows users to create multiple public repositories, but users need to request a discount for unlimited private repositories. This is free with student verification!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Follow the next steps to activate student development pack.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r>
              <a:rPr lang="en" b="1" i="1"/>
              <a:t>NOTE:- This may take 0-5 business days</a:t>
            </a:r>
            <a:endParaRPr b="1" i="1"/>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9"/>
          <p:cNvSpPr txBox="1"/>
          <p:nvPr/>
        </p:nvSpPr>
        <p:spPr>
          <a:xfrm>
            <a:off x="684875" y="468425"/>
            <a:ext cx="7468200" cy="86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3600" b="1" i="0" u="none" strike="noStrike" cap="none">
                <a:solidFill>
                  <a:srgbClr val="000000"/>
                </a:solidFill>
                <a:latin typeface="Raleway"/>
                <a:ea typeface="Raleway"/>
                <a:cs typeface="Raleway"/>
                <a:sym typeface="Raleway"/>
              </a:rPr>
              <a:t>Request a discount</a:t>
            </a:r>
            <a:endParaRPr sz="3600" b="1" i="0" u="none" strike="noStrike" cap="none">
              <a:solidFill>
                <a:srgbClr val="0000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endParaRPr sz="3000" b="1" i="0" u="none" strike="noStrike" cap="none">
              <a:solidFill>
                <a:schemeClr val="dk2"/>
              </a:solidFill>
              <a:latin typeface="Raleway"/>
              <a:ea typeface="Raleway"/>
              <a:cs typeface="Raleway"/>
              <a:sym typeface="Raleway"/>
            </a:endParaRPr>
          </a:p>
        </p:txBody>
      </p:sp>
      <p:sp>
        <p:nvSpPr>
          <p:cNvPr id="113" name="Google Shape;113;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pic>
        <p:nvPicPr>
          <p:cNvPr id="114" name="Google Shape;114;p20"/>
          <p:cNvPicPr preferRelativeResize="0"/>
          <p:nvPr/>
        </p:nvPicPr>
        <p:blipFill rotWithShape="1">
          <a:blip r:embed="rId3">
            <a:alphaModFix/>
          </a:blip>
          <a:srcRect/>
          <a:stretch/>
        </p:blipFill>
        <p:spPr>
          <a:xfrm>
            <a:off x="0" y="0"/>
            <a:ext cx="9144002" cy="4568876"/>
          </a:xfrm>
          <a:prstGeom prst="rect">
            <a:avLst/>
          </a:prstGeom>
          <a:noFill/>
          <a:ln>
            <a:noFill/>
          </a:ln>
        </p:spPr>
      </p:pic>
      <p:cxnSp>
        <p:nvCxnSpPr>
          <p:cNvPr id="115" name="Google Shape;115;p20"/>
          <p:cNvCxnSpPr/>
          <p:nvPr/>
        </p:nvCxnSpPr>
        <p:spPr>
          <a:xfrm flipH="1">
            <a:off x="1625075" y="3188375"/>
            <a:ext cx="540600" cy="483900"/>
          </a:xfrm>
          <a:prstGeom prst="straightConnector1">
            <a:avLst/>
          </a:prstGeom>
          <a:noFill/>
          <a:ln w="19050" cap="flat" cmpd="sng">
            <a:solidFill>
              <a:schemeClr val="dk2"/>
            </a:solidFill>
            <a:prstDash val="solid"/>
            <a:round/>
            <a:headEnd type="none" w="sm" len="sm"/>
            <a:tailEnd type="triangle" w="med" len="med"/>
          </a:ln>
        </p:spPr>
      </p:cxnSp>
      <p:sp>
        <p:nvSpPr>
          <p:cNvPr id="116" name="Google Shape;116;p20"/>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r="5526"/>
          <a:stretch/>
        </p:blipFill>
        <p:spPr>
          <a:xfrm>
            <a:off x="0" y="0"/>
            <a:ext cx="9143999" cy="4364650"/>
          </a:xfrm>
          <a:prstGeom prst="rect">
            <a:avLst/>
          </a:prstGeom>
          <a:noFill/>
          <a:ln>
            <a:noFill/>
          </a:ln>
        </p:spPr>
      </p:pic>
      <p:cxnSp>
        <p:nvCxnSpPr>
          <p:cNvPr id="122" name="Google Shape;122;p21"/>
          <p:cNvCxnSpPr/>
          <p:nvPr/>
        </p:nvCxnSpPr>
        <p:spPr>
          <a:xfrm flipH="1">
            <a:off x="5339150" y="3900225"/>
            <a:ext cx="927300" cy="216000"/>
          </a:xfrm>
          <a:prstGeom prst="straightConnector1">
            <a:avLst/>
          </a:prstGeom>
          <a:noFill/>
          <a:ln w="19050" cap="flat" cmpd="sng">
            <a:solidFill>
              <a:schemeClr val="dk2"/>
            </a:solidFill>
            <a:prstDash val="solid"/>
            <a:round/>
            <a:headEnd type="none" w="sm" len="sm"/>
            <a:tailEnd type="triangle" w="med" len="med"/>
          </a:ln>
        </p:spPr>
      </p:cxnSp>
      <p:sp>
        <p:nvSpPr>
          <p:cNvPr id="123" name="Google Shape;123;p21"/>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1462</Words>
  <Application>Microsoft Office PowerPoint</Application>
  <PresentationFormat>On-screen Show (16:9)</PresentationFormat>
  <Paragraphs>99</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Verdana</vt:lpstr>
      <vt:lpstr>Raleway</vt:lpstr>
      <vt:lpstr>Source Sans Pro</vt:lpstr>
      <vt:lpstr>Plum</vt:lpstr>
      <vt:lpstr>GitHub, Student (updated 12/15/21) </vt:lpstr>
      <vt:lpstr>What is GitHub?</vt:lpstr>
      <vt:lpstr>Git vs. GitHub</vt:lpstr>
      <vt:lpstr>GitHub Terms</vt:lpstr>
      <vt:lpstr>Public vs. Private Repositories</vt:lpstr>
      <vt:lpstr>Create a GitHub Account </vt:lpstr>
      <vt:lpstr>PowerPoint Presentation</vt:lpstr>
      <vt:lpstr>PowerPoint Presentation</vt:lpstr>
      <vt:lpstr>PowerPoint Presentation</vt:lpstr>
      <vt:lpstr>PowerPoint Presentation</vt:lpstr>
      <vt:lpstr>PowerPoint Presentation</vt:lpstr>
      <vt:lpstr>PowerPoint Presentation</vt:lpstr>
      <vt:lpstr>Repository </vt:lpstr>
      <vt:lpstr>Let’s Create a Repository </vt:lpstr>
      <vt:lpstr>PowerPoint Presentation</vt:lpstr>
      <vt:lpstr>You have successfully created a repository. You can now add files and invite others.</vt:lpstr>
      <vt:lpstr>You have successfully created a repository. You can now add files and invite others.  Add a Folder:  To create a new folder in a repository, click “create a new file.” Type your new folder’s name in the area where you would write the file name, and at the end of the file name type a “/” to initialize it as a folder. After this you can create a new file in the folder. Then upload files from the desktop. Git doesn't store empty folders.  You can also create new folders by simply dragging and dropping a folder with files to your repository on GitHub and then uploading them. If you want the folder you’re uploading to be inside a specific sub-folder, be sure to click on and enter that sub-folder before uploading your files.  Deleting files in a repository  You can delete an individual file in your repository or an entire directory, including all the files in the directory. If you try to delete a file or directory in a repository that you don’t have to write permissions to, we'll fork the project to your user account and help you send a pull request to the original repository after you commit your change. For more information, see "About pull requests." If the file or directory you deleted contains sensitive data, the data will still be available in the repository's Git history. To completely remove the file from GitHub, you must remove the file from your repository's history. For more information, see "Removing sensitive data from a repository."  </vt:lpstr>
      <vt:lpstr>Deleting a file Browse to the file in your repository that you want to delete.  At the top of the file, click      .  At the bottom of the page, type a short, meaningful commit message that describes the change you made to the file. You can attribute the commit to more than one author in the commit message. For more information, see "Creating a commit with multiple co-authors."  Deleting a directory  Browse to the directory in your repository that you want to delete.  At the top-right corner, click      ,, then click Delete directory.  At the bottom of the page, type a short, meaningful commit message that describes the change you made to the file. You can attribute the commit to more than one author in the commit message. For more information, see "Creating a commit with multiple co-authors." </vt:lpstr>
      <vt:lpstr>Interactions with the repo </vt:lpstr>
      <vt:lpstr>Download GitHub Desktop</vt:lpstr>
      <vt:lpstr>PowerPoint Presentation</vt:lpstr>
      <vt:lpstr>Run GitHub Desktop for Windows or macOS </vt:lpstr>
      <vt:lpstr>In macOS,  open the GitHub desktop application. </vt:lpstr>
      <vt:lpstr>PowerPoint Presentation</vt:lpstr>
      <vt:lpstr>Login to GitHub Desktop </vt:lpstr>
      <vt:lpstr>Choose Repository</vt:lpstr>
      <vt:lpstr>PowerPoint Presentation</vt:lpstr>
      <vt:lpstr>How to Use GitHub Desktop</vt:lpstr>
      <vt:lpstr>PowerPoint Presentation</vt:lpstr>
      <vt:lpstr>References &amp; Quick Links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Student (updated Nov 2018)</dc:title>
  <dc:creator>grigoriy grinberg</dc:creator>
  <cp:lastModifiedBy>Grinberg, Grigoriy A</cp:lastModifiedBy>
  <cp:revision>7</cp:revision>
  <dcterms:modified xsi:type="dcterms:W3CDTF">2021-12-15T17:55:52Z</dcterms:modified>
</cp:coreProperties>
</file>