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358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93" autoAdjust="0"/>
    <p:restoredTop sz="93760" autoAdjust="0"/>
  </p:normalViewPr>
  <p:slideViewPr>
    <p:cSldViewPr>
      <p:cViewPr varScale="1">
        <p:scale>
          <a:sx n="112" d="100"/>
          <a:sy n="112" d="100"/>
        </p:scale>
        <p:origin x="288" y="108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04" y="-7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B7CE3B6-CFCF-4464-9F09-5250FC523E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59025AD-C67D-43AC-99D6-AE8C2F6B60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8C9AC694-44AA-46DA-ABBF-4990D2FC372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D02A4FE-8738-4562-9B5F-9DA8F9404A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8287B23-6710-4BE0-B8E8-8EF724946F7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CA3E243-2987-474A-87C4-3B8EDBFA82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/>
            </a:lvl1pPr>
          </a:lstStyle>
          <a:p>
            <a:fld id="{ED21CCF0-2BF3-4661-809C-446B61920E3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4696ADBC-1A31-47A4-A787-11D4ED273636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3A6B741-93AF-444C-A683-A0DAF59CA2B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defRPr/>
              </a:pPr>
              <a:endParaRPr lang="en-US" altLang="en-US">
                <a:cs typeface="+mn-cs"/>
              </a:endParaRPr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634C4FBB-5611-4E09-ACCE-4A85B4055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045C857-710A-447E-B4CF-0B54857AF70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hangingPunct="0"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FF48CE9F-9104-44CD-8979-3116F96A18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9614F967-1D1C-4B49-9C51-9D1EE17BA4BD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E0D3A069-65A4-4092-8483-824A576EC9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55F084BF-0FEB-4A95-B10B-10A93FC628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BE561D1F-7D0D-40D4-9E23-E9D59501D7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348756A5-A0DB-4F59-8C2B-6C88BD058901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56942A26-DF6E-4F4E-B468-9C85C83E4A09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hangingPunct="0"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A7470AD0-FED5-42EF-A5BA-5AC6C7016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31504D99-5403-49AB-9E88-DF89D6F2B07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CF2B4B76-AC00-4B1B-81EE-FF72D7E6E19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9BA2D121-EB75-4C61-B0C0-E32B7F80845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740E940C-025C-4D7E-8734-036567138CC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795D0E29-A26E-4C7A-B0B3-27B816D8B1B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24D269A0-59A9-48B5-899B-BE01DF40CCD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5AEB9FE1-C2CA-464A-BE99-25386B8D4CB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AA0CFC1F-0589-436F-95F2-F88080C243F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40B920E8-B0E5-49E2-8D1E-9E4116B1F2B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B453A66A-9811-4E0D-A37E-04313B65F75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610FEB65-B678-49F0-A418-9904B61DB29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6CFE2DB0-D989-43AF-886B-EC9C9F098DB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D2D23B2D-FC54-4403-94C9-01939611D2A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260E3E95-7E5B-4E94-8590-AC72899C690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2B9AB045-053C-4970-9203-D249DD21062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B52613CC-F2F6-4708-91B7-94F66E68E5E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92D794E0-E3C6-4674-9F5C-A6E14FE8D50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88999D27-7070-42C0-8F1D-C4170596BE9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04AAD3C8-840B-4914-A0CE-7D3205CDB4E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07C7AC2A-E7D0-4DA2-876D-D62C4D12A7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Liang, Introduction to Java Programming, Eleventh Edition, (c) 2017 Pearson Education, Inc. All rights reserved. 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DA771EE3-969F-4472-BB86-672ED65E22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AFFDB0B-A0AA-4808-AA96-4C130060D7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20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C186CF53-CC65-41F7-A94B-B4EC4FC9FB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6E78ACFC-C5E6-4B5D-8995-51CA035FC3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DF65A7-5425-41A0-B966-55F9FD265B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39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8EECC21C-BF2E-4633-B1BA-605B27EA3A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54771518-4413-4129-B9F1-4F139F7D99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2CC4E1-2C17-411B-9CE3-E558FFE6AB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24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A4D69B3-3BBD-4B8A-8C54-67E707C519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982BE27-842B-4A92-A61A-BE8FC4BB7C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C4BA86-6C14-43DD-846A-E1AEE17D64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64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98CB3ACC-90D7-4126-A500-2DEE8168C8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D86FF3B7-F3A7-451F-8C78-337B3F953E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2FF1C-964F-40C1-AAE3-73112FB0A9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23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5D6EBD5A-98BD-499F-86AC-A870762A3D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82AC8D29-D502-44ED-9D9E-13DDA3B739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99B74-6D6D-4CF7-A9B3-F08B9A3D8C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39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7903E7F7-6CCD-4882-B6A5-4978EAA30F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DFDB5307-D3A1-413C-9797-477AA6F68E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52422-99B9-476B-A711-FF29B9577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03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2276C0CD-7BFF-4D9D-BB71-D7A73EF68A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91E2B620-FB2D-451F-9FF9-1DE2807862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B21DE9-8B7D-481A-A758-8AC99A2984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1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EC32E0D5-9BBD-437C-A223-44A9B39FEB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F6AC50D9-7D72-4E1E-AFF2-5EAEE8EA94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6C517-F73C-4321-92AC-310EE8D780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01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9F8EC042-39B4-456D-AE97-659089BC74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79E1DE61-5149-48C5-9860-6BFEEE5D74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C2325-1541-4661-9D1D-737F0E805A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0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3437CE65-F943-418C-BEE2-0A366AFDD5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9DABB6EB-F798-4C5B-B2DA-D0337333577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379282-BCC9-482D-816D-07928A658F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75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26F08FF7-3BA0-427E-B1A4-9354757A0ABE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345718D4-E5C0-47D8-992E-F1C58E7055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defRPr/>
              </a:pPr>
              <a:endParaRPr lang="en-US" altLang="en-US">
                <a:cs typeface="+mn-cs"/>
              </a:endParaRPr>
            </a:p>
          </p:txBody>
        </p:sp>
        <p:grpSp>
          <p:nvGrpSpPr>
            <p:cNvPr id="1033" name="Group 28">
              <a:extLst>
                <a:ext uri="{FF2B5EF4-FFF2-40B4-BE49-F238E27FC236}">
                  <a16:creationId xmlns:a16="http://schemas.microsoft.com/office/drawing/2014/main" id="{9DC4701D-B78D-4B6A-AB73-D093CD97C2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CDD72B2A-4429-438B-A72E-E0A5E7756A5D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>
                <a:extLst>
                  <a:ext uri="{FF2B5EF4-FFF2-40B4-BE49-F238E27FC236}">
                    <a16:creationId xmlns:a16="http://schemas.microsoft.com/office/drawing/2014/main" id="{12E29361-A80D-4E73-A474-2F05C821B8C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8181F1B4-719A-43FE-9289-E037874D710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>
                <a:extLst>
                  <a:ext uri="{FF2B5EF4-FFF2-40B4-BE49-F238E27FC236}">
                    <a16:creationId xmlns:a16="http://schemas.microsoft.com/office/drawing/2014/main" id="{8C49EC09-A2FF-4B91-BD82-CDF13A37756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0104E3CF-0754-426E-B0E8-91E7D8D96BDA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D3DD0D38-2F3C-47B5-BCDD-9CDD6E7B45B1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hangingPunct="0"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42346699-71D4-4A39-A469-03923A686F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>
                  <a:extLst>
                    <a:ext uri="{FF2B5EF4-FFF2-40B4-BE49-F238E27FC236}">
                      <a16:creationId xmlns:a16="http://schemas.microsoft.com/office/drawing/2014/main" id="{BB1EAFD9-D2CD-448B-8669-F4F4E4EF688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>
                  <a:extLst>
                    <a:ext uri="{FF2B5EF4-FFF2-40B4-BE49-F238E27FC236}">
                      <a16:creationId xmlns:a16="http://schemas.microsoft.com/office/drawing/2014/main" id="{C54D9BB6-E03C-4703-9FB9-3BBBFF0A4A0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>
                  <a:extLst>
                    <a:ext uri="{FF2B5EF4-FFF2-40B4-BE49-F238E27FC236}">
                      <a16:creationId xmlns:a16="http://schemas.microsoft.com/office/drawing/2014/main" id="{1D34187F-FF0B-4AD4-BD0D-740E9367503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>
                  <a:extLst>
                    <a:ext uri="{FF2B5EF4-FFF2-40B4-BE49-F238E27FC236}">
                      <a16:creationId xmlns:a16="http://schemas.microsoft.com/office/drawing/2014/main" id="{2480AB3C-7B0B-4AFF-817E-B965EA70E9D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>
                  <a:extLst>
                    <a:ext uri="{FF2B5EF4-FFF2-40B4-BE49-F238E27FC236}">
                      <a16:creationId xmlns:a16="http://schemas.microsoft.com/office/drawing/2014/main" id="{11882970-4275-4328-B16C-ECA3CFE5E66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>
                  <a:extLst>
                    <a:ext uri="{FF2B5EF4-FFF2-40B4-BE49-F238E27FC236}">
                      <a16:creationId xmlns:a16="http://schemas.microsoft.com/office/drawing/2014/main" id="{ADF80B5D-1B77-4085-BC61-8CA1578ACE1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>
                  <a:extLst>
                    <a:ext uri="{FF2B5EF4-FFF2-40B4-BE49-F238E27FC236}">
                      <a16:creationId xmlns:a16="http://schemas.microsoft.com/office/drawing/2014/main" id="{8FF4DD09-C74A-4246-962A-B4714BCCCC3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>
                  <a:extLst>
                    <a:ext uri="{FF2B5EF4-FFF2-40B4-BE49-F238E27FC236}">
                      <a16:creationId xmlns:a16="http://schemas.microsoft.com/office/drawing/2014/main" id="{45AFDA0B-453E-43F3-916C-ED9CD200AB9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>
                  <a:extLst>
                    <a:ext uri="{FF2B5EF4-FFF2-40B4-BE49-F238E27FC236}">
                      <a16:creationId xmlns:a16="http://schemas.microsoft.com/office/drawing/2014/main" id="{D080F358-17D9-4FB0-920A-78A96820F08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>
                  <a:extLst>
                    <a:ext uri="{FF2B5EF4-FFF2-40B4-BE49-F238E27FC236}">
                      <a16:creationId xmlns:a16="http://schemas.microsoft.com/office/drawing/2014/main" id="{580E5E45-7CBC-48FA-BDEC-60731ED735D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>
                  <a:extLst>
                    <a:ext uri="{FF2B5EF4-FFF2-40B4-BE49-F238E27FC236}">
                      <a16:creationId xmlns:a16="http://schemas.microsoft.com/office/drawing/2014/main" id="{BF8737D8-336A-475E-8FF3-5ED4B550DD7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>
                  <a:extLst>
                    <a:ext uri="{FF2B5EF4-FFF2-40B4-BE49-F238E27FC236}">
                      <a16:creationId xmlns:a16="http://schemas.microsoft.com/office/drawing/2014/main" id="{DAD049B0-66F8-4954-8593-6A4846FB1A4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>
                  <a:extLst>
                    <a:ext uri="{FF2B5EF4-FFF2-40B4-BE49-F238E27FC236}">
                      <a16:creationId xmlns:a16="http://schemas.microsoft.com/office/drawing/2014/main" id="{D0CDEB12-33CA-4E73-9A4E-A0408FEFD7E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>
                  <a:extLst>
                    <a:ext uri="{FF2B5EF4-FFF2-40B4-BE49-F238E27FC236}">
                      <a16:creationId xmlns:a16="http://schemas.microsoft.com/office/drawing/2014/main" id="{8EEE2A0F-1869-4D4C-A116-135CD47FAD5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>
                  <a:extLst>
                    <a:ext uri="{FF2B5EF4-FFF2-40B4-BE49-F238E27FC236}">
                      <a16:creationId xmlns:a16="http://schemas.microsoft.com/office/drawing/2014/main" id="{E4A37304-C411-4755-B0BE-34F121D78FD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>
                  <a:extLst>
                    <a:ext uri="{FF2B5EF4-FFF2-40B4-BE49-F238E27FC236}">
                      <a16:creationId xmlns:a16="http://schemas.microsoft.com/office/drawing/2014/main" id="{796FD54C-21E6-4625-BFAA-F68C65617CA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>
                  <a:extLst>
                    <a:ext uri="{FF2B5EF4-FFF2-40B4-BE49-F238E27FC236}">
                      <a16:creationId xmlns:a16="http://schemas.microsoft.com/office/drawing/2014/main" id="{99FC1A99-08E3-4D64-A2CF-6064EA57DAF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>
                  <a:extLst>
                    <a:ext uri="{FF2B5EF4-FFF2-40B4-BE49-F238E27FC236}">
                      <a16:creationId xmlns:a16="http://schemas.microsoft.com/office/drawing/2014/main" id="{160AA0FC-7BE2-4E57-B845-0FE600F9303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216CD264-CA8A-4614-9E1E-981693773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C76BD468-41DE-4BCE-A488-00AF55216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96FCC571-B932-4602-8069-E915F57E3E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97662CE9-AC81-498B-8637-23CB2E6523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8CBC562B-1DC5-4A9F-B38F-72E9F03D5D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669CB39B-F625-47F1-AE2C-1C9F0CB94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 sz="1000" dirty="0">
                <a:latin typeface="Arial" charset="0"/>
                <a:cs typeface="+mn-cs"/>
              </a:rPr>
              <a:t>Liang, Introduction to Java Programming, Eleventh Edition, (c) 2017 Pearson Education, Inc.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>
            <a:extLst>
              <a:ext uri="{FF2B5EF4-FFF2-40B4-BE49-F238E27FC236}">
                <a16:creationId xmlns:a16="http://schemas.microsoft.com/office/drawing/2014/main" id="{44A349A8-004E-4300-8ABE-F29D33F317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FF66B8-BF2B-41B8-838F-5C044F5319D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0C7B729A-8DE6-4D47-B69B-4F7589376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676400"/>
            <a:ext cx="8534400" cy="1524000"/>
          </a:xfrm>
        </p:spPr>
        <p:txBody>
          <a:bodyPr/>
          <a:lstStyle/>
          <a:p>
            <a:r>
              <a:rPr lang="en-US" altLang="en-US" dirty="0"/>
              <a:t>Testing Using JUnit</a:t>
            </a:r>
          </a:p>
        </p:txBody>
      </p:sp>
      <p:sp>
        <p:nvSpPr>
          <p:cNvPr id="3076" name="Rectangle 7">
            <a:extLst>
              <a:ext uri="{FF2B5EF4-FFF2-40B4-BE49-F238E27FC236}">
                <a16:creationId xmlns:a16="http://schemas.microsoft.com/office/drawing/2014/main" id="{F16CC977-FD27-4ED4-9CB3-092E802BB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88" y="2319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7" name="Rectangle 9">
            <a:extLst>
              <a:ext uri="{FF2B5EF4-FFF2-40B4-BE49-F238E27FC236}">
                <a16:creationId xmlns:a16="http://schemas.microsoft.com/office/drawing/2014/main" id="{2850D594-A1D4-4786-B217-1BF21969D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88" y="2319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89115931-8818-4D5E-97D8-B5070BAD4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199D77-700C-4F53-AFB2-8D2318B97FC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2AF6943-591B-4A50-BBA5-A9BBA2DEC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76250"/>
          </a:xfrm>
        </p:spPr>
        <p:txBody>
          <a:bodyPr/>
          <a:lstStyle/>
          <a:p>
            <a:r>
              <a:rPr lang="en-US" altLang="en-US" dirty="0"/>
              <a:t>JUnit Basics 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DF376660-E609-449E-8505-D9F472AE4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7208CCAA-44F8-4209-A117-052C5046D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86106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/>
              <a:t>JUnit</a:t>
            </a:r>
            <a:r>
              <a:rPr lang="en-US" altLang="en-US" sz="2400" dirty="0"/>
              <a:t> is the de facto framework for testing Java programs. JUnit is a third-party open-source library packed in a jar file. The jar file contains a tool called </a:t>
            </a:r>
            <a:r>
              <a:rPr lang="en-US" altLang="en-US" sz="2400" i="1" dirty="0"/>
              <a:t>test runner</a:t>
            </a:r>
            <a:r>
              <a:rPr lang="en-US" altLang="en-US" sz="2400" dirty="0"/>
              <a:t>, which is used to run test programs. Suppose you have a class named A. To test this class, you write a test class named </a:t>
            </a:r>
            <a:r>
              <a:rPr lang="en-US" altLang="en-US" sz="2400" dirty="0" err="1"/>
              <a:t>ATest</a:t>
            </a:r>
            <a:r>
              <a:rPr lang="en-US" altLang="en-US" sz="2400" dirty="0"/>
              <a:t>. This test class, called a </a:t>
            </a:r>
            <a:r>
              <a:rPr lang="en-US" altLang="en-US" sz="2400" i="1" dirty="0"/>
              <a:t>test class</a:t>
            </a:r>
            <a:r>
              <a:rPr lang="en-US" altLang="en-US" sz="2400" dirty="0"/>
              <a:t>, contains the methods you write for testing class A. The test runner executes </a:t>
            </a:r>
            <a:r>
              <a:rPr lang="en-US" altLang="en-US" sz="2400" dirty="0" err="1"/>
              <a:t>ATest</a:t>
            </a:r>
            <a:r>
              <a:rPr lang="en-US" altLang="en-US" sz="2400" dirty="0"/>
              <a:t> to generate a test report, as shown in Figure below. 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A111B5F-7F11-4507-B5D9-DB9F657CF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7" name="Rectangle 8">
            <a:extLst>
              <a:ext uri="{FF2B5EF4-FFF2-40B4-BE49-F238E27FC236}">
                <a16:creationId xmlns:a16="http://schemas.microsoft.com/office/drawing/2014/main" id="{9A3539AA-2775-4FF6-A187-8D9DCB0A7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8" name="Rectangle 12">
            <a:extLst>
              <a:ext uri="{FF2B5EF4-FFF2-40B4-BE49-F238E27FC236}">
                <a16:creationId xmlns:a16="http://schemas.microsoft.com/office/drawing/2014/main" id="{32872C70-C49F-4340-B181-22749F236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9" name="Rectangle 14">
            <a:extLst>
              <a:ext uri="{FF2B5EF4-FFF2-40B4-BE49-F238E27FC236}">
                <a16:creationId xmlns:a16="http://schemas.microsoft.com/office/drawing/2014/main" id="{BCC7D269-36A2-4506-B387-49C723E65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0" name="Rectangle 16">
            <a:extLst>
              <a:ext uri="{FF2B5EF4-FFF2-40B4-BE49-F238E27FC236}">
                <a16:creationId xmlns:a16="http://schemas.microsoft.com/office/drawing/2014/main" id="{81F0A9D7-BFB2-4932-A67B-3698EC343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131" name="Object 15">
            <a:extLst>
              <a:ext uri="{FF2B5EF4-FFF2-40B4-BE49-F238E27FC236}">
                <a16:creationId xmlns:a16="http://schemas.microsoft.com/office/drawing/2014/main" id="{FA9D063A-5425-4AE0-8841-ADF1DF461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886200"/>
          <a:ext cx="8001000" cy="221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Picture" r:id="rId3" imgW="4292600" imgH="1193800" progId="Word.Picture.8">
                  <p:embed/>
                </p:oleObj>
              </mc:Choice>
              <mc:Fallback>
                <p:oleObj name="Picture" r:id="rId3" imgW="4292600" imgH="1193800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0"/>
                        <a:ext cx="8001000" cy="221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18700</TotalTime>
  <Words>105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Times New Roman</vt:lpstr>
      <vt:lpstr>Arial</vt:lpstr>
      <vt:lpstr>Monotype Sorts</vt:lpstr>
      <vt:lpstr>Courier New</vt:lpstr>
      <vt:lpstr>International</vt:lpstr>
      <vt:lpstr>Picture</vt:lpstr>
      <vt:lpstr>Testing Using JUnit</vt:lpstr>
      <vt:lpstr>JUnit Basics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Objects and Classes</dc:title>
  <dc:creator>Y. Daniel Liang</dc:creator>
  <cp:lastModifiedBy>Grinberg, Grigoriy A</cp:lastModifiedBy>
  <cp:revision>220</cp:revision>
  <dcterms:created xsi:type="dcterms:W3CDTF">1995-06-10T17:31:50Z</dcterms:created>
  <dcterms:modified xsi:type="dcterms:W3CDTF">2022-01-04T03:34:41Z</dcterms:modified>
</cp:coreProperties>
</file>