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  <p:sldMasterId id="2147483708" r:id="rId3"/>
    <p:sldMasterId id="2147483720" r:id="rId4"/>
  </p:sldMasterIdLst>
  <p:notesMasterIdLst>
    <p:notesMasterId r:id="rId68"/>
  </p:notesMasterIdLst>
  <p:handoutMasterIdLst>
    <p:handoutMasterId r:id="rId69"/>
  </p:handoutMasterIdLst>
  <p:sldIdLst>
    <p:sldId id="257" r:id="rId5"/>
    <p:sldId id="337" r:id="rId6"/>
    <p:sldId id="271" r:id="rId7"/>
    <p:sldId id="332" r:id="rId8"/>
    <p:sldId id="259" r:id="rId9"/>
    <p:sldId id="278" r:id="rId10"/>
    <p:sldId id="260" r:id="rId11"/>
    <p:sldId id="318" r:id="rId12"/>
    <p:sldId id="319" r:id="rId13"/>
    <p:sldId id="272" r:id="rId14"/>
    <p:sldId id="273" r:id="rId15"/>
    <p:sldId id="280" r:id="rId16"/>
    <p:sldId id="261" r:id="rId17"/>
    <p:sldId id="262" r:id="rId18"/>
    <p:sldId id="274" r:id="rId19"/>
    <p:sldId id="320" r:id="rId20"/>
    <p:sldId id="276" r:id="rId21"/>
    <p:sldId id="275" r:id="rId22"/>
    <p:sldId id="279" r:id="rId23"/>
    <p:sldId id="263" r:id="rId24"/>
    <p:sldId id="281" r:id="rId25"/>
    <p:sldId id="282" r:id="rId26"/>
    <p:sldId id="286" r:id="rId27"/>
    <p:sldId id="287" r:id="rId28"/>
    <p:sldId id="321" r:id="rId29"/>
    <p:sldId id="277" r:id="rId30"/>
    <p:sldId id="288" r:id="rId31"/>
    <p:sldId id="289" r:id="rId32"/>
    <p:sldId id="29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36" r:id="rId42"/>
    <p:sldId id="300" r:id="rId43"/>
    <p:sldId id="302" r:id="rId44"/>
    <p:sldId id="301" r:id="rId45"/>
    <p:sldId id="303" r:id="rId46"/>
    <p:sldId id="305" r:id="rId47"/>
    <p:sldId id="307" r:id="rId48"/>
    <p:sldId id="306" r:id="rId49"/>
    <p:sldId id="313" r:id="rId50"/>
    <p:sldId id="315" r:id="rId51"/>
    <p:sldId id="317" r:id="rId52"/>
    <p:sldId id="322" r:id="rId53"/>
    <p:sldId id="323" r:id="rId54"/>
    <p:sldId id="326" r:id="rId55"/>
    <p:sldId id="327" r:id="rId56"/>
    <p:sldId id="328" r:id="rId57"/>
    <p:sldId id="329" r:id="rId58"/>
    <p:sldId id="330" r:id="rId59"/>
    <p:sldId id="333" r:id="rId60"/>
    <p:sldId id="331" r:id="rId61"/>
    <p:sldId id="310" r:id="rId62"/>
    <p:sldId id="311" r:id="rId63"/>
    <p:sldId id="334" r:id="rId64"/>
    <p:sldId id="309" r:id="rId65"/>
    <p:sldId id="335" r:id="rId66"/>
    <p:sldId id="31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8" autoAdjust="0"/>
    <p:restoredTop sz="67882" autoAdjust="0"/>
  </p:normalViewPr>
  <p:slideViewPr>
    <p:cSldViewPr snapToGrid="0">
      <p:cViewPr varScale="1">
        <p:scale>
          <a:sx n="55" d="100"/>
          <a:sy n="55" d="100"/>
        </p:scale>
        <p:origin x="1752" y="48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18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3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00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69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 tests seem to fail</a:t>
            </a:r>
            <a:r>
              <a:rPr lang="en-US" baseline="0" dirty="0" smtClean="0"/>
              <a:t>, run with the device </a:t>
            </a:r>
            <a:r>
              <a:rPr lang="en-US" baseline="0" smtClean="0"/>
              <a:t>in portrait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80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83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6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4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2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2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1 - http://www.infoq.com/news/2014/03/mobile_app_performance_benchmark</a:t>
            </a:r>
            <a:endParaRPr lang="en-US" sz="1200" dirty="0" smtClean="0"/>
          </a:p>
          <a:p>
            <a:r>
              <a:rPr lang="en-US" sz="1200" dirty="0" smtClean="0"/>
              <a:t>2 – </a:t>
            </a:r>
            <a:r>
              <a:rPr lang="en-US" sz="1200" dirty="0" err="1" smtClean="0"/>
              <a:t>Tapstream</a:t>
            </a:r>
            <a:r>
              <a:rPr lang="en-US" sz="1200" dirty="0" smtClean="0"/>
              <a:t> 2014,</a:t>
            </a:r>
            <a:r>
              <a:rPr lang="en-US" sz="1200" baseline="0" dirty="0" smtClean="0"/>
              <a:t> http://andrewchen.co/mobile-retention-benchmarks-for-2014-vs-2013-show-a-50-drop-in-d1-retention-guest-post/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7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1 - http://www.stevenmarkford.com/android-espresso-vs-robotium-benchmarks/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Robotium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126.315 seconds (approx. 2500ms per iteration)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Espresso: 44.701 seconds (approx. 900ms per iteration)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5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AndroidJUnitRunner</a:t>
            </a:r>
            <a:r>
              <a:rPr lang="en-US" dirty="0" smtClean="0"/>
              <a:t>:   https://developer.android.com/tools/testing-support-library/index.html#AndroidJUnitRunner</a:t>
            </a:r>
          </a:p>
          <a:p>
            <a:r>
              <a:rPr lang="en-US" dirty="0" smtClean="0"/>
              <a:t>UI </a:t>
            </a:r>
            <a:r>
              <a:rPr lang="en-US" dirty="0" err="1" smtClean="0"/>
              <a:t>Automator</a:t>
            </a:r>
            <a:r>
              <a:rPr lang="en-US" dirty="0" smtClean="0"/>
              <a:t>:  https://developer.android.com/tools/testing-support-library/index.html#UIAutomator</a:t>
            </a:r>
          </a:p>
          <a:p>
            <a:r>
              <a:rPr lang="en-US" dirty="0" err="1" smtClean="0"/>
              <a:t>Robotium</a:t>
            </a:r>
            <a:r>
              <a:rPr lang="en-US" dirty="0" smtClean="0"/>
              <a:t>:</a:t>
            </a:r>
            <a:r>
              <a:rPr lang="en-US" baseline="0" dirty="0" smtClean="0"/>
              <a:t>  https://code.google.com/p/robotium/</a:t>
            </a:r>
          </a:p>
          <a:p>
            <a:r>
              <a:rPr lang="en-US" baseline="0" dirty="0" err="1" smtClean="0"/>
              <a:t>Robolectric</a:t>
            </a:r>
            <a:r>
              <a:rPr lang="en-US" baseline="0" dirty="0" smtClean="0"/>
              <a:t>:  http://robolectric.org/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3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6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7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9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6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28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08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1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60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1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48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30C84A2-23CF-44F5-B813-5187ED5C7D1C}" type="datetimeFigureOut">
              <a:rPr lang="en-US" sz="1200" smtClean="0">
                <a:solidFill>
                  <a:srgbClr val="3E3D2D"/>
                </a:solidFill>
              </a:rPr>
              <a:pPr/>
              <a:t>7/28/2015</a:t>
            </a:fld>
            <a:endParaRPr lang="en-US" sz="1200" dirty="0">
              <a:solidFill>
                <a:srgbClr val="3E3D2D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smtClean="0"/>
              <a:pPr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mtClean="0">
                <a:solidFill>
                  <a:srgbClr val="3E3D2D"/>
                </a:solidFill>
              </a:rPr>
              <a:pPr/>
              <a:t>7/28/2015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8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mtClean="0">
                <a:solidFill>
                  <a:srgbClr val="3E3D2D"/>
                </a:solidFill>
              </a:rPr>
              <a:pPr/>
              <a:t>7/28/2015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mtClean="0">
                <a:solidFill>
                  <a:srgbClr val="3E3D2D"/>
                </a:solidFill>
              </a:rPr>
              <a:pPr/>
              <a:t>7/28/2015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2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mtClean="0">
                <a:solidFill>
                  <a:srgbClr val="3E3D2D"/>
                </a:solidFill>
              </a:rPr>
              <a:pPr/>
              <a:t>7/28/2015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5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28,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mtClean="0">
                <a:solidFill>
                  <a:srgbClr val="3E3D2D"/>
                </a:solidFill>
              </a:rPr>
              <a:pPr/>
              <a:t>7/28/2015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56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mtClean="0">
                <a:solidFill>
                  <a:srgbClr val="3E3D2D"/>
                </a:solidFill>
              </a:rPr>
              <a:pPr/>
              <a:t>7/28/2015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0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mtClean="0">
                <a:solidFill>
                  <a:srgbClr val="3E3D2D"/>
                </a:solidFill>
              </a:rPr>
              <a:pPr/>
              <a:t>7/28/2015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73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84A2-23CF-44F5-B813-5187ED5C7D1C}" type="datetimeFigureOut">
              <a:rPr lang="en-US" smtClean="0">
                <a:solidFill>
                  <a:srgbClr val="3E3D2D"/>
                </a:solidFill>
              </a:rPr>
              <a:pPr/>
              <a:t>7/28/2015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2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304802" y="3962400"/>
            <a:ext cx="11064647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844800" y="5133975"/>
            <a:ext cx="8515928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8128000" y="1600200"/>
            <a:ext cx="3048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Drag picture to placeholder or click icon to add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5792" y="186904"/>
            <a:ext cx="11684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mtClean="0">
                <a:solidFill>
                  <a:srgbClr val="3E3D2D"/>
                </a:solidFill>
              </a:rPr>
              <a:pPr/>
              <a:t>7/28/2015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94C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2066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7/28/2015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9831528" y="6642556"/>
            <a:ext cx="2415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All rights reserved. Copyright ©</a:t>
            </a:r>
            <a:r>
              <a:rPr lang="en-US" sz="800" baseline="0" dirty="0" smtClean="0"/>
              <a:t> 2015 James P White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7995-778E-4370-A40C-11C08F65C926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A609-B29A-48DE-9299-37DCC13B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30C84A2-23CF-44F5-B813-5187ED5C7D1C}" type="datetimeFigureOut">
              <a:rPr lang="en-US" smtClean="0">
                <a:solidFill>
                  <a:srgbClr val="3E3D2D"/>
                </a:solidFill>
              </a:rPr>
              <a:pPr/>
              <a:t>7/28/2015</a:t>
            </a:fld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algn="ctr"/>
            <a:endParaRPr lang="en-US" dirty="0">
              <a:solidFill>
                <a:srgbClr val="3E3D2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algn="r"/>
            <a:fld id="{F99EC173-99AE-4773-AB25-02E469A13EAE}" type="slidenum">
              <a:rPr lang="en-US" smtClean="0">
                <a:solidFill>
                  <a:srgbClr val="3E3D2D"/>
                </a:solidFill>
              </a:rPr>
              <a:pPr algn="r"/>
              <a:t>‹#›</a:t>
            </a:fld>
            <a:endParaRPr lang="en-US" dirty="0">
              <a:solidFill>
                <a:srgbClr val="3E3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testing/testing_eclips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google.com/p/android-test-kit/wiki/DisablingAnimation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jpwhite_mn/andevcon2015bost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ools/testing/testing-tool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hamcrest/wiki/Tutorial" TargetMode="External"/><Relationship Id="rId2" Type="http://schemas.openxmlformats.org/officeDocument/2006/relationships/hyperlink" Target="http://www.slideshare.net/shaiyallin/hamcrest-matcher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ndroid-test-kit/issues/lis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tKx1WxK7cw" TargetMode="External"/><Relationship Id="rId3" Type="http://schemas.openxmlformats.org/officeDocument/2006/relationships/hyperlink" Target="https://developer.android.com/training/testing/ui-testing/espresso-testing.html" TargetMode="External"/><Relationship Id="rId7" Type="http://schemas.openxmlformats.org/officeDocument/2006/relationships/hyperlink" Target="http://www.vogella.com/tutorials/AndroidTestingEspresso/article.html" TargetMode="External"/><Relationship Id="rId2" Type="http://schemas.openxmlformats.org/officeDocument/2006/relationships/hyperlink" Target="https://code.google.com/p/android-test-k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evenmarkford.com/testing-fragments-with-android-espresso-basic-example/" TargetMode="External"/><Relationship Id="rId5" Type="http://schemas.openxmlformats.org/officeDocument/2006/relationships/hyperlink" Target="http://www.stevenmarkford.com/android-ui-testing-with-espresso-basics-tutorial/" TargetMode="External"/><Relationship Id="rId10" Type="http://schemas.openxmlformats.org/officeDocument/2006/relationships/hyperlink" Target="https://androidresearch.wordpress.com/2015/04/04/an-introduction-to-espresso/" TargetMode="External"/><Relationship Id="rId4" Type="http://schemas.openxmlformats.org/officeDocument/2006/relationships/hyperlink" Target="http://testdroid.com/" TargetMode="External"/><Relationship Id="rId9" Type="http://schemas.openxmlformats.org/officeDocument/2006/relationships/hyperlink" Target="https://medium.com/@marta/ui-tests-with-espresso-android-studio-c476d3b5ba45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eventmobi.com/adcboston" TargetMode="External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ndroid-test-ki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Jim White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jpwhite_mn@yahoo.com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UI Testing with Espresso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No needs for waits, syncs, sleeps, etc. as with other UI test frameworks</a:t>
            </a:r>
          </a:p>
          <a:p>
            <a:pPr lvl="1"/>
            <a:r>
              <a:rPr lang="en-US" dirty="0" smtClean="0"/>
              <a:t>3x faster than </a:t>
            </a:r>
            <a:r>
              <a:rPr lang="en-US" dirty="0" err="1" smtClean="0"/>
              <a:t>Robotium</a:t>
            </a:r>
            <a:r>
              <a:rPr lang="en-US" dirty="0" smtClean="0"/>
              <a:t> per one benchmark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Reliable &amp; Durable</a:t>
            </a:r>
          </a:p>
          <a:p>
            <a:pPr lvl="1"/>
            <a:r>
              <a:rPr lang="en-US" dirty="0" smtClean="0"/>
              <a:t>Starts activities </a:t>
            </a:r>
            <a:r>
              <a:rPr lang="en-US" dirty="0"/>
              <a:t>before the tests run and </a:t>
            </a:r>
            <a:r>
              <a:rPr lang="en-US" dirty="0" smtClean="0"/>
              <a:t>waits for any/all background work </a:t>
            </a:r>
            <a:r>
              <a:rPr lang="en-US" dirty="0" smtClean="0"/>
              <a:t>to finish</a:t>
            </a:r>
            <a:endParaRPr lang="en-US" dirty="0"/>
          </a:p>
          <a:p>
            <a:pPr lvl="1"/>
            <a:r>
              <a:rPr lang="en-US" dirty="0" smtClean="0"/>
              <a:t>Tests that know how to wait/sync with non-UI resource processes</a:t>
            </a:r>
          </a:p>
          <a:p>
            <a:pPr lvl="1"/>
            <a:r>
              <a:rPr lang="en-US" dirty="0" smtClean="0"/>
              <a:t>Refers to UI components by resource ID – if you prefer – to avoid string/language dependence in tests</a:t>
            </a:r>
          </a:p>
          <a:p>
            <a:r>
              <a:rPr lang="en-US" dirty="0" smtClean="0"/>
              <a:t>Easy to setup</a:t>
            </a:r>
          </a:p>
          <a:p>
            <a:pPr lvl="1"/>
            <a:r>
              <a:rPr lang="en-US" dirty="0" smtClean="0"/>
              <a:t>Via SDK Manager</a:t>
            </a:r>
          </a:p>
          <a:p>
            <a:r>
              <a:rPr lang="en-US" dirty="0" smtClean="0"/>
              <a:t>Built on top of JUnit and </a:t>
            </a:r>
            <a:r>
              <a:rPr lang="en-US" dirty="0" err="1" smtClean="0"/>
              <a:t>Hamcrest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Extensible for more complex needs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reasons to use Espresso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JUnit3/4 &amp; </a:t>
            </a:r>
            <a:r>
              <a:rPr lang="en-US" dirty="0" err="1" smtClean="0"/>
              <a:t>AndroidJUnitRunner</a:t>
            </a:r>
            <a:endParaRPr lang="en-US" dirty="0" smtClean="0"/>
          </a:p>
          <a:p>
            <a:r>
              <a:rPr lang="en-US" dirty="0" smtClean="0"/>
              <a:t>UI </a:t>
            </a:r>
            <a:r>
              <a:rPr lang="en-US" dirty="0" err="1" smtClean="0"/>
              <a:t>Automator</a:t>
            </a:r>
            <a:endParaRPr lang="en-US" dirty="0" smtClean="0"/>
          </a:p>
          <a:p>
            <a:r>
              <a:rPr lang="en-US" dirty="0" err="1" smtClean="0"/>
              <a:t>Robotium</a:t>
            </a:r>
            <a:endParaRPr lang="en-US" dirty="0" smtClean="0"/>
          </a:p>
          <a:p>
            <a:r>
              <a:rPr lang="en-US" dirty="0" err="1" smtClean="0"/>
              <a:t>Robolectric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Testing 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8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Lesson 2: Setup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Espresso with the SDK Manager</a:t>
            </a:r>
          </a:p>
          <a:p>
            <a:pPr lvl="1"/>
            <a:r>
              <a:rPr lang="en-US" dirty="0" smtClean="0"/>
              <a:t>As of 2.0 version</a:t>
            </a:r>
          </a:p>
          <a:p>
            <a:r>
              <a:rPr lang="en-US" dirty="0" smtClean="0"/>
              <a:t>Adding Espresso to your Android Studio Project</a:t>
            </a:r>
          </a:p>
          <a:p>
            <a:r>
              <a:rPr lang="en-US" dirty="0" smtClean="0"/>
              <a:t>Device setup</a:t>
            </a:r>
          </a:p>
          <a:p>
            <a:r>
              <a:rPr lang="en-US" dirty="0" smtClean="0"/>
              <a:t>There is Espresso for Eclipse with ADT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developer.android.com/tools/testing/testing_eclipse.html</a:t>
            </a:r>
            <a:endParaRPr lang="en-US" dirty="0" smtClean="0"/>
          </a:p>
          <a:p>
            <a:pPr lvl="1"/>
            <a:r>
              <a:rPr lang="en-US" dirty="0" smtClean="0"/>
              <a:t>Not part of our training today</a:t>
            </a:r>
          </a:p>
          <a:p>
            <a:pPr lvl="1"/>
            <a:r>
              <a:rPr lang="en-US" dirty="0" smtClean="0"/>
              <a:t>Google ending Eclipse ADT support end of 2015</a:t>
            </a:r>
          </a:p>
          <a:p>
            <a:pPr lvl="2"/>
            <a:r>
              <a:rPr lang="en-US" dirty="0"/>
              <a:t>http://android-developers.blogspot.com.au/2015/06/an-update-on-eclipse-android-developer.html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606" y="3278976"/>
            <a:ext cx="3896594" cy="27408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724408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Assuming Android Studio (AS) is installed</a:t>
            </a:r>
          </a:p>
          <a:p>
            <a:pPr lvl="1"/>
            <a:r>
              <a:rPr lang="en-US" dirty="0" smtClean="0"/>
              <a:t>Ask your instructor for instructions if not</a:t>
            </a:r>
          </a:p>
          <a:p>
            <a:pPr lvl="1"/>
            <a:r>
              <a:rPr lang="en-US" dirty="0" smtClean="0"/>
              <a:t>This is not part of our class today</a:t>
            </a:r>
          </a:p>
          <a:p>
            <a:r>
              <a:rPr lang="en-US" dirty="0" smtClean="0"/>
              <a:t>Use the SDK Manager to get Espresso</a:t>
            </a:r>
          </a:p>
          <a:p>
            <a:pPr lvl="1"/>
            <a:r>
              <a:rPr lang="en-US" dirty="0" smtClean="0"/>
              <a:t>It is included in the Android Support Repository</a:t>
            </a:r>
          </a:p>
          <a:p>
            <a:pPr lvl="1"/>
            <a:r>
              <a:rPr lang="en-US" dirty="0" smtClean="0"/>
              <a:t>Android Support Repository rev 15 includes Espresso 2.2</a:t>
            </a:r>
          </a:p>
          <a:p>
            <a:pPr lvl="1"/>
            <a:endParaRPr lang="en-US" dirty="0"/>
          </a:p>
          <a:p>
            <a:pPr lvl="1"/>
            <a:r>
              <a:rPr lang="en-US" sz="2000" dirty="0" smtClean="0"/>
              <a:t>Note: SDK Manager can be used independent of AS to get Espresso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Espresso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5393" b="-3393"/>
          <a:stretch/>
        </p:blipFill>
        <p:spPr>
          <a:xfrm>
            <a:off x="7152640" y="854596"/>
            <a:ext cx="4567114" cy="21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must be added to your AS project</a:t>
            </a:r>
          </a:p>
          <a:p>
            <a:pPr lvl="1"/>
            <a:r>
              <a:rPr lang="en-US" dirty="0" smtClean="0"/>
              <a:t>Add Espresso and Android JUnit Runner packages to the </a:t>
            </a:r>
            <a:r>
              <a:rPr lang="en-US" dirty="0" err="1" smtClean="0"/>
              <a:t>build.gradle</a:t>
            </a:r>
            <a:r>
              <a:rPr lang="en-US" dirty="0" smtClean="0"/>
              <a:t> file</a:t>
            </a:r>
            <a:endParaRPr lang="en-US" dirty="0"/>
          </a:p>
          <a:p>
            <a:pPr lvl="1"/>
            <a:r>
              <a:rPr lang="en-US" dirty="0" smtClean="0"/>
              <a:t>Note, add them to the app/</a:t>
            </a:r>
            <a:r>
              <a:rPr lang="en-US" dirty="0" err="1" smtClean="0"/>
              <a:t>build.gradle</a:t>
            </a:r>
            <a:r>
              <a:rPr lang="en-US" dirty="0" smtClean="0"/>
              <a:t> (not the top level </a:t>
            </a:r>
            <a:r>
              <a:rPr lang="en-US" dirty="0" err="1" smtClean="0"/>
              <a:t>build.gradle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Indicate the instrumentation runner in the same file</a:t>
            </a:r>
          </a:p>
          <a:p>
            <a:pPr lvl="1"/>
            <a:r>
              <a:rPr lang="en-US" dirty="0" smtClean="0"/>
              <a:t>Espresso runs on top of JUnit</a:t>
            </a:r>
          </a:p>
          <a:p>
            <a:pPr lvl="1"/>
            <a:r>
              <a:rPr lang="en-US" dirty="0" smtClean="0"/>
              <a:t>Tests are executed through Android’s JUnit instrumentation runner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3199" y="776287"/>
            <a:ext cx="8788401" cy="580508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/>
              <a:t>apply plugin: '</a:t>
            </a:r>
            <a:r>
              <a:rPr lang="en-US" sz="1600" dirty="0" err="1"/>
              <a:t>com.android.application</a:t>
            </a:r>
            <a:r>
              <a:rPr lang="en-US" sz="1600" dirty="0"/>
              <a:t>'</a:t>
            </a:r>
          </a:p>
          <a:p>
            <a:pPr marL="109728" indent="0">
              <a:buNone/>
            </a:pPr>
            <a:r>
              <a:rPr lang="en-US" sz="1600" dirty="0" smtClean="0"/>
              <a:t>android </a:t>
            </a:r>
            <a:r>
              <a:rPr lang="en-US" sz="1600" dirty="0"/>
              <a:t>{</a:t>
            </a:r>
          </a:p>
          <a:p>
            <a:pPr marL="109728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compileSdkVersion</a:t>
            </a:r>
            <a:r>
              <a:rPr lang="en-US" sz="1600" dirty="0" smtClean="0"/>
              <a:t> </a:t>
            </a:r>
            <a:r>
              <a:rPr lang="en-US" sz="1600" dirty="0"/>
              <a:t>22</a:t>
            </a:r>
          </a:p>
          <a:p>
            <a:pPr marL="109728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buildToolsVersion</a:t>
            </a:r>
            <a:r>
              <a:rPr lang="en-US" sz="1600" dirty="0"/>
              <a:t> "22.0.1"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defaultConfig</a:t>
            </a:r>
            <a:r>
              <a:rPr lang="en-US" sz="1600" dirty="0"/>
              <a:t> {</a:t>
            </a:r>
          </a:p>
          <a:p>
            <a:pPr marL="109728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applicationId</a:t>
            </a:r>
            <a:r>
              <a:rPr lang="en-US" sz="1600" dirty="0"/>
              <a:t> "</a:t>
            </a:r>
            <a:r>
              <a:rPr lang="en-US" sz="1600" dirty="0" err="1"/>
              <a:t>com.jwhite.mytest</a:t>
            </a:r>
            <a:r>
              <a:rPr lang="en-US" sz="1600" dirty="0"/>
              <a:t>"</a:t>
            </a:r>
          </a:p>
          <a:p>
            <a:pPr marL="109728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minSdkVersion</a:t>
            </a:r>
            <a:r>
              <a:rPr lang="en-US" sz="1600" dirty="0"/>
              <a:t> 15</a:t>
            </a:r>
          </a:p>
          <a:p>
            <a:pPr marL="109728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targetSdkVersion</a:t>
            </a:r>
            <a:r>
              <a:rPr lang="en-US" sz="1600" dirty="0"/>
              <a:t> 22</a:t>
            </a:r>
          </a:p>
          <a:p>
            <a:pPr marL="109728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versionCode</a:t>
            </a:r>
            <a:r>
              <a:rPr lang="en-US" sz="1600" dirty="0"/>
              <a:t> 1</a:t>
            </a:r>
          </a:p>
          <a:p>
            <a:pPr marL="109728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versionName</a:t>
            </a:r>
            <a:r>
              <a:rPr lang="en-US" sz="1600" dirty="0"/>
              <a:t> "1.0"</a:t>
            </a:r>
          </a:p>
          <a:p>
            <a:pPr marL="109728" indent="0"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testInstrumentationRunner</a:t>
            </a:r>
            <a:r>
              <a:rPr lang="en-US" sz="1600" b="1" dirty="0"/>
              <a:t> "</a:t>
            </a:r>
            <a:r>
              <a:rPr lang="en-US" sz="1600" b="1" dirty="0" err="1"/>
              <a:t>android.support.test.runner.AndroidJUnitRunner</a:t>
            </a:r>
            <a:r>
              <a:rPr lang="en-US" sz="1600" b="1" dirty="0"/>
              <a:t>"</a:t>
            </a:r>
          </a:p>
          <a:p>
            <a:pPr marL="109728" indent="0">
              <a:buNone/>
            </a:pPr>
            <a:r>
              <a:rPr lang="en-US" sz="1600" dirty="0"/>
              <a:t>    }</a:t>
            </a:r>
          </a:p>
          <a:p>
            <a:pPr marL="109728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…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}</a:t>
            </a:r>
          </a:p>
          <a:p>
            <a:pPr marL="109728" indent="0">
              <a:buNone/>
            </a:pPr>
            <a:r>
              <a:rPr lang="en-US" sz="1600" dirty="0" smtClean="0"/>
              <a:t>dependencies </a:t>
            </a:r>
            <a:r>
              <a:rPr lang="en-US" sz="1600" dirty="0"/>
              <a:t>{</a:t>
            </a:r>
          </a:p>
          <a:p>
            <a:pPr marL="109728" indent="0">
              <a:buNone/>
            </a:pPr>
            <a:r>
              <a:rPr lang="en-US" sz="1600" dirty="0"/>
              <a:t>    compile </a:t>
            </a:r>
            <a:r>
              <a:rPr lang="en-US" sz="1600" dirty="0" err="1"/>
              <a:t>fileTree</a:t>
            </a:r>
            <a:r>
              <a:rPr lang="en-US" sz="1600" dirty="0"/>
              <a:t>(</a:t>
            </a:r>
            <a:r>
              <a:rPr lang="en-US" sz="1600" dirty="0" err="1"/>
              <a:t>dir</a:t>
            </a:r>
            <a:r>
              <a:rPr lang="en-US" sz="1600" dirty="0"/>
              <a:t>: 'libs', include: ['*.jar'])</a:t>
            </a:r>
          </a:p>
          <a:p>
            <a:pPr marL="109728" indent="0">
              <a:buNone/>
            </a:pPr>
            <a:r>
              <a:rPr lang="en-US" sz="1600" dirty="0"/>
              <a:t>    compile 'com.android.support:appcompat-v7:22.2.0'</a:t>
            </a:r>
          </a:p>
          <a:p>
            <a:pPr marL="109728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androidTestCompile</a:t>
            </a:r>
            <a:r>
              <a:rPr lang="en-US" sz="1600" b="1" dirty="0"/>
              <a:t> 'com.android.support.test.espresso:espresso-core:2.2'</a:t>
            </a:r>
          </a:p>
          <a:p>
            <a:pPr marL="109728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androidTestCompile</a:t>
            </a:r>
            <a:r>
              <a:rPr lang="en-US" sz="1600" b="1" dirty="0"/>
              <a:t> 'com.android.support.test:runner:0.3'</a:t>
            </a:r>
          </a:p>
          <a:p>
            <a:pPr marL="109728" indent="0">
              <a:buNone/>
            </a:pPr>
            <a:r>
              <a:rPr lang="en-US" sz="1600" dirty="0"/>
              <a:t>}</a:t>
            </a:r>
          </a:p>
          <a:p>
            <a:pPr marL="109728" indent="0">
              <a:buNone/>
            </a:pP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7477759" y="2010727"/>
            <a:ext cx="4171275" cy="45805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the test runner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 the dependencies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Note, replace or remove older Espresso dependencies if you have them in your project (espresso-1.1-bundled.jar, etc.)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77759" y="1101970"/>
            <a:ext cx="4171275" cy="877824"/>
          </a:xfrm>
        </p:spPr>
        <p:txBody>
          <a:bodyPr>
            <a:no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pp/</a:t>
            </a:r>
            <a:r>
              <a:rPr lang="en-US" sz="2400" dirty="0" err="1" smtClean="0"/>
              <a:t>build.gradle</a:t>
            </a:r>
            <a:r>
              <a:rPr lang="en-US" sz="2400" dirty="0" smtClean="0"/>
              <a:t> additions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83200" y="2184400"/>
            <a:ext cx="2286000" cy="174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37200" y="2540000"/>
            <a:ext cx="1940558" cy="331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7795449" cy="43418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Espresso works best without animation</a:t>
            </a:r>
          </a:p>
          <a:p>
            <a:r>
              <a:rPr lang="en-US" sz="2400" dirty="0" smtClean="0"/>
              <a:t>Most of our devices (physical or virtual) use animation by default</a:t>
            </a:r>
          </a:p>
          <a:p>
            <a:r>
              <a:rPr lang="en-US" sz="2400" dirty="0" smtClean="0"/>
              <a:t>Turn off animation (via Settings) to “avoid flakiness” in your testing</a:t>
            </a:r>
          </a:p>
          <a:p>
            <a:r>
              <a:rPr lang="en-US" sz="2400" dirty="0" smtClean="0"/>
              <a:t>This can also be done programmatically (in your testing code)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code.google.com/p/android-test-kit/wiki/DisablingAnimations</a:t>
            </a:r>
            <a:endParaRPr lang="en-US" sz="2000" dirty="0" smtClean="0"/>
          </a:p>
          <a:p>
            <a:pPr lvl="1"/>
            <a:r>
              <a:rPr lang="en-US" sz="2000" dirty="0" smtClean="0"/>
              <a:t>Avoids having to change the settings of your real device</a:t>
            </a:r>
          </a:p>
          <a:p>
            <a:pPr lvl="1"/>
            <a:r>
              <a:rPr lang="en-US" sz="2000" dirty="0" smtClean="0"/>
              <a:t>But requires you run the code with each app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49" y="1232570"/>
            <a:ext cx="3022222" cy="53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7" b="5547"/>
          <a:stretch>
            <a:fillRect/>
          </a:stretch>
        </p:blipFill>
        <p:spPr>
          <a:xfrm>
            <a:off x="538163" y="1143000"/>
            <a:ext cx="6096000" cy="54197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Start 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Android Support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a test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Espresso to the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Configure the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Run a small test check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Lab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835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Lesson 3: Espresso API 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Download setup instructions, class slides, &amp; lab materials using </a:t>
            </a:r>
            <a:r>
              <a:rPr lang="en-US" dirty="0" err="1" smtClean="0"/>
              <a:t>Git</a:t>
            </a:r>
            <a:r>
              <a:rPr lang="en-US" dirty="0" smtClean="0"/>
              <a:t> from:</a:t>
            </a:r>
          </a:p>
          <a:p>
            <a:pPr marL="109728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bitbucket.org/jpwhite_mn/andevcon2015boston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1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657352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default, Espresso test code has to be </a:t>
            </a:r>
            <a:r>
              <a:rPr lang="en-US" dirty="0"/>
              <a:t>in </a:t>
            </a:r>
            <a:r>
              <a:rPr lang="en-US" dirty="0" smtClean="0"/>
              <a:t>the app/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androidTest</a:t>
            </a:r>
            <a:r>
              <a:rPr lang="en-US" dirty="0" smtClean="0"/>
              <a:t> folder.</a:t>
            </a:r>
          </a:p>
          <a:p>
            <a:pPr lvl="1"/>
            <a:r>
              <a:rPr lang="en-US" dirty="0" smtClean="0"/>
              <a:t>Created when you create the project.</a:t>
            </a:r>
          </a:p>
          <a:p>
            <a:pPr lvl="1"/>
            <a:r>
              <a:rPr lang="en-US" dirty="0" smtClean="0"/>
              <a:t>Change the default through </a:t>
            </a:r>
            <a:r>
              <a:rPr lang="en-US" dirty="0" err="1" smtClean="0"/>
              <a:t>sourceSets</a:t>
            </a:r>
            <a:r>
              <a:rPr lang="en-US" dirty="0" smtClean="0"/>
              <a:t> in the project’s </a:t>
            </a:r>
            <a:r>
              <a:rPr lang="en-US" dirty="0" err="1" smtClean="0"/>
              <a:t>build.gradle</a:t>
            </a:r>
            <a:endParaRPr lang="en-US" dirty="0" smtClean="0"/>
          </a:p>
          <a:p>
            <a:r>
              <a:rPr lang="en-US" dirty="0" smtClean="0"/>
              <a:t>Espresso </a:t>
            </a:r>
            <a:r>
              <a:rPr lang="en-US" dirty="0"/>
              <a:t>is built on top of JUnit </a:t>
            </a:r>
            <a:r>
              <a:rPr lang="en-US" dirty="0" smtClean="0"/>
              <a:t>(3 </a:t>
            </a:r>
            <a:r>
              <a:rPr lang="en-US" dirty="0"/>
              <a:t>or 4 is allowed)</a:t>
            </a:r>
          </a:p>
          <a:p>
            <a:r>
              <a:rPr lang="en-US" dirty="0"/>
              <a:t>Espresso UI </a:t>
            </a:r>
            <a:r>
              <a:rPr lang="en-US" dirty="0" smtClean="0"/>
              <a:t>test </a:t>
            </a:r>
            <a:r>
              <a:rPr lang="en-US" dirty="0"/>
              <a:t>cases are JUnit test </a:t>
            </a:r>
            <a:r>
              <a:rPr lang="en-US" dirty="0" smtClean="0"/>
              <a:t>cases</a:t>
            </a:r>
          </a:p>
          <a:p>
            <a:r>
              <a:rPr lang="en-US" dirty="0"/>
              <a:t>Typically, test each Activity (or Fragment) in a test case (i.e. test class)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Creating and Executing Espresso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2387282"/>
            <a:ext cx="43529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using Espresso with JUnit4…</a:t>
            </a:r>
          </a:p>
          <a:p>
            <a:pPr lvl="1"/>
            <a:r>
              <a:rPr lang="en-US" dirty="0" smtClean="0"/>
              <a:t>Specify the instrumentation on the class (annotate with @</a:t>
            </a:r>
            <a:r>
              <a:rPr lang="en-US" dirty="0" err="1" smtClean="0"/>
              <a:t>RunWith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Indicate the Activity under test (launched with the test) using @Rule</a:t>
            </a:r>
          </a:p>
          <a:p>
            <a:pPr lvl="1"/>
            <a:r>
              <a:rPr lang="en-US" dirty="0"/>
              <a:t>Specify test methods with @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Use the Espresso API in the test methods to exercise the UI</a:t>
            </a:r>
            <a:endParaRPr lang="en-US" dirty="0"/>
          </a:p>
          <a:p>
            <a:pPr lvl="1"/>
            <a:r>
              <a:rPr lang="en-US" dirty="0" smtClean="0"/>
              <a:t>More on Android &amp; JUnit: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developer.android.com/tools/testing/testing-tools.html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 Test 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0880" y="1143000"/>
            <a:ext cx="269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 = test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00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3199" y="776287"/>
            <a:ext cx="7274559" cy="580508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RunWith</a:t>
            </a:r>
            <a:r>
              <a:rPr lang="en-US" sz="2400" dirty="0"/>
              <a:t>(AndroidJUnit4.class)</a:t>
            </a:r>
          </a:p>
          <a:p>
            <a:pPr marL="109728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 smtClean="0"/>
              <a:t>HelloEspresso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    @</a:t>
            </a:r>
            <a:r>
              <a:rPr lang="en-US" sz="2400" dirty="0" smtClean="0"/>
              <a:t>Rule</a:t>
            </a:r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public </a:t>
            </a:r>
            <a:r>
              <a:rPr lang="en-US" sz="2400" dirty="0" err="1" smtClean="0"/>
              <a:t>ActivityTestRule</a:t>
            </a:r>
            <a:r>
              <a:rPr lang="en-US" sz="2400" dirty="0" smtClean="0"/>
              <a:t>&lt;</a:t>
            </a:r>
            <a:r>
              <a:rPr lang="en-US" sz="2400" dirty="0" err="1" smtClean="0"/>
              <a:t>MyActivity</a:t>
            </a:r>
            <a:r>
              <a:rPr lang="en-US" sz="2400" dirty="0"/>
              <a:t>&gt; </a:t>
            </a:r>
            <a:r>
              <a:rPr lang="en-US" sz="2400" dirty="0" err="1"/>
              <a:t>mActivityRule</a:t>
            </a:r>
            <a:r>
              <a:rPr lang="en-US" sz="2400" dirty="0"/>
              <a:t> = </a:t>
            </a:r>
            <a:endParaRPr lang="en-US" sz="2400" dirty="0" smtClean="0"/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new </a:t>
            </a:r>
            <a:r>
              <a:rPr lang="en-US" sz="2400" dirty="0" err="1" smtClean="0"/>
              <a:t>ActivityTestRule</a:t>
            </a:r>
            <a:r>
              <a:rPr lang="en-US" sz="2400" dirty="0" smtClean="0"/>
              <a:t>(</a:t>
            </a:r>
            <a:r>
              <a:rPr lang="en-US" sz="2400" dirty="0" err="1" smtClean="0"/>
              <a:t>MyActivity.class</a:t>
            </a:r>
            <a:r>
              <a:rPr lang="en-US" sz="2400" dirty="0"/>
              <a:t>);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    @Test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    public </a:t>
            </a:r>
            <a:r>
              <a:rPr lang="en-US" sz="2400" dirty="0"/>
              <a:t>void </a:t>
            </a:r>
            <a:r>
              <a:rPr lang="en-US" sz="2400" dirty="0" err="1" smtClean="0"/>
              <a:t>checkForHelloWorld</a:t>
            </a:r>
            <a:r>
              <a:rPr lang="en-US" sz="2400" dirty="0" smtClean="0"/>
              <a:t>() </a:t>
            </a:r>
            <a:r>
              <a:rPr lang="en-US" sz="2400" dirty="0"/>
              <a:t>{</a:t>
            </a:r>
          </a:p>
          <a:p>
            <a:pPr marL="109728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  </a:t>
            </a:r>
            <a:r>
              <a:rPr lang="en-US" sz="2400" dirty="0" err="1" smtClean="0"/>
              <a:t>onView</a:t>
            </a:r>
            <a:r>
              <a:rPr lang="en-US" sz="2400" dirty="0" smtClean="0"/>
              <a:t>(</a:t>
            </a:r>
            <a:r>
              <a:rPr lang="en-US" sz="2400" dirty="0" err="1" smtClean="0"/>
              <a:t>withText</a:t>
            </a:r>
            <a:r>
              <a:rPr lang="en-US" sz="2400" dirty="0"/>
              <a:t>("</a:t>
            </a:r>
            <a:r>
              <a:rPr lang="en-US" sz="2400" dirty="0" smtClean="0"/>
              <a:t>Hello world!")).</a:t>
            </a:r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check(matches(</a:t>
            </a:r>
            <a:r>
              <a:rPr lang="en-US" sz="2400" dirty="0" err="1" smtClean="0"/>
              <a:t>isDisplayed</a:t>
            </a:r>
            <a:r>
              <a:rPr lang="en-US" sz="2400" dirty="0"/>
              <a:t>()));</a:t>
            </a:r>
          </a:p>
          <a:p>
            <a:pPr marL="109728" indent="0">
              <a:buNone/>
            </a:pPr>
            <a:r>
              <a:rPr lang="en-US" sz="2400" dirty="0"/>
              <a:t>    }</a:t>
            </a:r>
          </a:p>
          <a:p>
            <a:pPr marL="109728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7477759" y="2010727"/>
            <a:ext cx="4171275" cy="45805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Annotate the class with @</a:t>
            </a:r>
            <a:r>
              <a:rPr lang="en-US" sz="2000" dirty="0" err="1" smtClean="0"/>
              <a:t>RunWith</a:t>
            </a:r>
            <a:endParaRPr lang="en-US" sz="2000" dirty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Indicate the activity under test with @Rule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Annotate test methods with @Test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Espresso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77759" y="1101970"/>
            <a:ext cx="4171275" cy="877824"/>
          </a:xfrm>
        </p:spPr>
        <p:txBody>
          <a:bodyPr>
            <a:noAutofit/>
          </a:bodyPr>
          <a:lstStyle/>
          <a:p>
            <a:r>
              <a:rPr lang="en-US" sz="2400" dirty="0" smtClean="0"/>
              <a:t>JUnit4 Espresso “Hello World"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70400" y="1178560"/>
            <a:ext cx="309880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86560" y="2235200"/>
            <a:ext cx="579119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84960" y="3230880"/>
            <a:ext cx="5892798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32400" y="3566160"/>
            <a:ext cx="2336800" cy="104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using Espresso with JUnit3…</a:t>
            </a:r>
          </a:p>
          <a:p>
            <a:pPr lvl="1"/>
            <a:r>
              <a:rPr lang="en-US" dirty="0"/>
              <a:t>Extend </a:t>
            </a:r>
            <a:r>
              <a:rPr lang="en-US" dirty="0" smtClean="0"/>
              <a:t>ActivityInstrumentationTestCase2&lt;</a:t>
            </a:r>
            <a:r>
              <a:rPr lang="en-US" i="1" dirty="0" err="1" smtClean="0"/>
              <a:t>YourActivity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Use the constructor to specify the Activity type under test.</a:t>
            </a:r>
          </a:p>
          <a:p>
            <a:pPr lvl="1"/>
            <a:r>
              <a:rPr lang="en-US" dirty="0" smtClean="0"/>
              <a:t>Provide a setup method to start the activity</a:t>
            </a:r>
          </a:p>
          <a:p>
            <a:pPr lvl="1"/>
            <a:r>
              <a:rPr lang="en-US" dirty="0" smtClean="0"/>
              <a:t>Use methods that start with “test” to exercise the UI via Espresso.</a:t>
            </a:r>
          </a:p>
          <a:p>
            <a:r>
              <a:rPr lang="en-US" dirty="0" smtClean="0"/>
              <a:t>NOTE:  don’t try to mix JUnit4 and JUnit3 styles.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JUnit3 Test 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0880" y="1143000"/>
            <a:ext cx="269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 = test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93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3199" y="776287"/>
            <a:ext cx="7274559" cy="580508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HelloEspresso</a:t>
            </a:r>
            <a:r>
              <a:rPr lang="en-US" sz="1800" dirty="0"/>
              <a:t> </a:t>
            </a:r>
            <a:r>
              <a:rPr lang="en-US" sz="1800" dirty="0" smtClean="0"/>
              <a:t>extends </a:t>
            </a:r>
          </a:p>
          <a:p>
            <a:pPr marL="10972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ActivityInstrumentationTestCase2&lt;</a:t>
            </a:r>
            <a:r>
              <a:rPr lang="en-US" sz="1800" dirty="0" err="1" smtClean="0"/>
              <a:t>MyActivity</a:t>
            </a:r>
            <a:r>
              <a:rPr lang="en-US" sz="1800" dirty="0"/>
              <a:t>&gt; {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HelloEspresso</a:t>
            </a:r>
            <a:r>
              <a:rPr lang="en-US" sz="1800" dirty="0"/>
              <a:t> </a:t>
            </a:r>
            <a:r>
              <a:rPr lang="en-US" sz="1800" dirty="0" smtClean="0"/>
              <a:t>() </a:t>
            </a:r>
            <a:r>
              <a:rPr lang="en-US" sz="1800" dirty="0"/>
              <a:t>{</a:t>
            </a:r>
          </a:p>
          <a:p>
            <a:pPr marL="109728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super(</a:t>
            </a:r>
            <a:r>
              <a:rPr lang="en-US" sz="1800" dirty="0" err="1" smtClean="0"/>
              <a:t>MyActivity.class</a:t>
            </a:r>
            <a:r>
              <a:rPr lang="en-US" sz="1800" dirty="0"/>
              <a:t>);</a:t>
            </a:r>
          </a:p>
          <a:p>
            <a:pPr marL="109728" indent="0">
              <a:buNone/>
            </a:pPr>
            <a:r>
              <a:rPr lang="en-US" sz="1800" dirty="0"/>
              <a:t>        }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    @Override</a:t>
            </a:r>
          </a:p>
          <a:p>
            <a:pPr marL="109728" indent="0">
              <a:buNone/>
            </a:pPr>
            <a:r>
              <a:rPr lang="en-US" sz="1800" dirty="0"/>
              <a:t>    public void </a:t>
            </a:r>
            <a:r>
              <a:rPr lang="en-US" sz="1800" dirty="0" err="1"/>
              <a:t>setUp</a:t>
            </a:r>
            <a:r>
              <a:rPr lang="en-US" sz="1800" dirty="0"/>
              <a:t>() throws Exception {</a:t>
            </a:r>
          </a:p>
          <a:p>
            <a:pPr marL="109728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super.setUp</a:t>
            </a:r>
            <a:r>
              <a:rPr lang="en-US" sz="1800" dirty="0" smtClean="0"/>
              <a:t>();</a:t>
            </a:r>
          </a:p>
          <a:p>
            <a:pPr marL="109728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injectInstrumentation</a:t>
            </a:r>
            <a:r>
              <a:rPr lang="en-US" sz="1800" dirty="0" smtClean="0"/>
              <a:t>(</a:t>
            </a:r>
          </a:p>
          <a:p>
            <a:pPr marL="10972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 err="1" smtClean="0"/>
              <a:t>InstrumentationRegistry.getInstrumentation</a:t>
            </a:r>
            <a:r>
              <a:rPr lang="en-US" sz="1800" dirty="0"/>
              <a:t>());</a:t>
            </a:r>
          </a:p>
          <a:p>
            <a:pPr marL="109728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/>
              <a:t>getActivity</a:t>
            </a:r>
            <a:r>
              <a:rPr lang="en-US" sz="1800" dirty="0"/>
              <a:t>();</a:t>
            </a:r>
          </a:p>
          <a:p>
            <a:pPr marL="109728" indent="0">
              <a:buNone/>
            </a:pPr>
            <a:r>
              <a:rPr lang="en-US" sz="1800" dirty="0"/>
              <a:t>    }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    public void </a:t>
            </a:r>
            <a:r>
              <a:rPr lang="en-US" sz="1800" dirty="0" err="1" smtClean="0"/>
              <a:t>testCheckForHelloWorld</a:t>
            </a:r>
            <a:r>
              <a:rPr lang="en-US" sz="1800" dirty="0" smtClean="0"/>
              <a:t>() </a:t>
            </a:r>
            <a:r>
              <a:rPr lang="en-US" sz="1800" dirty="0"/>
              <a:t>{</a:t>
            </a:r>
          </a:p>
          <a:p>
            <a:pPr marL="109728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onView</a:t>
            </a:r>
            <a:r>
              <a:rPr lang="en-US" sz="1800" dirty="0"/>
              <a:t>(</a:t>
            </a:r>
            <a:r>
              <a:rPr lang="en-US" sz="1800" dirty="0" err="1"/>
              <a:t>withText</a:t>
            </a:r>
            <a:r>
              <a:rPr lang="en-US" sz="1800" dirty="0"/>
              <a:t>("Hello world!")).check(matches(</a:t>
            </a:r>
            <a:r>
              <a:rPr lang="en-US" sz="1800" dirty="0" err="1"/>
              <a:t>isDisplayed</a:t>
            </a:r>
            <a:r>
              <a:rPr lang="en-US" sz="1800" dirty="0"/>
              <a:t>()));</a:t>
            </a:r>
          </a:p>
          <a:p>
            <a:pPr marL="109728" indent="0">
              <a:buNone/>
            </a:pPr>
            <a:r>
              <a:rPr lang="en-US" sz="1800" dirty="0"/>
              <a:t>    }</a:t>
            </a:r>
          </a:p>
          <a:p>
            <a:pPr marL="109728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7477759" y="2010727"/>
            <a:ext cx="4171275" cy="45805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Extend ActivityInstrumentationTestCase2</a:t>
            </a:r>
            <a:endParaRPr lang="en-US" sz="2000" dirty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Construct sets the activity under test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Setup method creates the activity instance (indirectly)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Test methods start with test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Espresso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77759" y="1101970"/>
            <a:ext cx="4171275" cy="877824"/>
          </a:xfrm>
        </p:spPr>
        <p:txBody>
          <a:bodyPr>
            <a:noAutofit/>
          </a:bodyPr>
          <a:lstStyle/>
          <a:p>
            <a:r>
              <a:rPr lang="en-US" sz="2400" dirty="0" smtClean="0"/>
              <a:t>JUnit3 Espresso “Hello World"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21200" y="1463040"/>
            <a:ext cx="3048000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413760" y="2184400"/>
            <a:ext cx="415544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450080" y="3454400"/>
            <a:ext cx="3119120" cy="1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84320" y="4164445"/>
            <a:ext cx="3484880" cy="132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02480" y="4500880"/>
            <a:ext cx="2875278" cy="129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like users would</a:t>
            </a:r>
          </a:p>
          <a:p>
            <a:pPr lvl="1"/>
            <a:r>
              <a:rPr lang="en-US" dirty="0" smtClean="0"/>
              <a:t>Locate it</a:t>
            </a:r>
          </a:p>
          <a:p>
            <a:pPr lvl="1"/>
            <a:r>
              <a:rPr lang="en-US" dirty="0" smtClean="0"/>
              <a:t>Take action</a:t>
            </a:r>
          </a:p>
          <a:p>
            <a:pPr lvl="1"/>
            <a:r>
              <a:rPr lang="en-US" dirty="0" smtClean="0"/>
              <a:t>Check it</a:t>
            </a:r>
          </a:p>
          <a:p>
            <a:r>
              <a:rPr lang="en-US" dirty="0" smtClean="0"/>
              <a:t>This simple motto helps in working with and remembering the Espresso API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Espresso Motto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starting point for UI interactions</a:t>
            </a:r>
          </a:p>
          <a:p>
            <a:pPr lvl="1"/>
            <a:r>
              <a:rPr lang="en-US" dirty="0" smtClean="0"/>
              <a:t>Final class – cannot be extended</a:t>
            </a:r>
          </a:p>
          <a:p>
            <a:pPr lvl="1"/>
            <a:r>
              <a:rPr lang="en-US" dirty="0" smtClean="0"/>
              <a:t>Initiate UI tests by first locating a UI component with static methods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nView</a:t>
            </a:r>
            <a:r>
              <a:rPr lang="en-US" dirty="0" smtClean="0"/>
              <a:t> -  locates a View component on the display</a:t>
            </a:r>
          </a:p>
          <a:p>
            <a:pPr lvl="2"/>
            <a:r>
              <a:rPr lang="en-US" dirty="0" err="1" smtClean="0"/>
              <a:t>onData</a:t>
            </a:r>
            <a:r>
              <a:rPr lang="en-US" dirty="0" smtClean="0"/>
              <a:t> -  loads an adapter and then locates a View component (allows for dynamic data display)</a:t>
            </a:r>
          </a:p>
          <a:p>
            <a:pPr lvl="1"/>
            <a:r>
              <a:rPr lang="en-US" dirty="0" smtClean="0"/>
              <a:t>Also allows for non-View related actions with static methods like </a:t>
            </a:r>
            <a:r>
              <a:rPr lang="en-US" dirty="0" err="1" smtClean="0"/>
              <a:t>pressBack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Espresso (the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Espresso API has three very important types/components</a:t>
            </a:r>
          </a:p>
          <a:p>
            <a:r>
              <a:rPr lang="en-US" dirty="0" smtClean="0"/>
              <a:t>These help to…</a:t>
            </a:r>
          </a:p>
          <a:p>
            <a:pPr lvl="1"/>
            <a:r>
              <a:rPr lang="en-US" dirty="0" smtClean="0"/>
              <a:t>Locate a View (find the view displaying “Hello World”)</a:t>
            </a:r>
          </a:p>
          <a:p>
            <a:pPr lvl="1"/>
            <a:r>
              <a:rPr lang="en-US" dirty="0" smtClean="0"/>
              <a:t>Take action on a View (click the “Done” button)</a:t>
            </a:r>
          </a:p>
          <a:p>
            <a:pPr lvl="1"/>
            <a:r>
              <a:rPr lang="en-US" dirty="0" smtClean="0"/>
              <a:t>Check the state of a View (verify “Jim” is displayed in the 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Espresso’s Chief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ViewMatcher</a:t>
            </a:r>
            <a:endParaRPr lang="en-US" sz="3200" dirty="0"/>
          </a:p>
          <a:p>
            <a:r>
              <a:rPr lang="en-US" sz="3200" dirty="0" err="1" smtClean="0"/>
              <a:t>ViewAction</a:t>
            </a:r>
            <a:endParaRPr lang="en-US" sz="3200" dirty="0"/>
          </a:p>
          <a:p>
            <a:r>
              <a:rPr lang="en-US" sz="3200" dirty="0" err="1" smtClean="0"/>
              <a:t>ViewAssertion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Locate </a:t>
            </a:r>
            <a:endParaRPr lang="en-US" sz="3200" dirty="0" smtClean="0"/>
          </a:p>
          <a:p>
            <a:r>
              <a:rPr lang="en-US" sz="3200" dirty="0" smtClean="0"/>
              <a:t>Take action</a:t>
            </a:r>
            <a:endParaRPr lang="en-US" sz="3200" dirty="0"/>
          </a:p>
          <a:p>
            <a:r>
              <a:rPr lang="en-US" sz="3200" dirty="0"/>
              <a:t>Check the </a:t>
            </a:r>
            <a:r>
              <a:rPr lang="en-US" sz="3200" dirty="0" smtClean="0"/>
              <a:t>state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Espresso’s Big 3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4531360" y="2387600"/>
            <a:ext cx="1188720" cy="1280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ViewMatcher</a:t>
            </a:r>
            <a:r>
              <a:rPr lang="en-US" dirty="0"/>
              <a:t> </a:t>
            </a:r>
            <a:r>
              <a:rPr lang="en-US" dirty="0" smtClean="0"/>
              <a:t>. </a:t>
            </a:r>
            <a:r>
              <a:rPr lang="en-US" dirty="0" err="1" smtClean="0"/>
              <a:t>ViewAction</a:t>
            </a:r>
            <a:endParaRPr lang="en-US" dirty="0" smtClean="0"/>
          </a:p>
          <a:p>
            <a:pPr lvl="1"/>
            <a:r>
              <a:rPr lang="en-US" dirty="0" smtClean="0"/>
              <a:t>Example:  find this Button and click it</a:t>
            </a:r>
          </a:p>
          <a:p>
            <a:r>
              <a:rPr lang="en-US" dirty="0" err="1" smtClean="0"/>
              <a:t>ViewMatcher</a:t>
            </a:r>
            <a:r>
              <a:rPr lang="en-US" dirty="0" smtClean="0"/>
              <a:t> . </a:t>
            </a:r>
            <a:r>
              <a:rPr lang="en-US" dirty="0" err="1" smtClean="0"/>
              <a:t>ViewAssertion</a:t>
            </a:r>
            <a:endParaRPr lang="en-US" dirty="0" smtClean="0"/>
          </a:p>
          <a:p>
            <a:pPr lvl="1"/>
            <a:r>
              <a:rPr lang="en-US" dirty="0" smtClean="0"/>
              <a:t>Example:  find this </a:t>
            </a:r>
            <a:r>
              <a:rPr lang="en-US" dirty="0" err="1" smtClean="0"/>
              <a:t>EditText</a:t>
            </a:r>
            <a:r>
              <a:rPr lang="en-US" dirty="0" smtClean="0"/>
              <a:t> and check that it is enabled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Espresso API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AnDevCon</a:t>
            </a:r>
            <a:r>
              <a:rPr lang="en-US" dirty="0" smtClean="0"/>
              <a:t> Boston &amp; my Espresso training class!</a:t>
            </a:r>
          </a:p>
          <a:p>
            <a:r>
              <a:rPr lang="en-US" dirty="0" smtClean="0"/>
              <a:t>Jim White</a:t>
            </a:r>
          </a:p>
          <a:p>
            <a:pPr lvl="1"/>
            <a:r>
              <a:rPr lang="en-US" dirty="0" smtClean="0"/>
              <a:t>Software architect at</a:t>
            </a:r>
          </a:p>
          <a:p>
            <a:pPr lvl="1"/>
            <a:r>
              <a:rPr lang="en-US" dirty="0" smtClean="0"/>
              <a:t>Trainer in Java, Android, open source, mobile development for ~15 years</a:t>
            </a:r>
          </a:p>
          <a:p>
            <a:pPr lvl="1"/>
            <a:r>
              <a:rPr lang="en-US" dirty="0" smtClean="0"/>
              <a:t>Author, speaker,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07" y="3183535"/>
            <a:ext cx="1204294" cy="458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386" y="762000"/>
            <a:ext cx="1930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Implements Matcher&lt;View&gt;</a:t>
            </a:r>
          </a:p>
          <a:p>
            <a:r>
              <a:rPr lang="en-US" dirty="0" err="1" smtClean="0"/>
              <a:t>Hamcrest</a:t>
            </a:r>
            <a:r>
              <a:rPr lang="en-US" dirty="0" smtClean="0"/>
              <a:t> Matchers that locate a View component by…</a:t>
            </a:r>
          </a:p>
          <a:p>
            <a:pPr lvl="1"/>
            <a:r>
              <a:rPr lang="en-US" dirty="0" smtClean="0"/>
              <a:t>Resource identifier</a:t>
            </a:r>
          </a:p>
          <a:p>
            <a:pPr lvl="1"/>
            <a:r>
              <a:rPr lang="en-US" dirty="0" smtClean="0"/>
              <a:t>Class name</a:t>
            </a:r>
          </a:p>
          <a:p>
            <a:pPr lvl="1"/>
            <a:r>
              <a:rPr lang="en-US" dirty="0" smtClean="0"/>
              <a:t>Whether it is displayed, enabled, has focus</a:t>
            </a:r>
          </a:p>
          <a:p>
            <a:pPr lvl="1"/>
            <a:r>
              <a:rPr lang="en-US" dirty="0" smtClean="0"/>
              <a:t>Whether it is displaying some text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To learn more about </a:t>
            </a:r>
            <a:r>
              <a:rPr lang="en-US" dirty="0" err="1" smtClean="0"/>
              <a:t>Hamcrest</a:t>
            </a:r>
            <a:r>
              <a:rPr lang="en-US" dirty="0" smtClean="0"/>
              <a:t> Matchers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www.slideshare.net/shaiyallin/hamcrest-matchers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code.google.com/p/hamcrest/wiki/Tutorial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/>
              <a:t>allOf</a:t>
            </a:r>
            <a:r>
              <a:rPr lang="en-US" dirty="0"/>
              <a:t>(</a:t>
            </a:r>
            <a:r>
              <a:rPr lang="en-US" dirty="0" err="1"/>
              <a:t>withId</a:t>
            </a:r>
            <a:r>
              <a:rPr lang="en-US" dirty="0"/>
              <a:t>(</a:t>
            </a:r>
            <a:r>
              <a:rPr lang="en-US" dirty="0" err="1"/>
              <a:t>R.id.my_view</a:t>
            </a:r>
            <a:r>
              <a:rPr lang="en-US" dirty="0"/>
              <a:t>), </a:t>
            </a:r>
            <a:r>
              <a:rPr lang="en-US" dirty="0" err="1"/>
              <a:t>withText</a:t>
            </a:r>
            <a:r>
              <a:rPr lang="en-US" dirty="0"/>
              <a:t>("</a:t>
            </a:r>
            <a:r>
              <a:rPr lang="en-US" dirty="0" smtClean="0"/>
              <a:t>Hello World!"), </a:t>
            </a:r>
            <a:r>
              <a:rPr lang="en-US" dirty="0" err="1" smtClean="0"/>
              <a:t>hasFocus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ViewMatcher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2656" y="4329946"/>
            <a:ext cx="144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ViewMatcher</a:t>
            </a:r>
            <a:endParaRPr lang="en-US" i="1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2438400" y="2783840"/>
            <a:ext cx="2935928" cy="154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5374328" y="2702560"/>
            <a:ext cx="366072" cy="162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</p:cNvCxnSpPr>
          <p:nvPr/>
        </p:nvCxnSpPr>
        <p:spPr>
          <a:xfrm flipV="1">
            <a:off x="5374328" y="2783840"/>
            <a:ext cx="3647752" cy="154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3459" y="4329946"/>
            <a:ext cx="19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Hamcrest</a:t>
            </a:r>
            <a:r>
              <a:rPr lang="en-US" i="1" dirty="0" smtClean="0"/>
              <a:t> Matcher</a:t>
            </a:r>
            <a:endParaRPr lang="en-US" i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1370976" y="2744216"/>
            <a:ext cx="355600" cy="158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Espresso </a:t>
            </a:r>
            <a:r>
              <a:rPr lang="en-US" dirty="0" err="1" smtClean="0"/>
              <a:t>onView</a:t>
            </a:r>
            <a:r>
              <a:rPr lang="en-US" dirty="0" smtClean="0"/>
              <a:t> &amp; </a:t>
            </a:r>
            <a:r>
              <a:rPr lang="en-US" dirty="0" err="1" smtClean="0"/>
              <a:t>onData</a:t>
            </a:r>
            <a:r>
              <a:rPr lang="en-US" dirty="0" smtClean="0"/>
              <a:t> use </a:t>
            </a:r>
            <a:r>
              <a:rPr lang="en-US" dirty="0" err="1" smtClean="0"/>
              <a:t>ViewMatchers</a:t>
            </a:r>
            <a:r>
              <a:rPr lang="en-US" dirty="0" smtClean="0"/>
              <a:t> to locate a View component of interest</a:t>
            </a:r>
          </a:p>
          <a:p>
            <a:pPr lvl="1"/>
            <a:r>
              <a:rPr lang="en-US" dirty="0" err="1" smtClean="0"/>
              <a:t>Espresso.onView</a:t>
            </a:r>
            <a:r>
              <a:rPr lang="en-US" dirty="0" smtClean="0"/>
              <a:t>(</a:t>
            </a:r>
            <a:r>
              <a:rPr lang="en-US" dirty="0" err="1" smtClean="0"/>
              <a:t>allOf</a:t>
            </a:r>
            <a:r>
              <a:rPr lang="en-US" dirty="0" smtClean="0"/>
              <a:t>(</a:t>
            </a:r>
            <a:r>
              <a:rPr lang="en-US" dirty="0" err="1" smtClean="0"/>
              <a:t>withId</a:t>
            </a:r>
            <a:r>
              <a:rPr lang="en-US" dirty="0" smtClean="0"/>
              <a:t>(</a:t>
            </a:r>
            <a:r>
              <a:rPr lang="en-US" dirty="0" err="1" smtClean="0"/>
              <a:t>R.id.my_view</a:t>
            </a:r>
            <a:r>
              <a:rPr lang="en-US" dirty="0"/>
              <a:t>), </a:t>
            </a:r>
            <a:r>
              <a:rPr lang="en-US" dirty="0" err="1"/>
              <a:t>withText</a:t>
            </a:r>
            <a:r>
              <a:rPr lang="en-US" dirty="0"/>
              <a:t>("Hello World!"), </a:t>
            </a:r>
            <a:r>
              <a:rPr lang="en-US" dirty="0" err="1"/>
              <a:t>hasFocus</a:t>
            </a:r>
            <a:r>
              <a:rPr lang="en-US" dirty="0" smtClean="0"/>
              <a:t>()))</a:t>
            </a:r>
          </a:p>
          <a:p>
            <a:pPr lvl="1"/>
            <a:r>
              <a:rPr lang="en-US" dirty="0" err="1" smtClean="0"/>
              <a:t>Espresso.onView</a:t>
            </a:r>
            <a:r>
              <a:rPr lang="en-US" dirty="0" smtClean="0"/>
              <a:t>(</a:t>
            </a:r>
            <a:r>
              <a:rPr lang="en-US" dirty="0" err="1" smtClean="0"/>
              <a:t>withId</a:t>
            </a:r>
            <a:r>
              <a:rPr lang="en-US" dirty="0" smtClean="0"/>
              <a:t>(</a:t>
            </a:r>
            <a:r>
              <a:rPr lang="en-US" dirty="0" err="1" smtClean="0"/>
              <a:t>R.id.ok_button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onData</a:t>
            </a:r>
            <a:r>
              <a:rPr lang="en-US" dirty="0" smtClean="0"/>
              <a:t> with </a:t>
            </a:r>
            <a:r>
              <a:rPr lang="en-US" dirty="0" err="1" smtClean="0"/>
              <a:t>AdapterViews</a:t>
            </a:r>
            <a:r>
              <a:rPr lang="en-US" dirty="0" smtClean="0"/>
              <a:t> where the View may not exist/seen yet</a:t>
            </a:r>
          </a:p>
          <a:p>
            <a:pPr lvl="1"/>
            <a:r>
              <a:rPr lang="en-US" dirty="0" smtClean="0"/>
              <a:t>// a Spinner shows a list of nationalities – some not yet displayed</a:t>
            </a:r>
          </a:p>
          <a:p>
            <a:pPr lvl="1"/>
            <a:r>
              <a:rPr lang="en-US" dirty="0"/>
              <a:t>Espresso. </a:t>
            </a:r>
            <a:r>
              <a:rPr lang="en-US" dirty="0" err="1"/>
              <a:t>onData</a:t>
            </a:r>
            <a:r>
              <a:rPr lang="en-US" dirty="0"/>
              <a:t>(</a:t>
            </a:r>
            <a:r>
              <a:rPr lang="en-US" dirty="0" err="1"/>
              <a:t>allOf</a:t>
            </a:r>
            <a:r>
              <a:rPr lang="en-US" dirty="0"/>
              <a:t>(is(</a:t>
            </a:r>
            <a:r>
              <a:rPr lang="en-US" dirty="0" err="1"/>
              <a:t>instanceOf</a:t>
            </a:r>
            <a:r>
              <a:rPr lang="en-US" dirty="0"/>
              <a:t>(</a:t>
            </a:r>
            <a:r>
              <a:rPr lang="en-US" dirty="0" err="1"/>
              <a:t>String.class</a:t>
            </a:r>
            <a:r>
              <a:rPr lang="en-US" dirty="0"/>
              <a:t>)), is</a:t>
            </a:r>
            <a:r>
              <a:rPr lang="en-US" dirty="0" smtClean="0"/>
              <a:t>(“Spanish")))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onView</a:t>
            </a:r>
            <a:r>
              <a:rPr lang="en-US" dirty="0" smtClean="0"/>
              <a:t> &amp; </a:t>
            </a:r>
            <a:r>
              <a:rPr lang="en-US" dirty="0" err="1" smtClean="0"/>
              <a:t>onData</a:t>
            </a:r>
            <a:r>
              <a:rPr lang="en-US" dirty="0" smtClean="0"/>
              <a:t> with </a:t>
            </a:r>
            <a:r>
              <a:rPr lang="en-US" dirty="0" err="1" smtClean="0"/>
              <a:t>ViewMatchers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a View found by a </a:t>
            </a:r>
            <a:r>
              <a:rPr lang="en-US" dirty="0" err="1" smtClean="0"/>
              <a:t>ViewMatcher</a:t>
            </a:r>
            <a:r>
              <a:rPr lang="en-US" dirty="0" smtClean="0"/>
              <a:t>, you want to perform UI actions on that View.</a:t>
            </a:r>
          </a:p>
          <a:p>
            <a:r>
              <a:rPr lang="en-US" dirty="0" err="1" smtClean="0"/>
              <a:t>ViewAction</a:t>
            </a:r>
            <a:r>
              <a:rPr lang="en-US" dirty="0" smtClean="0"/>
              <a:t> is responsible for performing an action (i.e. interaction) on a given View.</a:t>
            </a:r>
          </a:p>
          <a:p>
            <a:pPr lvl="1"/>
            <a:r>
              <a:rPr lang="en-US" dirty="0" smtClean="0"/>
              <a:t>Use perform() method to invoke one or many </a:t>
            </a:r>
            <a:r>
              <a:rPr lang="en-US" dirty="0" err="1" smtClean="0"/>
              <a:t>ViewAction</a:t>
            </a:r>
            <a:endParaRPr lang="en-US" dirty="0" smtClean="0"/>
          </a:p>
          <a:p>
            <a:pPr lvl="1"/>
            <a:r>
              <a:rPr lang="en-US" dirty="0" err="1" smtClean="0"/>
              <a:t>onView</a:t>
            </a:r>
            <a:r>
              <a:rPr lang="en-US" dirty="0" smtClean="0"/>
              <a:t>(…).perform(</a:t>
            </a:r>
            <a:r>
              <a:rPr lang="en-US" b="1" dirty="0" smtClean="0"/>
              <a:t>click()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onView</a:t>
            </a:r>
            <a:r>
              <a:rPr lang="en-US" dirty="0" smtClean="0"/>
              <a:t>(…).perform(</a:t>
            </a:r>
            <a:r>
              <a:rPr lang="en-US" b="1" dirty="0" err="1" smtClean="0"/>
              <a:t>typeText</a:t>
            </a:r>
            <a:r>
              <a:rPr lang="en-US" b="1" dirty="0" smtClean="0"/>
              <a:t>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ViewActions</a:t>
            </a:r>
            <a:r>
              <a:rPr lang="en-US" dirty="0" smtClean="0"/>
              <a:t> include:  </a:t>
            </a:r>
            <a:r>
              <a:rPr lang="en-US" dirty="0" err="1" smtClean="0"/>
              <a:t>clearText</a:t>
            </a:r>
            <a:r>
              <a:rPr lang="en-US" dirty="0" smtClean="0"/>
              <a:t>, </a:t>
            </a:r>
            <a:r>
              <a:rPr lang="en-US" dirty="0" err="1" smtClean="0"/>
              <a:t>swipeLeft</a:t>
            </a:r>
            <a:r>
              <a:rPr lang="en-US" dirty="0" smtClean="0"/>
              <a:t>, </a:t>
            </a:r>
            <a:r>
              <a:rPr lang="en-US" dirty="0" err="1" smtClean="0"/>
              <a:t>swipeRight</a:t>
            </a:r>
            <a:r>
              <a:rPr lang="en-US" dirty="0" smtClean="0"/>
              <a:t>, </a:t>
            </a:r>
            <a:r>
              <a:rPr lang="en-US" dirty="0" err="1" smtClean="0"/>
              <a:t>longClick</a:t>
            </a:r>
            <a:r>
              <a:rPr lang="en-US" dirty="0" smtClean="0"/>
              <a:t>, </a:t>
            </a:r>
            <a:r>
              <a:rPr lang="en-US" dirty="0" err="1" smtClean="0"/>
              <a:t>pressKey</a:t>
            </a:r>
            <a:r>
              <a:rPr lang="en-US" dirty="0" smtClean="0"/>
              <a:t>, </a:t>
            </a:r>
            <a:r>
              <a:rPr lang="en-US" dirty="0" err="1" smtClean="0"/>
              <a:t>replaceText</a:t>
            </a:r>
            <a:r>
              <a:rPr lang="en-US" dirty="0" smtClean="0"/>
              <a:t>, </a:t>
            </a:r>
            <a:r>
              <a:rPr lang="en-US" dirty="0" err="1" smtClean="0"/>
              <a:t>scrollTo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1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 smtClean="0"/>
              <a:t>Espresso.onView</a:t>
            </a:r>
            <a:r>
              <a:rPr lang="en-US" dirty="0" smtClean="0"/>
              <a:t>(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err="1" smtClean="0"/>
              <a:t>allOf</a:t>
            </a:r>
            <a:r>
              <a:rPr lang="en-US" dirty="0" smtClean="0"/>
              <a:t>(</a:t>
            </a:r>
            <a:r>
              <a:rPr lang="en-US" dirty="0" err="1" smtClean="0"/>
              <a:t>withId</a:t>
            </a:r>
            <a:r>
              <a:rPr lang="en-US" dirty="0" smtClean="0"/>
              <a:t>(</a:t>
            </a:r>
            <a:r>
              <a:rPr lang="en-US" dirty="0" err="1" smtClean="0"/>
              <a:t>R.id.my_view</a:t>
            </a:r>
            <a:r>
              <a:rPr lang="en-US" dirty="0"/>
              <a:t>), </a:t>
            </a:r>
            <a:r>
              <a:rPr lang="en-US" dirty="0" err="1"/>
              <a:t>withText</a:t>
            </a:r>
            <a:r>
              <a:rPr lang="en-US" dirty="0"/>
              <a:t>("</a:t>
            </a:r>
            <a:r>
              <a:rPr lang="en-US" dirty="0" smtClean="0"/>
              <a:t>Hello World!"), </a:t>
            </a:r>
            <a:r>
              <a:rPr lang="en-US" dirty="0" err="1" smtClean="0"/>
              <a:t>hasFocus</a:t>
            </a:r>
            <a:r>
              <a:rPr lang="en-US" dirty="0" smtClean="0"/>
              <a:t>()))</a:t>
            </a:r>
          </a:p>
          <a:p>
            <a:pPr marL="109728" indent="0">
              <a:buNone/>
            </a:pPr>
            <a:r>
              <a:rPr lang="en-US" dirty="0" smtClean="0"/>
              <a:t>	.perform(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replaceText</a:t>
            </a:r>
            <a:r>
              <a:rPr lang="en-US" dirty="0" smtClean="0"/>
              <a:t>(“It’s a brave new world.”));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ViewAction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93" r="67667" b="64633"/>
          <a:stretch/>
        </p:blipFill>
        <p:spPr>
          <a:xfrm>
            <a:off x="9331767" y="5039360"/>
            <a:ext cx="2057593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80" y="5821680"/>
            <a:ext cx="19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Hamcrest</a:t>
            </a:r>
            <a:r>
              <a:rPr lang="en-US" i="1" dirty="0" smtClean="0"/>
              <a:t> Matcher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024880" y="2623066"/>
            <a:ext cx="144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ViewMatcher</a:t>
            </a: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05840" y="4074160"/>
            <a:ext cx="609600" cy="169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83280" y="2992398"/>
            <a:ext cx="3363272" cy="72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>
            <a:off x="6746552" y="2992398"/>
            <a:ext cx="2966408" cy="73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82080" y="2987318"/>
            <a:ext cx="264472" cy="7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81536" y="5780040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ViewAction</a:t>
            </a:r>
            <a:endParaRPr lang="en-US" i="1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738880" y="5100320"/>
            <a:ext cx="1462505" cy="67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6668" r="74688" b="67688"/>
          <a:stretch/>
        </p:blipFill>
        <p:spPr>
          <a:xfrm>
            <a:off x="7261832" y="5527040"/>
            <a:ext cx="1604740" cy="952623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8" idx="3"/>
            <a:endCxn id="4" idx="1"/>
          </p:cNvCxnSpPr>
          <p:nvPr/>
        </p:nvCxnSpPr>
        <p:spPr>
          <a:xfrm flipV="1">
            <a:off x="8866572" y="5598160"/>
            <a:ext cx="465195" cy="40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you have a View found by a </a:t>
            </a:r>
            <a:r>
              <a:rPr lang="en-US" dirty="0" err="1"/>
              <a:t>ViewMatcher</a:t>
            </a:r>
            <a:r>
              <a:rPr lang="en-US" dirty="0"/>
              <a:t>, </a:t>
            </a:r>
            <a:r>
              <a:rPr lang="en-US" dirty="0" err="1" smtClean="0"/>
              <a:t>ViewAssertion</a:t>
            </a:r>
            <a:r>
              <a:rPr lang="en-US" dirty="0" smtClean="0"/>
              <a:t> checks the state of that View </a:t>
            </a:r>
          </a:p>
          <a:p>
            <a:pPr lvl="1"/>
            <a:r>
              <a:rPr lang="en-US" dirty="0" smtClean="0"/>
              <a:t>Does it have the right text?</a:t>
            </a:r>
          </a:p>
          <a:p>
            <a:pPr lvl="1"/>
            <a:r>
              <a:rPr lang="en-US" dirty="0" smtClean="0"/>
              <a:t>Is the View displayed?</a:t>
            </a:r>
          </a:p>
          <a:p>
            <a:pPr lvl="1"/>
            <a:r>
              <a:rPr lang="en-US" dirty="0" smtClean="0"/>
              <a:t>Typically done after activity displays or after performing an action</a:t>
            </a:r>
          </a:p>
          <a:p>
            <a:r>
              <a:rPr lang="en-US" dirty="0" smtClean="0"/>
              <a:t>You may want to assert the state of the UI in a positive or negative case</a:t>
            </a:r>
          </a:p>
          <a:p>
            <a:pPr lvl="1"/>
            <a:r>
              <a:rPr lang="en-US" dirty="0" smtClean="0"/>
              <a:t>Is displayed versus is not displayed</a:t>
            </a:r>
          </a:p>
          <a:p>
            <a:r>
              <a:rPr lang="en-US" dirty="0" err="1" smtClean="0"/>
              <a:t>ViewAssertion</a:t>
            </a:r>
            <a:r>
              <a:rPr lang="en-US" dirty="0" smtClean="0"/>
              <a:t> use </a:t>
            </a:r>
            <a:r>
              <a:rPr lang="en-US" dirty="0" err="1" smtClean="0"/>
              <a:t>ViewMatchers</a:t>
            </a:r>
            <a:r>
              <a:rPr lang="en-US" dirty="0" smtClean="0"/>
              <a:t> &amp; </a:t>
            </a:r>
            <a:r>
              <a:rPr lang="en-US" dirty="0" err="1" smtClean="0"/>
              <a:t>Hamcrest</a:t>
            </a:r>
            <a:r>
              <a:rPr lang="en-US" dirty="0" smtClean="0"/>
              <a:t> matchers.</a:t>
            </a:r>
          </a:p>
          <a:p>
            <a:pPr lvl="1"/>
            <a:r>
              <a:rPr lang="en-US" dirty="0" smtClean="0"/>
              <a:t>to make sure a component is display</a:t>
            </a:r>
          </a:p>
          <a:p>
            <a:pPr lvl="1"/>
            <a:r>
              <a:rPr lang="en-US" dirty="0" smtClean="0"/>
              <a:t>to make sure a View holds the right data</a:t>
            </a:r>
          </a:p>
          <a:p>
            <a:r>
              <a:rPr lang="en-US" dirty="0" smtClean="0"/>
              <a:t>Use check() to assert a </a:t>
            </a:r>
            <a:r>
              <a:rPr lang="en-US" dirty="0"/>
              <a:t>V</a:t>
            </a:r>
            <a:r>
              <a:rPr lang="en-US" dirty="0" smtClean="0"/>
              <a:t>iew state.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ViewAssertion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4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Espresso</a:t>
            </a:r>
            <a:r>
              <a:rPr lang="en-US" dirty="0"/>
              <a:t>. </a:t>
            </a:r>
            <a:r>
              <a:rPr lang="en-US" dirty="0" err="1" smtClean="0"/>
              <a:t>onView</a:t>
            </a:r>
            <a:r>
              <a:rPr lang="en-US" dirty="0" smtClean="0"/>
              <a:t>(</a:t>
            </a:r>
            <a:r>
              <a:rPr lang="en-US" dirty="0" err="1" smtClean="0"/>
              <a:t>withId</a:t>
            </a:r>
            <a:r>
              <a:rPr lang="en-US" dirty="0" smtClean="0"/>
              <a:t>(</a:t>
            </a:r>
            <a:r>
              <a:rPr lang="en-US" dirty="0" err="1" smtClean="0"/>
              <a:t>R.id.my_view</a:t>
            </a:r>
            <a:r>
              <a:rPr lang="en-US" dirty="0" smtClean="0"/>
              <a:t>)).check(matches(</a:t>
            </a:r>
            <a:r>
              <a:rPr lang="en-US" dirty="0" err="1" smtClean="0"/>
              <a:t>isEnabled</a:t>
            </a:r>
            <a:r>
              <a:rPr lang="en-US" dirty="0" smtClean="0"/>
              <a:t>()));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ViewMatcher</a:t>
            </a:r>
            <a:r>
              <a:rPr lang="en-US" dirty="0" smtClean="0"/>
              <a:t> with </a:t>
            </a:r>
            <a:r>
              <a:rPr lang="en-US" dirty="0" err="1" smtClean="0"/>
              <a:t>ViewAssertion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03305" y="4885944"/>
            <a:ext cx="144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ViewMatcher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971280" y="5354320"/>
            <a:ext cx="151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ViewAssertion</a:t>
            </a:r>
            <a:endParaRPr lang="en-US" i="1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9347200" y="4347464"/>
            <a:ext cx="380185" cy="100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21600" y="4307840"/>
            <a:ext cx="2865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0"/>
          </p:cNvCxnSpPr>
          <p:nvPr/>
        </p:nvCxnSpPr>
        <p:spPr>
          <a:xfrm flipH="1" flipV="1">
            <a:off x="10017760" y="4103362"/>
            <a:ext cx="807217" cy="78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perform() and check() are methods on </a:t>
            </a:r>
            <a:r>
              <a:rPr lang="en-US" dirty="0" err="1" smtClean="0"/>
              <a:t>ViewInteraction</a:t>
            </a:r>
            <a:endParaRPr lang="en-US" dirty="0" smtClean="0"/>
          </a:p>
          <a:p>
            <a:r>
              <a:rPr lang="en-US" dirty="0" err="1" smtClean="0"/>
              <a:t>ViewInteraction</a:t>
            </a:r>
            <a:r>
              <a:rPr lang="en-US" dirty="0" smtClean="0"/>
              <a:t> objects are returned by </a:t>
            </a:r>
          </a:p>
          <a:p>
            <a:pPr lvl="1"/>
            <a:r>
              <a:rPr lang="en-US" dirty="0" smtClean="0"/>
              <a:t>calls to </a:t>
            </a:r>
            <a:r>
              <a:rPr lang="en-US" dirty="0" err="1" smtClean="0"/>
              <a:t>onView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calls to perform()</a:t>
            </a:r>
          </a:p>
          <a:p>
            <a:pPr lvl="1"/>
            <a:r>
              <a:rPr lang="en-US" dirty="0" smtClean="0"/>
              <a:t>calls to check()</a:t>
            </a:r>
          </a:p>
          <a:p>
            <a:r>
              <a:rPr lang="en-US" dirty="0" smtClean="0"/>
              <a:t>Allows the calling of actions and assertions on views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Espresso. </a:t>
            </a:r>
            <a:r>
              <a:rPr lang="en-US" dirty="0" err="1" smtClean="0"/>
              <a:t>onView</a:t>
            </a:r>
            <a:r>
              <a:rPr lang="en-US" dirty="0" smtClean="0"/>
              <a:t>(</a:t>
            </a:r>
            <a:r>
              <a:rPr lang="en-US" dirty="0" err="1" smtClean="0"/>
              <a:t>withId</a:t>
            </a:r>
            <a:r>
              <a:rPr lang="en-US" dirty="0" smtClean="0"/>
              <a:t>(</a:t>
            </a:r>
            <a:r>
              <a:rPr lang="en-US" dirty="0" err="1" smtClean="0"/>
              <a:t>R.id.my_button</a:t>
            </a:r>
            <a:r>
              <a:rPr lang="en-US" dirty="0" smtClean="0"/>
              <a:t>)).perform(click());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ViewInteraction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7649" y="4769942"/>
            <a:ext cx="166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ViewInteraction</a:t>
            </a:r>
            <a:endParaRPr lang="en-US" i="1" dirty="0"/>
          </a:p>
        </p:txBody>
      </p:sp>
      <p:cxnSp>
        <p:nvCxnSpPr>
          <p:cNvPr id="28" name="Straight Arrow Connector 27"/>
          <p:cNvCxnSpPr>
            <a:stCxn id="6" idx="0"/>
          </p:cNvCxnSpPr>
          <p:nvPr/>
        </p:nvCxnSpPr>
        <p:spPr>
          <a:xfrm flipH="1" flipV="1">
            <a:off x="8021782" y="3851564"/>
            <a:ext cx="307345" cy="91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42542" y="4411980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ViewAction</a:t>
            </a:r>
            <a:endParaRPr lang="en-US" i="1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8757002" y="3629398"/>
            <a:ext cx="705389" cy="78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96567" y="3739803"/>
            <a:ext cx="2264038" cy="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onView</a:t>
            </a:r>
            <a:r>
              <a:rPr lang="en-US" dirty="0" smtClean="0"/>
              <a:t> requires the target view to be in the view hierarchy.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onData</a:t>
            </a:r>
            <a:r>
              <a:rPr lang="en-US" dirty="0" smtClean="0"/>
              <a:t> instead of </a:t>
            </a:r>
            <a:r>
              <a:rPr lang="en-US" dirty="0" err="1" smtClean="0"/>
              <a:t>onView</a:t>
            </a:r>
            <a:r>
              <a:rPr lang="en-US" dirty="0" smtClean="0"/>
              <a:t> when matching against items in an </a:t>
            </a:r>
            <a:r>
              <a:rPr lang="en-US" dirty="0" err="1" smtClean="0"/>
              <a:t>AdapterView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Spinner</a:t>
            </a:r>
          </a:p>
          <a:p>
            <a:r>
              <a:rPr lang="en-US" dirty="0" err="1" smtClean="0"/>
              <a:t>AdapterView</a:t>
            </a:r>
            <a:r>
              <a:rPr lang="en-US" dirty="0" smtClean="0"/>
              <a:t> items may not be part of the view hierarchy when the test is executing</a:t>
            </a:r>
          </a:p>
          <a:p>
            <a:r>
              <a:rPr lang="en-US" dirty="0" err="1" smtClean="0"/>
              <a:t>onData</a:t>
            </a:r>
            <a:r>
              <a:rPr lang="en-US" dirty="0" smtClean="0"/>
              <a:t> loads the items from the </a:t>
            </a:r>
            <a:r>
              <a:rPr lang="en-US" dirty="0" err="1" smtClean="0"/>
              <a:t>AdapterView</a:t>
            </a:r>
            <a:r>
              <a:rPr lang="en-US" dirty="0" smtClean="0"/>
              <a:t> first.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1.5 million Android apps as of May 2015</a:t>
            </a:r>
          </a:p>
          <a:p>
            <a:pPr lvl="1"/>
            <a:r>
              <a:rPr lang="en-US" dirty="0"/>
              <a:t>The average number of stars per app:  4.1</a:t>
            </a:r>
          </a:p>
          <a:p>
            <a:pPr lvl="1"/>
            <a:r>
              <a:rPr lang="en-US" dirty="0"/>
              <a:t>47% of apps crash &gt; 1% of the time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Games crash 4.4% of the time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14% of user retention rate after downloading the app</a:t>
            </a:r>
            <a:r>
              <a:rPr lang="en-US" baseline="30000" dirty="0"/>
              <a:t>2</a:t>
            </a:r>
          </a:p>
          <a:p>
            <a:r>
              <a:rPr lang="en-US" dirty="0" smtClean="0"/>
              <a:t>As a development community, we must do better!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do better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483" y="1916505"/>
            <a:ext cx="1792172" cy="21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err="1" smtClean="0"/>
              <a:t>Espresso.onData</a:t>
            </a:r>
            <a:r>
              <a:rPr lang="en-US" dirty="0" smtClean="0"/>
              <a:t>(</a:t>
            </a:r>
            <a:r>
              <a:rPr lang="en-US" dirty="0" err="1" smtClean="0"/>
              <a:t>withId</a:t>
            </a:r>
            <a:r>
              <a:rPr lang="en-US" dirty="0" smtClean="0"/>
              <a:t>(</a:t>
            </a:r>
            <a:r>
              <a:rPr lang="en-US" dirty="0" err="1" smtClean="0"/>
              <a:t>R.id.spinnertext_simple</a:t>
            </a:r>
            <a:r>
              <a:rPr lang="en-US" dirty="0"/>
              <a:t>))</a:t>
            </a:r>
          </a:p>
          <a:p>
            <a:pPr marL="109728" indent="0">
              <a:buNone/>
            </a:pPr>
            <a:r>
              <a:rPr lang="en-US" dirty="0"/>
              <a:t>  .check(matches(</a:t>
            </a:r>
            <a:r>
              <a:rPr lang="en-US" dirty="0" err="1"/>
              <a:t>withText</a:t>
            </a:r>
            <a:r>
              <a:rPr lang="en-US" dirty="0"/>
              <a:t>(</a:t>
            </a:r>
            <a:r>
              <a:rPr lang="en-US" dirty="0" err="1"/>
              <a:t>containsString</a:t>
            </a:r>
            <a:r>
              <a:rPr lang="en-US" dirty="0" smtClean="0"/>
              <a:t>(“Spanish"))));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onData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Espresso deposits entries into the </a:t>
            </a:r>
            <a:r>
              <a:rPr lang="en-US" dirty="0" err="1" smtClean="0"/>
              <a:t>logcat</a:t>
            </a:r>
            <a:r>
              <a:rPr lang="en-US" dirty="0" smtClean="0"/>
              <a:t> about what it did.</a:t>
            </a:r>
          </a:p>
          <a:p>
            <a:pPr marL="667512" lvl="2" indent="0">
              <a:buNone/>
            </a:pPr>
            <a:r>
              <a:rPr lang="en-US" sz="2000" dirty="0" smtClean="0"/>
              <a:t>I/</a:t>
            </a:r>
            <a:r>
              <a:rPr lang="en-US" sz="2000" dirty="0" err="1" smtClean="0"/>
              <a:t>ViewInteraction</a:t>
            </a:r>
            <a:r>
              <a:rPr lang="en-US" sz="2000" dirty="0"/>
              <a:t>﹕ Performing 'replace text' action on view (with id: </a:t>
            </a:r>
            <a:r>
              <a:rPr lang="en-US" sz="2000" dirty="0" err="1"/>
              <a:t>com.jwhite.mytest:id</a:t>
            </a:r>
            <a:r>
              <a:rPr lang="en-US" sz="2000" dirty="0"/>
              <a:t>/</a:t>
            </a:r>
            <a:r>
              <a:rPr lang="en-US" sz="2000" dirty="0" err="1"/>
              <a:t>my_view</a:t>
            </a:r>
            <a:r>
              <a:rPr lang="en-US" sz="2000" dirty="0"/>
              <a:t> and with text: is "Hello World!" and has focus on the screen to the user</a:t>
            </a:r>
            <a:r>
              <a:rPr lang="en-US" sz="2000" dirty="0" smtClean="0"/>
              <a:t>)</a:t>
            </a:r>
          </a:p>
          <a:p>
            <a:pPr marL="452628" indent="-342900"/>
            <a:r>
              <a:rPr lang="en-US" dirty="0" smtClean="0"/>
              <a:t>When </a:t>
            </a:r>
            <a:r>
              <a:rPr lang="en-US" dirty="0"/>
              <a:t>if </a:t>
            </a:r>
            <a:r>
              <a:rPr lang="en-US" dirty="0" smtClean="0"/>
              <a:t>fails, </a:t>
            </a:r>
            <a:r>
              <a:rPr lang="en-US" dirty="0"/>
              <a:t>the view hierarchy is displayed in the </a:t>
            </a:r>
            <a:r>
              <a:rPr lang="en-US" dirty="0" smtClean="0"/>
              <a:t>exception</a:t>
            </a:r>
          </a:p>
          <a:p>
            <a:pPr marL="109728" indent="0">
              <a:buNone/>
            </a:pPr>
            <a:endParaRPr lang="en-US" dirty="0"/>
          </a:p>
          <a:p>
            <a:pPr marL="667512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401" b="42592"/>
          <a:stretch/>
        </p:blipFill>
        <p:spPr>
          <a:xfrm>
            <a:off x="1785937" y="4188777"/>
            <a:ext cx="8851583" cy="214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4074076" cy="251648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Test an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Views with </a:t>
            </a:r>
            <a:r>
              <a:rPr lang="en-US" sz="2400" dirty="0" err="1" smtClean="0"/>
              <a:t>ViewMatcher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Perform actions with </a:t>
            </a:r>
            <a:r>
              <a:rPr lang="en-US" sz="2400" dirty="0" err="1" smtClean="0"/>
              <a:t>ViewAction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Check views with </a:t>
            </a:r>
            <a:r>
              <a:rPr lang="en-US" sz="2400" dirty="0" err="1" smtClean="0"/>
              <a:t>ViewAssertion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err="1" smtClean="0"/>
              <a:t>onData</a:t>
            </a:r>
            <a:r>
              <a:rPr lang="en-US" sz="2400" dirty="0" smtClean="0"/>
              <a:t> with Spinner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Inspect the </a:t>
            </a:r>
            <a:r>
              <a:rPr lang="en-US" sz="2400" dirty="0" err="1" smtClean="0"/>
              <a:t>logcat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Lab 2</a:t>
            </a:r>
            <a:endParaRPr lang="en-US" sz="44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7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Lesson 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: Advanced Espresso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 depending 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Espresso Intents</a:t>
            </a:r>
          </a:p>
          <a:p>
            <a:r>
              <a:rPr lang="en-US" dirty="0" smtClean="0"/>
              <a:t>Testing Asynchronous code</a:t>
            </a:r>
          </a:p>
          <a:p>
            <a:r>
              <a:rPr lang="en-US" dirty="0" err="1" smtClean="0"/>
              <a:t>ServiceTestRule</a:t>
            </a:r>
            <a:endParaRPr lang="en-US" dirty="0" smtClean="0"/>
          </a:p>
          <a:p>
            <a:r>
              <a:rPr lang="en-US" dirty="0" err="1" smtClean="0"/>
              <a:t>Testdroid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Espresso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Intents are a valuable tool in Android communication</a:t>
            </a:r>
          </a:p>
          <a:p>
            <a:pPr lvl="1"/>
            <a:r>
              <a:rPr lang="en-US" dirty="0" smtClean="0"/>
              <a:t>Launching another activity</a:t>
            </a:r>
          </a:p>
          <a:p>
            <a:pPr lvl="1"/>
            <a:r>
              <a:rPr lang="en-US" dirty="0" smtClean="0"/>
              <a:t>Getting back results from an activity</a:t>
            </a:r>
          </a:p>
          <a:p>
            <a:r>
              <a:rPr lang="en-US" dirty="0" smtClean="0"/>
              <a:t>Since you can’t control the external app, confirming intents fired and getting results back is difficult in unit testing.</a:t>
            </a:r>
          </a:p>
          <a:p>
            <a:r>
              <a:rPr lang="en-US" dirty="0" smtClean="0"/>
              <a:t>With the latest versions, Espresso offers a </a:t>
            </a:r>
            <a:r>
              <a:rPr lang="en-US" dirty="0" err="1" smtClean="0"/>
              <a:t>Mockito</a:t>
            </a:r>
            <a:r>
              <a:rPr lang="en-US" dirty="0" smtClean="0"/>
              <a:t>-like mechanism to work with Intents</a:t>
            </a:r>
          </a:p>
          <a:p>
            <a:pPr lvl="1"/>
            <a:r>
              <a:rPr lang="en-US" dirty="0" smtClean="0"/>
              <a:t>Espresso records all intents launch from the activity under test</a:t>
            </a:r>
          </a:p>
          <a:p>
            <a:pPr lvl="1"/>
            <a:r>
              <a:rPr lang="en-US" dirty="0" smtClean="0"/>
              <a:t>Assert that the intent was sent</a:t>
            </a:r>
          </a:p>
          <a:p>
            <a:pPr lvl="1"/>
            <a:r>
              <a:rPr lang="en-US" dirty="0" smtClean="0"/>
              <a:t>Stub result responses from external activities to the activity under test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56320" y="609600"/>
            <a:ext cx="812800" cy="108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14000" y="609600"/>
            <a:ext cx="812800" cy="1081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Another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69120" y="853440"/>
            <a:ext cx="94488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43890" y="487347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469120" y="1432560"/>
            <a:ext cx="944880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47953" y="1150144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4" name="&quot;No&quot; Symbol 13"/>
          <p:cNvSpPr/>
          <p:nvPr/>
        </p:nvSpPr>
        <p:spPr>
          <a:xfrm>
            <a:off x="9265919" y="456534"/>
            <a:ext cx="1402080" cy="1276064"/>
          </a:xfrm>
          <a:prstGeom prst="noSmoking">
            <a:avLst>
              <a:gd name="adj" fmla="val 13555"/>
            </a:avLst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Espresso Intents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Android Support Repository 2.2 (SDK Manager)</a:t>
            </a:r>
          </a:p>
          <a:p>
            <a:r>
              <a:rPr lang="en-US" dirty="0" smtClean="0"/>
              <a:t>Dependent on Espresso 2.1 or better</a:t>
            </a:r>
          </a:p>
          <a:p>
            <a:r>
              <a:rPr lang="en-US" dirty="0" smtClean="0"/>
              <a:t>Add an additional dependency to your app/</a:t>
            </a:r>
            <a:r>
              <a:rPr lang="en-US" dirty="0" err="1" smtClean="0"/>
              <a:t>build.gradle</a:t>
            </a:r>
            <a:endParaRPr lang="en-US" dirty="0" smtClean="0"/>
          </a:p>
          <a:p>
            <a:pPr lvl="1"/>
            <a:r>
              <a:rPr lang="en-US" dirty="0" err="1"/>
              <a:t>androidTestCompile</a:t>
            </a:r>
            <a:r>
              <a:rPr lang="en-US" dirty="0"/>
              <a:t> </a:t>
            </a:r>
            <a:r>
              <a:rPr lang="en-US" dirty="0" smtClean="0"/>
              <a:t>'com.android.support.test.espresso:espresso-intents:2.2‘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IntentsTestRule</a:t>
            </a:r>
            <a:r>
              <a:rPr lang="en-US" dirty="0" smtClean="0"/>
              <a:t> versus </a:t>
            </a:r>
            <a:r>
              <a:rPr lang="en-US" dirty="0" err="1" smtClean="0"/>
              <a:t>ActivityTestRule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3199" y="776287"/>
            <a:ext cx="7274559" cy="580508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800" dirty="0"/>
              <a:t>public class </a:t>
            </a:r>
            <a:r>
              <a:rPr lang="en-US" sz="1800" dirty="0" err="1" smtClean="0"/>
              <a:t>MyIntentTest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    @Rule</a:t>
            </a:r>
          </a:p>
          <a:p>
            <a:pPr marL="109728" indent="0">
              <a:buNone/>
            </a:pPr>
            <a:r>
              <a:rPr lang="en-US" sz="1800" dirty="0"/>
              <a:t>    public </a:t>
            </a:r>
            <a:r>
              <a:rPr lang="en-US" sz="1800" dirty="0" err="1" smtClean="0"/>
              <a:t>IntentsTestRule</a:t>
            </a:r>
            <a:r>
              <a:rPr lang="en-US" sz="1800" dirty="0" smtClean="0"/>
              <a:t>&lt;</a:t>
            </a:r>
            <a:r>
              <a:rPr lang="en-US" sz="1800" dirty="0" err="1" smtClean="0"/>
              <a:t>MyActivity</a:t>
            </a:r>
            <a:r>
              <a:rPr lang="en-US" sz="1800" dirty="0"/>
              <a:t>&gt; </a:t>
            </a:r>
            <a:r>
              <a:rPr lang="en-US" sz="1800" dirty="0" err="1"/>
              <a:t>mActivityRule</a:t>
            </a:r>
            <a:r>
              <a:rPr lang="en-US" sz="1800" dirty="0"/>
              <a:t> = </a:t>
            </a:r>
          </a:p>
          <a:p>
            <a:pPr marL="109728" indent="0">
              <a:buNone/>
            </a:pPr>
            <a:r>
              <a:rPr lang="en-US" sz="1800" dirty="0"/>
              <a:t>      new </a:t>
            </a:r>
            <a:r>
              <a:rPr lang="en-US" sz="1800" dirty="0" err="1"/>
              <a:t>IntentsTestRule</a:t>
            </a:r>
            <a:r>
              <a:rPr lang="en-US" sz="1800" dirty="0"/>
              <a:t>&lt;&gt;(</a:t>
            </a:r>
            <a:r>
              <a:rPr lang="en-US" sz="1800" dirty="0" err="1" smtClean="0"/>
              <a:t>MyActivity.class</a:t>
            </a:r>
            <a:r>
              <a:rPr lang="en-US" sz="1800" dirty="0"/>
              <a:t>);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    @Test</a:t>
            </a:r>
          </a:p>
          <a:p>
            <a:pPr marL="109728" indent="0">
              <a:buNone/>
            </a:pPr>
            <a:r>
              <a:rPr lang="en-US" sz="1800" dirty="0"/>
              <a:t>    public void </a:t>
            </a:r>
            <a:r>
              <a:rPr lang="en-US" sz="1800" dirty="0" err="1"/>
              <a:t>triggerIntentTest</a:t>
            </a:r>
            <a:r>
              <a:rPr lang="en-US" sz="1800" dirty="0"/>
              <a:t>() </a:t>
            </a:r>
            <a:r>
              <a:rPr lang="en-US" sz="1800" dirty="0" smtClean="0"/>
              <a:t>{</a:t>
            </a:r>
          </a:p>
          <a:p>
            <a:pPr marL="109728" indent="0">
              <a:buNone/>
            </a:pPr>
            <a:r>
              <a:rPr lang="en-US" sz="1800" dirty="0" smtClean="0"/>
              <a:t>        // click of button fires intent</a:t>
            </a: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onView</a:t>
            </a:r>
            <a:r>
              <a:rPr lang="en-US" sz="1800" dirty="0" smtClean="0"/>
              <a:t>(</a:t>
            </a:r>
            <a:r>
              <a:rPr lang="en-US" sz="1800" dirty="0" err="1" smtClean="0"/>
              <a:t>withId</a:t>
            </a:r>
            <a:r>
              <a:rPr lang="en-US" sz="1800" dirty="0" smtClean="0"/>
              <a:t>(</a:t>
            </a:r>
            <a:r>
              <a:rPr lang="en-US" sz="1800" dirty="0" err="1" smtClean="0"/>
              <a:t>R.id.calc_button</a:t>
            </a:r>
            <a:r>
              <a:rPr lang="en-US" sz="1800" dirty="0"/>
              <a:t>)).perform(click</a:t>
            </a:r>
            <a:r>
              <a:rPr lang="en-US" sz="1800" dirty="0" smtClean="0"/>
              <a:t>());</a:t>
            </a:r>
          </a:p>
          <a:p>
            <a:pPr marL="10972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// assertion check that intent actually fired</a:t>
            </a: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Intents.intended</a:t>
            </a:r>
            <a:r>
              <a:rPr lang="en-US" sz="1800" dirty="0" smtClean="0"/>
              <a:t>(</a:t>
            </a:r>
            <a:r>
              <a:rPr lang="en-US" sz="1800" dirty="0" err="1" smtClean="0"/>
              <a:t>IntentMatchers.toPackage</a:t>
            </a:r>
            <a:r>
              <a:rPr lang="en-US" sz="1800" dirty="0" smtClean="0"/>
              <a:t>( </a:t>
            </a:r>
          </a:p>
          <a:p>
            <a:pPr marL="109728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"</a:t>
            </a:r>
            <a:r>
              <a:rPr lang="en-US" sz="1800" dirty="0"/>
              <a:t>com.android.calculator2"));</a:t>
            </a:r>
          </a:p>
          <a:p>
            <a:pPr marL="109728" indent="0">
              <a:buNone/>
            </a:pPr>
            <a:r>
              <a:rPr lang="en-US" sz="1800" dirty="0"/>
              <a:t>    }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}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7477759" y="2010727"/>
            <a:ext cx="4171275" cy="45805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Replace </a:t>
            </a:r>
            <a:r>
              <a:rPr lang="en-US" sz="2000" dirty="0" err="1" smtClean="0"/>
              <a:t>ActivityTestRule</a:t>
            </a:r>
            <a:r>
              <a:rPr lang="en-US" sz="2000" dirty="0" smtClean="0"/>
              <a:t> with </a:t>
            </a:r>
            <a:r>
              <a:rPr lang="en-US" sz="2000" dirty="0" err="1" smtClean="0"/>
              <a:t>IntentTestRule</a:t>
            </a:r>
            <a:endParaRPr lang="en-US" sz="2000" dirty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Check the intent fired to the target package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77759" y="1101970"/>
            <a:ext cx="4171275" cy="877824"/>
          </a:xfrm>
        </p:spPr>
        <p:txBody>
          <a:bodyPr>
            <a:noAutofit/>
          </a:bodyPr>
          <a:lstStyle/>
          <a:p>
            <a:r>
              <a:rPr lang="en-US" sz="2400" dirty="0" smtClean="0"/>
              <a:t>Espresso Intent Validation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06720" y="2123440"/>
            <a:ext cx="2062480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15280" y="2794000"/>
            <a:ext cx="2153920" cy="199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3199" y="91441"/>
            <a:ext cx="7274559" cy="648993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/>
              <a:t>public class </a:t>
            </a:r>
            <a:r>
              <a:rPr lang="en-US" sz="1600" dirty="0" err="1" smtClean="0"/>
              <a:t>MyIntentTest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 marL="109728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@Rule</a:t>
            </a:r>
          </a:p>
          <a:p>
            <a:pPr marL="109728" indent="0">
              <a:buNone/>
            </a:pPr>
            <a:r>
              <a:rPr lang="en-US" sz="1600" dirty="0"/>
              <a:t>    public </a:t>
            </a:r>
            <a:r>
              <a:rPr lang="en-US" sz="1600" dirty="0" err="1" smtClean="0"/>
              <a:t>IntentsTestRule</a:t>
            </a:r>
            <a:r>
              <a:rPr lang="en-US" sz="1600" dirty="0" smtClean="0"/>
              <a:t>&lt;</a:t>
            </a:r>
            <a:r>
              <a:rPr lang="en-US" sz="1600" dirty="0" err="1" smtClean="0"/>
              <a:t>MyActivity</a:t>
            </a:r>
            <a:r>
              <a:rPr lang="en-US" sz="1600" dirty="0"/>
              <a:t>&gt; </a:t>
            </a:r>
            <a:r>
              <a:rPr lang="en-US" sz="1600" dirty="0" err="1"/>
              <a:t>mActivityRule</a:t>
            </a:r>
            <a:r>
              <a:rPr lang="en-US" sz="1600" dirty="0"/>
              <a:t> = </a:t>
            </a:r>
          </a:p>
          <a:p>
            <a:pPr marL="109728" indent="0">
              <a:buNone/>
            </a:pPr>
            <a:r>
              <a:rPr lang="en-US" sz="1600" dirty="0"/>
              <a:t>      new </a:t>
            </a:r>
            <a:r>
              <a:rPr lang="en-US" sz="1600" dirty="0" err="1"/>
              <a:t>IntentsTestRule</a:t>
            </a:r>
            <a:r>
              <a:rPr lang="en-US" sz="1600" dirty="0"/>
              <a:t>&lt;&gt;(</a:t>
            </a:r>
            <a:r>
              <a:rPr lang="en-US" sz="1600" dirty="0" err="1" smtClean="0"/>
              <a:t>MyActivity.class</a:t>
            </a:r>
            <a:r>
              <a:rPr lang="en-US" sz="1600" dirty="0"/>
              <a:t>);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@</a:t>
            </a:r>
            <a:r>
              <a:rPr lang="en-US" sz="1600" dirty="0"/>
              <a:t>Test</a:t>
            </a:r>
          </a:p>
          <a:p>
            <a:pPr marL="109728" indent="0">
              <a:buNone/>
            </a:pPr>
            <a:r>
              <a:rPr lang="en-US" sz="1600" dirty="0"/>
              <a:t>   public void </a:t>
            </a:r>
            <a:r>
              <a:rPr lang="en-US" sz="1600" dirty="0" err="1"/>
              <a:t>activityResult_IsHandledProperly</a:t>
            </a:r>
            <a:r>
              <a:rPr lang="en-US" sz="1600" dirty="0"/>
              <a:t>() {</a:t>
            </a:r>
          </a:p>
          <a:p>
            <a:pPr marL="109728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 Intent </a:t>
            </a:r>
            <a:r>
              <a:rPr lang="en-US" sz="1600" dirty="0" err="1"/>
              <a:t>resultData</a:t>
            </a:r>
            <a:r>
              <a:rPr lang="en-US" sz="1600" dirty="0"/>
              <a:t> = new Intent();</a:t>
            </a:r>
          </a:p>
          <a:p>
            <a:pPr marL="109728" indent="0">
              <a:buNone/>
            </a:pPr>
            <a:r>
              <a:rPr lang="en-US" sz="1600" dirty="0"/>
              <a:t>     String </a:t>
            </a:r>
            <a:r>
              <a:rPr lang="en-US" sz="1600" dirty="0" err="1"/>
              <a:t>expectedString</a:t>
            </a:r>
            <a:r>
              <a:rPr lang="en-US" sz="1600" dirty="0"/>
              <a:t> = "ABC123EQT";</a:t>
            </a:r>
          </a:p>
          <a:p>
            <a:pPr marL="109728" indent="0">
              <a:buNone/>
            </a:pPr>
            <a:r>
              <a:rPr lang="en-US" sz="1600" dirty="0"/>
              <a:t>     </a:t>
            </a:r>
            <a:r>
              <a:rPr lang="en-US" sz="1600" dirty="0" err="1"/>
              <a:t>resultData.putExtra</a:t>
            </a:r>
            <a:r>
              <a:rPr lang="en-US" sz="1600" dirty="0"/>
              <a:t>("</a:t>
            </a:r>
            <a:r>
              <a:rPr lang="en-US" sz="1600" dirty="0" err="1"/>
              <a:t>customer_id</a:t>
            </a:r>
            <a:r>
              <a:rPr lang="en-US" sz="1600" dirty="0"/>
              <a:t>", </a:t>
            </a:r>
            <a:r>
              <a:rPr lang="en-US" sz="1600" dirty="0" err="1"/>
              <a:t>expectedString</a:t>
            </a:r>
            <a:r>
              <a:rPr lang="en-US" sz="1600" dirty="0"/>
              <a:t>);</a:t>
            </a:r>
          </a:p>
          <a:p>
            <a:pPr marL="109728" indent="0">
              <a:buNone/>
            </a:pPr>
            <a:r>
              <a:rPr lang="en-US" sz="1600" dirty="0"/>
              <a:t>     </a:t>
            </a:r>
            <a:r>
              <a:rPr lang="en-US" sz="1600" dirty="0" err="1"/>
              <a:t>ActivityResult</a:t>
            </a:r>
            <a:r>
              <a:rPr lang="en-US" sz="1600" dirty="0"/>
              <a:t> result = new </a:t>
            </a:r>
            <a:r>
              <a:rPr lang="en-US" sz="1600" dirty="0" err="1"/>
              <a:t>ActivityResult</a:t>
            </a:r>
            <a:r>
              <a:rPr lang="en-US" sz="1600" dirty="0" smtClean="0"/>
              <a:t>(</a:t>
            </a:r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 err="1" smtClean="0"/>
              <a:t>Activity.RESULT_OK</a:t>
            </a:r>
            <a:r>
              <a:rPr lang="en-US" sz="1600" dirty="0"/>
              <a:t>, </a:t>
            </a:r>
            <a:r>
              <a:rPr lang="en-US" sz="1600" dirty="0" err="1"/>
              <a:t>resultData</a:t>
            </a:r>
            <a:r>
              <a:rPr lang="en-US" sz="1600" dirty="0"/>
              <a:t>);</a:t>
            </a:r>
          </a:p>
          <a:p>
            <a:pPr marL="109728" indent="0">
              <a:buNone/>
            </a:pPr>
            <a:r>
              <a:rPr lang="en-US" sz="1600" dirty="0" smtClean="0"/>
              <a:t>    intending(</a:t>
            </a:r>
            <a:r>
              <a:rPr lang="en-US" sz="1600" dirty="0" err="1" smtClean="0"/>
              <a:t>toPackage</a:t>
            </a:r>
            <a:r>
              <a:rPr lang="en-US" sz="1600" dirty="0"/>
              <a:t>("</a:t>
            </a:r>
            <a:r>
              <a:rPr lang="en-US" sz="1600" dirty="0" err="1"/>
              <a:t>com.jwhite.otherapp</a:t>
            </a:r>
            <a:r>
              <a:rPr lang="en-US" sz="1600" dirty="0" smtClean="0"/>
              <a:t>")).</a:t>
            </a:r>
          </a:p>
          <a:p>
            <a:pPr marL="109728" indent="0">
              <a:buNone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respondWith</a:t>
            </a:r>
            <a:r>
              <a:rPr lang="en-US" sz="1600" dirty="0" smtClean="0"/>
              <a:t>(result));</a:t>
            </a: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onView</a:t>
            </a:r>
            <a:r>
              <a:rPr lang="en-US" sz="1600" dirty="0"/>
              <a:t>(</a:t>
            </a:r>
            <a:r>
              <a:rPr lang="en-US" sz="1600" dirty="0" err="1"/>
              <a:t>withId</a:t>
            </a:r>
            <a:r>
              <a:rPr lang="en-US" sz="1600" dirty="0"/>
              <a:t>(</a:t>
            </a:r>
            <a:r>
              <a:rPr lang="en-US" sz="1600" dirty="0" err="1"/>
              <a:t>R.id.customerButton</a:t>
            </a:r>
            <a:r>
              <a:rPr lang="en-US" sz="1600" dirty="0"/>
              <a:t>)).perform(click());</a:t>
            </a:r>
          </a:p>
          <a:p>
            <a:pPr marL="109728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onView</a:t>
            </a:r>
            <a:r>
              <a:rPr lang="en-US" sz="1600" dirty="0" smtClean="0"/>
              <a:t>(</a:t>
            </a:r>
            <a:r>
              <a:rPr lang="en-US" sz="1600" dirty="0" err="1" smtClean="0"/>
              <a:t>withId</a:t>
            </a:r>
            <a:r>
              <a:rPr lang="en-US" sz="1600" dirty="0" smtClean="0"/>
              <a:t>(</a:t>
            </a:r>
            <a:r>
              <a:rPr lang="en-US" sz="1600" dirty="0" err="1" smtClean="0"/>
              <a:t>R.id.customerId</a:t>
            </a:r>
            <a:r>
              <a:rPr lang="en-US" sz="1600" dirty="0" smtClean="0"/>
              <a:t>).</a:t>
            </a:r>
          </a:p>
          <a:p>
            <a:pPr marL="109728" indent="0">
              <a:buNone/>
            </a:pPr>
            <a:r>
              <a:rPr lang="en-US" sz="1600" dirty="0" smtClean="0"/>
              <a:t>        check(matches(</a:t>
            </a:r>
            <a:r>
              <a:rPr lang="en-US" sz="1600" dirty="0" err="1" smtClean="0"/>
              <a:t>withText</a:t>
            </a:r>
            <a:r>
              <a:rPr lang="en-US" sz="1600" dirty="0" smtClean="0"/>
              <a:t>(</a:t>
            </a:r>
            <a:r>
              <a:rPr lang="en-US" sz="1600" dirty="0" err="1" smtClean="0"/>
              <a:t>expectedString</a:t>
            </a:r>
            <a:r>
              <a:rPr lang="en-US" sz="1600" dirty="0"/>
              <a:t>)));</a:t>
            </a:r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/>
              <a:t>}</a:t>
            </a:r>
          </a:p>
          <a:p>
            <a:pPr marL="109728" indent="0">
              <a:buNone/>
            </a:pPr>
            <a:r>
              <a:rPr lang="en-US" sz="1600" dirty="0" smtClean="0"/>
              <a:t>} 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7477759" y="2010727"/>
            <a:ext cx="4171275" cy="45805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Build the fake result to mimic real activity for result return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Register the stub to respond when an intent to the other app is seen.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User </a:t>
            </a:r>
            <a:r>
              <a:rPr lang="en-US" sz="2000" dirty="0"/>
              <a:t>action that results in the other app activity being launched and </a:t>
            </a:r>
            <a:r>
              <a:rPr lang="en-US" sz="2000" dirty="0" smtClean="0"/>
              <a:t>stub </a:t>
            </a:r>
            <a:r>
              <a:rPr lang="en-US" sz="2000" dirty="0"/>
              <a:t>returned</a:t>
            </a:r>
            <a:r>
              <a:rPr lang="en-US" sz="2000" dirty="0" smtClean="0"/>
              <a:t>.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Check </a:t>
            </a:r>
            <a:r>
              <a:rPr lang="en-US" sz="2000" dirty="0"/>
              <a:t>that the </a:t>
            </a:r>
            <a:r>
              <a:rPr lang="en-US" sz="2000" dirty="0" smtClean="0"/>
              <a:t>“returned” stub </a:t>
            </a:r>
            <a:r>
              <a:rPr lang="en-US" sz="2000" dirty="0"/>
              <a:t>data shows up in the view.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77759" y="1101970"/>
            <a:ext cx="4171275" cy="877824"/>
          </a:xfrm>
        </p:spPr>
        <p:txBody>
          <a:bodyPr>
            <a:noAutofit/>
          </a:bodyPr>
          <a:lstStyle/>
          <a:p>
            <a:r>
              <a:rPr lang="en-US" sz="2400" dirty="0" smtClean="0"/>
              <a:t>Espresso Intent Stubbing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96560" y="2204720"/>
            <a:ext cx="2133600" cy="113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4937760" y="2549006"/>
            <a:ext cx="436880" cy="157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32960" y="2854960"/>
            <a:ext cx="2966720" cy="16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56200" y="3530399"/>
            <a:ext cx="2473960" cy="143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15840" y="4490720"/>
            <a:ext cx="2814320" cy="95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Asynchronous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has always been the hard part of Android unit testing.</a:t>
            </a:r>
          </a:p>
          <a:p>
            <a:r>
              <a:rPr lang="en-US" dirty="0" smtClean="0"/>
              <a:t>In other frameworks, after making some </a:t>
            </a:r>
            <a:r>
              <a:rPr lang="en-US" dirty="0" err="1" smtClean="0"/>
              <a:t>asynch</a:t>
            </a:r>
            <a:r>
              <a:rPr lang="en-US" dirty="0" smtClean="0"/>
              <a:t> request from the UI…</a:t>
            </a:r>
          </a:p>
          <a:p>
            <a:pPr lvl="1"/>
            <a:r>
              <a:rPr lang="en-US" dirty="0" smtClean="0"/>
              <a:t>Build in arbitrary waits or sleeps</a:t>
            </a:r>
          </a:p>
          <a:p>
            <a:pPr lvl="1"/>
            <a:r>
              <a:rPr lang="en-US" dirty="0" smtClean="0"/>
              <a:t>Wait for a signal from the asynchronous processing to the testing harness</a:t>
            </a:r>
          </a:p>
          <a:p>
            <a:pPr lvl="1"/>
            <a:r>
              <a:rPr lang="en-US" dirty="0" smtClean="0"/>
              <a:t>Poll to see if the processing is done</a:t>
            </a:r>
          </a:p>
          <a:p>
            <a:r>
              <a:rPr lang="en-US" dirty="0" smtClean="0"/>
              <a:t>By default, Espresso already waits for …</a:t>
            </a:r>
          </a:p>
          <a:p>
            <a:pPr lvl="1"/>
            <a:r>
              <a:rPr lang="en-US" dirty="0" smtClean="0"/>
              <a:t>UI events in the current message queue to process</a:t>
            </a:r>
          </a:p>
          <a:p>
            <a:pPr lvl="1"/>
            <a:r>
              <a:rPr lang="en-US" dirty="0" err="1" smtClean="0"/>
              <a:t>AsyncTasks</a:t>
            </a:r>
            <a:r>
              <a:rPr lang="en-US" dirty="0" smtClean="0"/>
              <a:t> to complete</a:t>
            </a:r>
          </a:p>
        </p:txBody>
      </p:sp>
    </p:spTree>
    <p:extLst>
      <p:ext uri="{BB962C8B-B14F-4D97-AF65-F5344CB8AC3E}">
        <p14:creationId xmlns:p14="http://schemas.microsoft.com/office/powerpoint/2010/main" val="3582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Lesson 1: Background</a:t>
            </a:r>
          </a:p>
          <a:p>
            <a:pPr lvl="1"/>
            <a:r>
              <a:rPr lang="en-US" dirty="0" smtClean="0"/>
              <a:t>What is </a:t>
            </a:r>
            <a:r>
              <a:rPr lang="en-US" dirty="0"/>
              <a:t>Espresso </a:t>
            </a:r>
            <a:endParaRPr lang="en-US" dirty="0" smtClean="0"/>
          </a:p>
          <a:p>
            <a:pPr lvl="1"/>
            <a:r>
              <a:rPr lang="en-US" dirty="0" smtClean="0"/>
              <a:t>Why use Espresso</a:t>
            </a:r>
          </a:p>
          <a:p>
            <a:r>
              <a:rPr lang="en-US" dirty="0" smtClean="0"/>
              <a:t>Lesson 2: How </a:t>
            </a:r>
            <a:r>
              <a:rPr lang="en-US" dirty="0"/>
              <a:t>to </a:t>
            </a:r>
            <a:r>
              <a:rPr lang="en-US" dirty="0" smtClean="0"/>
              <a:t>get/setup Espresso</a:t>
            </a:r>
            <a:endParaRPr lang="en-US" dirty="0"/>
          </a:p>
          <a:p>
            <a:pPr lvl="1"/>
            <a:r>
              <a:rPr lang="en-US" dirty="0" smtClean="0"/>
              <a:t>Hands on</a:t>
            </a:r>
          </a:p>
          <a:p>
            <a:r>
              <a:rPr lang="en-US" dirty="0" smtClean="0"/>
              <a:t>Lesson 3: Espresso API basics</a:t>
            </a:r>
          </a:p>
          <a:p>
            <a:pPr lvl="1"/>
            <a:r>
              <a:rPr lang="en-US" dirty="0" smtClean="0"/>
              <a:t>Hands on</a:t>
            </a:r>
          </a:p>
          <a:p>
            <a:r>
              <a:rPr lang="en-US" dirty="0" smtClean="0"/>
              <a:t>Lesson 4:  Advanced Espresso</a:t>
            </a:r>
          </a:p>
          <a:p>
            <a:pPr lvl="1"/>
            <a:r>
              <a:rPr lang="en-US" dirty="0" smtClean="0"/>
              <a:t>Hands on</a:t>
            </a:r>
          </a:p>
          <a:p>
            <a:r>
              <a:rPr lang="en-US" dirty="0" smtClean="0"/>
              <a:t>Lesson </a:t>
            </a:r>
            <a:r>
              <a:rPr lang="en-US" dirty="0"/>
              <a:t>5</a:t>
            </a:r>
            <a:r>
              <a:rPr lang="en-US" dirty="0" smtClean="0"/>
              <a:t>:  Issues, Difficulties &amp; Resources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Espresso provides a means to register other long running operations</a:t>
            </a:r>
          </a:p>
          <a:p>
            <a:pPr lvl="1"/>
            <a:r>
              <a:rPr lang="en-US" dirty="0" smtClean="0"/>
              <a:t>Example:  calls to web services via separate thread (like Volley)</a:t>
            </a:r>
          </a:p>
          <a:p>
            <a:pPr lvl="1"/>
            <a:r>
              <a:rPr lang="en-US" dirty="0" smtClean="0"/>
              <a:t>Espresso calls these </a:t>
            </a:r>
            <a:r>
              <a:rPr lang="en-US" dirty="0" err="1" smtClean="0"/>
              <a:t>IdlingResources</a:t>
            </a:r>
            <a:r>
              <a:rPr lang="en-US" dirty="0" smtClean="0"/>
              <a:t> (an interface)</a:t>
            </a:r>
          </a:p>
          <a:p>
            <a:pPr lvl="1"/>
            <a:r>
              <a:rPr lang="en-US" dirty="0" err="1"/>
              <a:t>IdlingResource</a:t>
            </a:r>
            <a:r>
              <a:rPr lang="en-US" dirty="0"/>
              <a:t> objects are essentially semaphore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CountingIdlingResource</a:t>
            </a:r>
            <a:r>
              <a:rPr lang="en-US" dirty="0" smtClean="0"/>
              <a:t> implementation is provided in </a:t>
            </a:r>
            <a:r>
              <a:rPr lang="en-US" dirty="0" err="1" smtClean="0"/>
              <a:t>espresso.contrib</a:t>
            </a:r>
            <a:endParaRPr lang="en-US" dirty="0" smtClean="0"/>
          </a:p>
          <a:p>
            <a:r>
              <a:rPr lang="en-US" dirty="0" smtClean="0"/>
              <a:t>After registering an </a:t>
            </a:r>
            <a:r>
              <a:rPr lang="en-US" dirty="0" err="1" smtClean="0"/>
              <a:t>IdlingResource</a:t>
            </a:r>
            <a:endParaRPr lang="en-US" dirty="0" smtClean="0"/>
          </a:p>
          <a:p>
            <a:pPr lvl="1"/>
            <a:r>
              <a:rPr lang="en-US" dirty="0" smtClean="0"/>
              <a:t>Espresso checks in with the resource to make sure it is idle before exercising the UI</a:t>
            </a:r>
          </a:p>
          <a:p>
            <a:pPr lvl="1"/>
            <a:r>
              <a:rPr lang="en-US" dirty="0" smtClean="0"/>
              <a:t>If the resource is busy, it waits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Espresso and other asynchronous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TestResource</a:t>
            </a:r>
            <a:r>
              <a:rPr lang="en-US" sz="1400" dirty="0"/>
              <a:t> implements </a:t>
            </a:r>
            <a:r>
              <a:rPr lang="en-US" sz="1400" dirty="0" err="1"/>
              <a:t>IdlingResource</a:t>
            </a:r>
            <a:r>
              <a:rPr lang="en-US" sz="1400" dirty="0"/>
              <a:t> {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ResourceCallback</a:t>
            </a:r>
            <a:r>
              <a:rPr lang="en-US" sz="1400" dirty="0" smtClean="0"/>
              <a:t> callback;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    @Override</a:t>
            </a:r>
          </a:p>
          <a:p>
            <a:pPr marL="109728" indent="0">
              <a:buNone/>
            </a:pPr>
            <a:r>
              <a:rPr lang="en-US" sz="1400" dirty="0"/>
              <a:t>    public String </a:t>
            </a:r>
            <a:r>
              <a:rPr lang="en-US" sz="1400" dirty="0" err="1"/>
              <a:t>getName</a:t>
            </a:r>
            <a:r>
              <a:rPr lang="en-US" sz="1400" dirty="0"/>
              <a:t>() {</a:t>
            </a:r>
          </a:p>
          <a:p>
            <a:pPr marL="109728" indent="0">
              <a:buNone/>
            </a:pPr>
            <a:r>
              <a:rPr lang="en-US" sz="1400" dirty="0"/>
              <a:t>        return </a:t>
            </a:r>
            <a:r>
              <a:rPr lang="en-US" sz="1400" dirty="0" smtClean="0"/>
              <a:t>“your resource name";</a:t>
            </a: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    }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    @Override</a:t>
            </a:r>
          </a:p>
          <a:p>
            <a:pPr marL="109728" indent="0">
              <a:buNone/>
            </a:pPr>
            <a:r>
              <a:rPr lang="en-US" sz="1400" dirty="0"/>
              <a:t>    public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isIdleNow</a:t>
            </a:r>
            <a:r>
              <a:rPr lang="en-US" sz="1400" dirty="0"/>
              <a:t>() </a:t>
            </a:r>
            <a:r>
              <a:rPr lang="en-US" sz="1400" dirty="0" smtClean="0"/>
              <a:t>{</a:t>
            </a:r>
          </a:p>
          <a:p>
            <a:pPr marL="109728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// return true if the resource is idle, false if busy</a:t>
            </a: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    }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    @Override</a:t>
            </a:r>
          </a:p>
          <a:p>
            <a:pPr marL="109728" indent="0">
              <a:buNone/>
            </a:pPr>
            <a:r>
              <a:rPr lang="en-US" sz="1400" dirty="0"/>
              <a:t>    public void </a:t>
            </a:r>
            <a:r>
              <a:rPr lang="en-US" sz="1400" dirty="0" err="1"/>
              <a:t>registerIdleTransitionCallback</a:t>
            </a:r>
            <a:r>
              <a:rPr lang="en-US" sz="1400" dirty="0"/>
              <a:t>(</a:t>
            </a:r>
            <a:r>
              <a:rPr lang="en-US" sz="1400" dirty="0" err="1"/>
              <a:t>ResourceCallback</a:t>
            </a:r>
            <a:r>
              <a:rPr lang="en-US" sz="1400" dirty="0"/>
              <a:t> </a:t>
            </a:r>
            <a:r>
              <a:rPr lang="en-US" sz="1400" dirty="0" err="1"/>
              <a:t>resourceCallback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</a:p>
          <a:p>
            <a:pPr marL="109728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// the callback is registered with Espresso to allow it to be notified of a idle transition</a:t>
            </a:r>
          </a:p>
          <a:p>
            <a:pPr marL="109728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this.callback</a:t>
            </a:r>
            <a:r>
              <a:rPr lang="en-US" sz="1400" dirty="0" smtClean="0"/>
              <a:t> = </a:t>
            </a:r>
            <a:r>
              <a:rPr lang="en-US" sz="1400" dirty="0" err="1" smtClean="0"/>
              <a:t>resrouceCallback</a:t>
            </a:r>
            <a:r>
              <a:rPr lang="en-US" sz="1400" dirty="0" smtClean="0"/>
              <a:t>;</a:t>
            </a: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dirty="0" smtClean="0"/>
              <a:t>    public void </a:t>
            </a:r>
            <a:r>
              <a:rPr lang="en-US" sz="1400" dirty="0" err="1" smtClean="0"/>
              <a:t>onUpdate</a:t>
            </a:r>
            <a:r>
              <a:rPr lang="en-US" sz="1400" dirty="0" smtClean="0"/>
              <a:t>() {</a:t>
            </a:r>
          </a:p>
          <a:p>
            <a:pPr marL="109728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callback.onTransitionToIdle</a:t>
            </a:r>
            <a:r>
              <a:rPr lang="en-US" sz="1400" dirty="0" smtClean="0"/>
              <a:t>();</a:t>
            </a:r>
          </a:p>
          <a:p>
            <a:pPr marL="109728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}</a:t>
            </a: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Implement </a:t>
            </a:r>
            <a:r>
              <a:rPr lang="en-US" sz="2000" dirty="0" err="1" smtClean="0"/>
              <a:t>IdlingResource</a:t>
            </a:r>
            <a:endParaRPr lang="en-US" sz="2000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Provide </a:t>
            </a:r>
            <a:r>
              <a:rPr lang="en-US" sz="2000" dirty="0" err="1" smtClean="0"/>
              <a:t>getName</a:t>
            </a:r>
            <a:r>
              <a:rPr lang="en-US" sz="2000" dirty="0" smtClean="0"/>
              <a:t>, </a:t>
            </a:r>
            <a:r>
              <a:rPr lang="en-US" sz="2000" dirty="0" err="1" smtClean="0"/>
              <a:t>isIdleNow</a:t>
            </a:r>
            <a:r>
              <a:rPr lang="en-US" sz="2000" dirty="0" smtClean="0"/>
              <a:t> and </a:t>
            </a:r>
            <a:r>
              <a:rPr lang="en-US" sz="2000" dirty="0" err="1" smtClean="0"/>
              <a:t>registerIdleTransitionCallback</a:t>
            </a:r>
            <a:r>
              <a:rPr lang="en-US" sz="2000" dirty="0" smtClean="0"/>
              <a:t> methods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resource becomes idle, inform the callback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IdlingResource</a:t>
            </a:r>
            <a:r>
              <a:rPr lang="en-US" sz="3200" dirty="0" smtClean="0"/>
              <a:t> Example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21760" y="1101970"/>
            <a:ext cx="3302000" cy="107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743200" y="2164080"/>
            <a:ext cx="4531360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92400" y="2550160"/>
            <a:ext cx="460248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40200" y="2550160"/>
            <a:ext cx="3134360" cy="195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66720" y="3230880"/>
            <a:ext cx="4257040" cy="282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 smtClean="0"/>
              <a:t>@Test</a:t>
            </a:r>
          </a:p>
          <a:p>
            <a:pPr marL="109728" indent="0">
              <a:buNone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testSomething</a:t>
            </a:r>
            <a:r>
              <a:rPr lang="en-US" sz="2000" dirty="0" smtClean="0"/>
              <a:t>() {</a:t>
            </a:r>
          </a:p>
          <a:p>
            <a:pPr marL="109728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Espresso.registerIdlingResource</a:t>
            </a:r>
            <a:r>
              <a:rPr lang="en-US" sz="2000" dirty="0"/>
              <a:t>(new </a:t>
            </a:r>
            <a:r>
              <a:rPr lang="en-US" sz="2000" dirty="0" err="1" smtClean="0"/>
              <a:t>TestResource</a:t>
            </a:r>
            <a:r>
              <a:rPr lang="en-US" sz="2000" dirty="0" smtClean="0"/>
              <a:t>());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onView</a:t>
            </a:r>
            <a:r>
              <a:rPr lang="en-US" sz="2000" dirty="0" smtClean="0"/>
              <a:t>(</a:t>
            </a:r>
            <a:r>
              <a:rPr lang="en-US" sz="2000" dirty="0" err="1" smtClean="0"/>
              <a:t>withId</a:t>
            </a:r>
            <a:r>
              <a:rPr lang="en-US" sz="2000" dirty="0" smtClean="0"/>
              <a:t>(</a:t>
            </a:r>
            <a:r>
              <a:rPr lang="en-US" sz="2000" dirty="0" err="1" smtClean="0"/>
              <a:t>R.id.startServiceButton</a:t>
            </a:r>
            <a:r>
              <a:rPr lang="en-US" sz="2000" dirty="0"/>
              <a:t>)).perform(click</a:t>
            </a:r>
            <a:r>
              <a:rPr lang="en-US" sz="2000" dirty="0" smtClean="0"/>
              <a:t>());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onView</a:t>
            </a:r>
            <a:r>
              <a:rPr lang="en-US" sz="2000" dirty="0" smtClean="0"/>
              <a:t>(</a:t>
            </a:r>
            <a:r>
              <a:rPr lang="en-US" sz="2000" dirty="0" err="1" smtClean="0"/>
              <a:t>withId</a:t>
            </a:r>
            <a:r>
              <a:rPr lang="en-US" sz="2000" dirty="0" smtClean="0"/>
              <a:t>(</a:t>
            </a:r>
            <a:r>
              <a:rPr lang="en-US" sz="2000" dirty="0" err="1" smtClean="0"/>
              <a:t>R.id.service_filled_view</a:t>
            </a:r>
            <a:r>
              <a:rPr lang="en-US" sz="2000" dirty="0" smtClean="0"/>
              <a:t>).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check(matches(</a:t>
            </a:r>
            <a:r>
              <a:rPr lang="en-US" sz="2000" dirty="0" err="1" smtClean="0"/>
              <a:t>withText</a:t>
            </a:r>
            <a:r>
              <a:rPr lang="en-US" sz="2000" dirty="0" smtClean="0"/>
              <a:t>(</a:t>
            </a:r>
            <a:r>
              <a:rPr lang="en-US" sz="2000" dirty="0" err="1" smtClean="0"/>
              <a:t>expectedString</a:t>
            </a:r>
            <a:r>
              <a:rPr lang="en-US" sz="2000" dirty="0"/>
              <a:t>)));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Register the idling resource with Espresso (only needs to be done once)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Espresso will likely pause here as it waits for the resource to do its work and become idle again.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Register the </a:t>
            </a:r>
            <a:r>
              <a:rPr lang="en-US" sz="3200" dirty="0" err="1" smtClean="0"/>
              <a:t>IdlingResource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96000" y="1820985"/>
            <a:ext cx="1127760" cy="35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734560" y="2698809"/>
            <a:ext cx="2489200" cy="11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really a Espresso thing – its an Android Testing Support Library thing</a:t>
            </a:r>
          </a:p>
          <a:p>
            <a:r>
              <a:rPr lang="en-US" dirty="0" smtClean="0"/>
              <a:t>Added with Espresso 2.1</a:t>
            </a:r>
          </a:p>
          <a:p>
            <a:r>
              <a:rPr lang="en-US" dirty="0" smtClean="0"/>
              <a:t>Offers a mechanism to start a service before a test and stop them after a test</a:t>
            </a:r>
          </a:p>
          <a:p>
            <a:pPr lvl="1"/>
            <a:r>
              <a:rPr lang="en-US" dirty="0" smtClean="0"/>
              <a:t>The service can be started in a bound or unbound way.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ServiceTestRule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/>
              <a:t>@</a:t>
            </a:r>
            <a:r>
              <a:rPr lang="en-US" sz="2000" dirty="0" err="1"/>
              <a:t>RunWith</a:t>
            </a:r>
            <a:r>
              <a:rPr lang="en-US" sz="2000" dirty="0"/>
              <a:t>(AndroidJUnit4.class)</a:t>
            </a:r>
          </a:p>
          <a:p>
            <a:pPr marL="109728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 smtClean="0"/>
              <a:t>ServiceUsingTest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    @Rule</a:t>
            </a:r>
          </a:p>
          <a:p>
            <a:pPr marL="109728" indent="0">
              <a:buNone/>
            </a:pPr>
            <a:r>
              <a:rPr lang="en-US" sz="2000" dirty="0"/>
              <a:t>    public final </a:t>
            </a:r>
            <a:r>
              <a:rPr lang="en-US" sz="2000" dirty="0" err="1"/>
              <a:t>ServiceTestRule</a:t>
            </a:r>
            <a:r>
              <a:rPr lang="en-US" sz="2000" dirty="0"/>
              <a:t> </a:t>
            </a:r>
            <a:r>
              <a:rPr lang="en-US" sz="2000" dirty="0" err="1"/>
              <a:t>s</a:t>
            </a:r>
            <a:r>
              <a:rPr lang="en-US" sz="2000" dirty="0" err="1" smtClean="0"/>
              <a:t>erviceRule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new </a:t>
            </a:r>
            <a:r>
              <a:rPr lang="en-US" sz="2000" dirty="0" err="1"/>
              <a:t>ServiceTestRule</a:t>
            </a:r>
            <a:r>
              <a:rPr lang="en-US" sz="2000" dirty="0"/>
              <a:t>();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    @Test</a:t>
            </a:r>
          </a:p>
          <a:p>
            <a:pPr marL="109728" indent="0">
              <a:buNone/>
            </a:pPr>
            <a:r>
              <a:rPr lang="en-US" sz="2000" dirty="0"/>
              <a:t>    public void </a:t>
            </a:r>
            <a:r>
              <a:rPr lang="en-US" sz="2000" dirty="0" err="1" smtClean="0"/>
              <a:t>testWithService</a:t>
            </a:r>
            <a:r>
              <a:rPr lang="en-US" sz="2000" dirty="0"/>
              <a:t>() </a:t>
            </a:r>
            <a:r>
              <a:rPr lang="en-US" sz="2000" dirty="0" smtClean="0"/>
              <a:t>throws </a:t>
            </a:r>
            <a:r>
              <a:rPr lang="en-US" sz="2000" smtClean="0"/>
              <a:t>TimeoutException{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</a:t>
            </a:r>
            <a:r>
              <a:rPr lang="en-US" sz="2000" dirty="0" err="1" smtClean="0"/>
              <a:t>erviceRule.startService</a:t>
            </a:r>
            <a:r>
              <a:rPr lang="en-US" sz="2000" dirty="0"/>
              <a:t>(</a:t>
            </a:r>
          </a:p>
          <a:p>
            <a:pPr marL="109728" indent="0">
              <a:buNone/>
            </a:pPr>
            <a:r>
              <a:rPr lang="en-US" sz="2000" dirty="0"/>
              <a:t>            new Intent(</a:t>
            </a:r>
            <a:r>
              <a:rPr lang="en-US" sz="2000" dirty="0" err="1"/>
              <a:t>InstrumentationRegistry.getTargetContext</a:t>
            </a:r>
            <a:r>
              <a:rPr lang="en-US" sz="2000" dirty="0"/>
              <a:t>(),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 err="1" smtClean="0"/>
              <a:t>MyBackgroundProcessingService.class</a:t>
            </a:r>
            <a:r>
              <a:rPr lang="en-US" sz="2000" dirty="0" smtClean="0"/>
              <a:t>));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        // test </a:t>
            </a:r>
            <a:r>
              <a:rPr lang="en-US" sz="2000" dirty="0" smtClean="0"/>
              <a:t>code</a:t>
            </a:r>
          </a:p>
          <a:p>
            <a:pPr marL="109728" indent="0">
              <a:buNone/>
            </a:pPr>
            <a:r>
              <a:rPr lang="en-US" sz="2000" dirty="0"/>
              <a:t>        </a:t>
            </a:r>
            <a:r>
              <a:rPr lang="en-US" sz="2000" dirty="0" err="1" smtClean="0"/>
              <a:t>onView</a:t>
            </a:r>
            <a:r>
              <a:rPr lang="en-US" sz="2000" dirty="0" smtClean="0"/>
              <a:t>(</a:t>
            </a:r>
            <a:r>
              <a:rPr lang="en-US" sz="2000" dirty="0" err="1" smtClean="0"/>
              <a:t>withId</a:t>
            </a:r>
            <a:r>
              <a:rPr lang="en-US" sz="2000" dirty="0" smtClean="0"/>
              <a:t>(</a:t>
            </a:r>
            <a:r>
              <a:rPr lang="en-US" sz="2000" dirty="0" err="1" smtClean="0"/>
              <a:t>R.id.someButton</a:t>
            </a:r>
            <a:r>
              <a:rPr lang="en-US" sz="2000" dirty="0"/>
              <a:t>)).perform(click</a:t>
            </a:r>
            <a:r>
              <a:rPr lang="en-US" sz="2000" dirty="0" smtClean="0"/>
              <a:t>());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…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    }</a:t>
            </a:r>
          </a:p>
          <a:p>
            <a:pPr marL="109728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 err="1" smtClean="0"/>
              <a:t>ServiceTestRule</a:t>
            </a:r>
            <a:r>
              <a:rPr lang="en-US" sz="2000" dirty="0" smtClean="0"/>
              <a:t>; extend it to have your own initialization and clean up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Start the service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Register the </a:t>
            </a:r>
            <a:r>
              <a:rPr lang="en-US" sz="3200" dirty="0" err="1" smtClean="0"/>
              <a:t>IdlingResource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8080" y="2174241"/>
            <a:ext cx="2265680" cy="1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66160" y="2814321"/>
            <a:ext cx="3657600" cy="125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software development/testing company</a:t>
            </a:r>
          </a:p>
          <a:p>
            <a:r>
              <a:rPr lang="en-US" dirty="0" err="1" smtClean="0"/>
              <a:t>Testdroid</a:t>
            </a:r>
            <a:r>
              <a:rPr lang="en-US" dirty="0" smtClean="0"/>
              <a:t> Cloud</a:t>
            </a:r>
          </a:p>
          <a:p>
            <a:pPr lvl="1"/>
            <a:r>
              <a:rPr lang="en-US" dirty="0" smtClean="0"/>
              <a:t>Allows you to upload your app and Espresso unit tests to the cloud</a:t>
            </a:r>
          </a:p>
          <a:p>
            <a:pPr lvl="1"/>
            <a:r>
              <a:rPr lang="en-US" dirty="0" smtClean="0"/>
              <a:t>Exercise your tests on a variety of platforms</a:t>
            </a:r>
          </a:p>
          <a:p>
            <a:pPr lvl="1"/>
            <a:r>
              <a:rPr lang="en-US" dirty="0" smtClean="0"/>
              <a:t>Explore for free</a:t>
            </a:r>
          </a:p>
          <a:p>
            <a:pPr lvl="1"/>
            <a:r>
              <a:rPr lang="en-US" dirty="0"/>
              <a:t>How-to: http://testdroid.com/news/how-to-use-espresso-v2-0-with-testdroid-cloud-devices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Testdroid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7" y="1143000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Testdroid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06" y="820136"/>
            <a:ext cx="7450931" cy="57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4074076" cy="251648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Espresso Intents to get a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Call on a service for data in Espresso using Service Test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Optionally – look at the app in </a:t>
            </a:r>
            <a:r>
              <a:rPr lang="en-US" sz="2400" dirty="0" err="1" smtClean="0"/>
              <a:t>Testdroid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Lab 3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62" y="2490787"/>
            <a:ext cx="2428875" cy="1876425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1400" b="140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Lesson 5:  Issues, Difficulties &amp; Resources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Perfect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Espresso has made Android UI testing easier, faster, more reliable</a:t>
            </a:r>
          </a:p>
          <a:p>
            <a:r>
              <a:rPr lang="en-US" sz="2400" dirty="0" smtClean="0"/>
              <a:t>It’s not perfect</a:t>
            </a:r>
          </a:p>
          <a:p>
            <a:r>
              <a:rPr lang="en-US" sz="2400" dirty="0" smtClean="0"/>
              <a:t>You will find some issues with these and more:</a:t>
            </a:r>
          </a:p>
          <a:p>
            <a:pPr lvl="1"/>
            <a:r>
              <a:rPr lang="en-US" sz="2000" dirty="0" smtClean="0"/>
              <a:t>Toast and other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alerting packages like Crouton</a:t>
            </a:r>
          </a:p>
          <a:p>
            <a:pPr lvl="1"/>
            <a:r>
              <a:rPr lang="en-US" sz="2000" dirty="0" err="1" smtClean="0"/>
              <a:t>EditText.setError</a:t>
            </a:r>
            <a:endParaRPr lang="en-US" sz="2000" dirty="0" smtClean="0"/>
          </a:p>
          <a:p>
            <a:pPr lvl="1"/>
            <a:r>
              <a:rPr lang="en-US" sz="2000" dirty="0" smtClean="0"/>
              <a:t>Keyboards that cover the UI (don’t forget landscape, portrait modes)</a:t>
            </a:r>
          </a:p>
          <a:p>
            <a:pPr lvl="1"/>
            <a:r>
              <a:rPr lang="en-US" sz="2000" dirty="0" err="1" smtClean="0"/>
              <a:t>SoftKeyboard</a:t>
            </a:r>
            <a:r>
              <a:rPr lang="en-US" sz="2000" dirty="0" smtClean="0"/>
              <a:t> close doesn’t</a:t>
            </a:r>
          </a:p>
          <a:p>
            <a:pPr lvl="2"/>
            <a:r>
              <a:rPr lang="en-US" sz="1600" dirty="0" smtClean="0"/>
              <a:t>Try double close of the keyboard</a:t>
            </a:r>
          </a:p>
          <a:p>
            <a:pPr lvl="1"/>
            <a:r>
              <a:rPr lang="en-US" sz="2000" dirty="0" smtClean="0"/>
              <a:t>Animation on some platforms</a:t>
            </a:r>
          </a:p>
          <a:p>
            <a:r>
              <a:rPr lang="en-US" sz="2400" dirty="0" smtClean="0"/>
              <a:t>Note Espresso Issues Wiki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code.google.com/p/android-test-kit/issues/list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5411" t="12343" r="19324" b="33472"/>
          <a:stretch/>
        </p:blipFill>
        <p:spPr>
          <a:xfrm>
            <a:off x="9580880" y="365125"/>
            <a:ext cx="2286000" cy="25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Lesson 1: Background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8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Support Test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annotations provide some </a:t>
            </a:r>
            <a:r>
              <a:rPr lang="en-US" dirty="0" smtClean="0"/>
              <a:t>help/relief for problematic tests</a:t>
            </a:r>
            <a:endParaRPr lang="en-US" dirty="0"/>
          </a:p>
          <a:p>
            <a:pPr lvl="1"/>
            <a:r>
              <a:rPr lang="en-US" dirty="0" err="1" smtClean="0"/>
              <a:t>Android.support.test.filters</a:t>
            </a:r>
            <a:endParaRPr lang="en-US" dirty="0" smtClean="0"/>
          </a:p>
          <a:p>
            <a:pPr lvl="2"/>
            <a:r>
              <a:rPr lang="en-US" dirty="0" err="1" smtClean="0"/>
              <a:t>FlakyTest</a:t>
            </a:r>
            <a:r>
              <a:rPr lang="en-US" dirty="0" smtClean="0"/>
              <a:t> – used to filter out a test on execution</a:t>
            </a:r>
            <a:endParaRPr lang="en-US" dirty="0"/>
          </a:p>
          <a:p>
            <a:pPr lvl="2"/>
            <a:r>
              <a:rPr lang="en-US" dirty="0" err="1" smtClean="0"/>
              <a:t>RequiresDevice</a:t>
            </a:r>
            <a:r>
              <a:rPr lang="en-US" dirty="0" smtClean="0"/>
              <a:t> – execute the test only if running on a physical device</a:t>
            </a:r>
          </a:p>
          <a:p>
            <a:pPr lvl="2"/>
            <a:r>
              <a:rPr lang="en-US" dirty="0" err="1" smtClean="0"/>
              <a:t>SdkSuppress</a:t>
            </a:r>
            <a:r>
              <a:rPr lang="en-US" dirty="0" smtClean="0"/>
              <a:t> – execute the test if running on a particular device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4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Espresso Project</a:t>
            </a:r>
          </a:p>
          <a:p>
            <a:pPr lvl="1"/>
            <a:r>
              <a:rPr lang="en-US" dirty="0">
                <a:hlinkClick r:id="rId2"/>
              </a:rPr>
              <a:t>https://code.google.com/p/android-test-kit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Android/Google Testing Training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developer.android.com/training/testing/ui-testing/espresso-testing.html</a:t>
            </a:r>
            <a:endParaRPr lang="en-US" dirty="0" smtClean="0"/>
          </a:p>
          <a:p>
            <a:r>
              <a:rPr lang="en-US" dirty="0" err="1" smtClean="0"/>
              <a:t>Testdroid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http://testdroid.com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>
                <a:hlinkClick r:id="rId5"/>
              </a:rPr>
              <a:t>http://www.stevenmarkford.com/android-ui-testing-with-espresso-basics-tutorial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u="sng" dirty="0">
                <a:hlinkClick r:id="rId6"/>
              </a:rPr>
              <a:t>http://www.stevenmarkford.com/testing-fragments-with-android-espresso-basic-example</a:t>
            </a:r>
            <a:r>
              <a:rPr lang="en-US" u="sng" dirty="0" smtClean="0">
                <a:hlinkClick r:id="rId6"/>
              </a:rPr>
              <a:t>/</a:t>
            </a:r>
            <a:endParaRPr lang="en-US" u="sng" dirty="0" smtClean="0"/>
          </a:p>
          <a:p>
            <a:pPr lvl="1"/>
            <a:r>
              <a:rPr lang="en-US" u="sng" dirty="0">
                <a:hlinkClick r:id="rId7"/>
              </a:rPr>
              <a:t>http://www.vogella.com/tutorials/AndroidTestingEspresso/article.html</a:t>
            </a:r>
            <a:endParaRPr lang="en-US" dirty="0"/>
          </a:p>
          <a:p>
            <a:pPr lvl="1"/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</a:t>
            </a:r>
            <a:r>
              <a:rPr lang="en-US" u="sng" dirty="0" smtClean="0">
                <a:hlinkClick r:id="rId8"/>
              </a:rPr>
              <a:t>www.youtube.com/watch?v=qtKx1WxK7cw</a:t>
            </a:r>
            <a:endParaRPr lang="en-US" u="sng" dirty="0" smtClean="0"/>
          </a:p>
          <a:p>
            <a:pPr lvl="1"/>
            <a:r>
              <a:rPr lang="en-US" dirty="0">
                <a:hlinkClick r:id="rId9"/>
              </a:rPr>
              <a:t>https://medium.com/@</a:t>
            </a:r>
            <a:r>
              <a:rPr lang="en-US" dirty="0" smtClean="0">
                <a:hlinkClick r:id="rId9"/>
              </a:rPr>
              <a:t>marta/ui-tests-with-espresso-android-studio-c476d3b5ba45</a:t>
            </a:r>
            <a:endParaRPr lang="en-US" dirty="0" smtClean="0"/>
          </a:p>
          <a:p>
            <a:pPr lvl="1"/>
            <a:r>
              <a:rPr lang="en-US" dirty="0">
                <a:hlinkClick r:id="rId10"/>
              </a:rPr>
              <a:t>https://androidresearch.wordpress.com/2015/04/04/an-introduction-to-espresso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to-go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54102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hlinkClick r:id="rId2"/>
              </a:rPr>
              <a:t>eventmobi.com/adcboston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3200" y="2743200"/>
            <a:ext cx="6386946" cy="1447800"/>
          </a:xfrm>
        </p:spPr>
        <p:txBody>
          <a:bodyPr/>
          <a:lstStyle/>
          <a:p>
            <a:pPr algn="ctr"/>
            <a:r>
              <a:rPr lang="en-US" sz="3200" b="1" dirty="0"/>
              <a:t>Please take a moment to fill out the class feedback form via the app. Paper feedback forms are also available in the back of the room.</a:t>
            </a:r>
          </a:p>
        </p:txBody>
      </p:sp>
      <p:pic>
        <p:nvPicPr>
          <p:cNvPr id="5" name="Picture 4" descr="ADCLogo_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1"/>
            <a:ext cx="7594600" cy="19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93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Enjoy the rest of the conference!</a:t>
            </a:r>
          </a:p>
          <a:p>
            <a:r>
              <a:rPr lang="en-US" dirty="0" smtClean="0"/>
              <a:t>Don’t forget to fill out the evaluation sheet.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jpwhite_mn@yahoo.com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Espresso?</a:t>
            </a:r>
          </a:p>
          <a:p>
            <a:pPr lvl="1"/>
            <a:r>
              <a:rPr lang="en-US" dirty="0" smtClean="0"/>
              <a:t>Testing framework for writing </a:t>
            </a:r>
            <a:r>
              <a:rPr lang="en-US" i="1" u="sng" dirty="0" smtClean="0">
                <a:solidFill>
                  <a:schemeClr val="bg2">
                    <a:lumMod val="50000"/>
                  </a:schemeClr>
                </a:solidFill>
              </a:rPr>
              <a:t>user interface </a:t>
            </a: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Presented in 2013 (Google Test Automation Conference)</a:t>
            </a:r>
          </a:p>
          <a:p>
            <a:pPr lvl="1"/>
            <a:r>
              <a:rPr lang="en-US" dirty="0" smtClean="0"/>
              <a:t>Created by Google</a:t>
            </a:r>
          </a:p>
          <a:p>
            <a:pPr lvl="1"/>
            <a:r>
              <a:rPr lang="en-US" dirty="0" smtClean="0"/>
              <a:t>Used by Google (Maps, Drive, 30+ apps), Twitter, …</a:t>
            </a:r>
          </a:p>
          <a:p>
            <a:r>
              <a:rPr lang="en-US" dirty="0" smtClean="0"/>
              <a:t>Latest version is 2.2</a:t>
            </a:r>
          </a:p>
          <a:p>
            <a:pPr lvl="1"/>
            <a:r>
              <a:rPr lang="en-US" dirty="0" smtClean="0"/>
              <a:t>Requires Android 2.2 (API 8) or later</a:t>
            </a:r>
          </a:p>
          <a:p>
            <a:r>
              <a:rPr lang="en-US" dirty="0" smtClean="0"/>
              <a:t>Project Web Site</a:t>
            </a:r>
          </a:p>
          <a:p>
            <a:pPr lvl="1"/>
            <a:r>
              <a:rPr lang="en-US" dirty="0">
                <a:hlinkClick r:id="rId3"/>
              </a:rPr>
              <a:t>https://code.google.com/p/android-test-kit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Just Google-search “Android Espresso”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Espresso (the framework)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983" y="1059543"/>
            <a:ext cx="2624511" cy="29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would a user do?  How would they test an application?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would…</a:t>
            </a:r>
          </a:p>
          <a:p>
            <a:pPr lvl="1"/>
            <a:r>
              <a:rPr lang="en-US" dirty="0" smtClean="0"/>
              <a:t>Find a screen/widget they want to test</a:t>
            </a:r>
          </a:p>
          <a:p>
            <a:pPr lvl="1"/>
            <a:r>
              <a:rPr lang="en-US" dirty="0" smtClean="0"/>
              <a:t>Interact with it</a:t>
            </a:r>
          </a:p>
          <a:p>
            <a:pPr lvl="1"/>
            <a:r>
              <a:rPr lang="en-US" dirty="0" smtClean="0"/>
              <a:t>Check the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Espresso Foundation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62" y="2670353"/>
            <a:ext cx="3818198" cy="18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/>
              <a:t>Find UI elements </a:t>
            </a:r>
            <a:r>
              <a:rPr lang="en-US" dirty="0" smtClean="0"/>
              <a:t>(Views) easily</a:t>
            </a:r>
            <a:endParaRPr lang="en-US" dirty="0"/>
          </a:p>
          <a:p>
            <a:pPr lvl="1"/>
            <a:r>
              <a:rPr lang="en-US" dirty="0"/>
              <a:t>Interact with them</a:t>
            </a:r>
          </a:p>
          <a:p>
            <a:pPr lvl="1"/>
            <a:r>
              <a:rPr lang="en-US" dirty="0"/>
              <a:t>Check some state on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Without</a:t>
            </a:r>
            <a:endParaRPr lang="en-US" dirty="0"/>
          </a:p>
          <a:p>
            <a:pPr lvl="1"/>
            <a:r>
              <a:rPr lang="en-US" dirty="0" smtClean="0"/>
              <a:t>Needing to </a:t>
            </a:r>
            <a:r>
              <a:rPr lang="en-US" dirty="0"/>
              <a:t>get an activity, view details, etc.</a:t>
            </a:r>
          </a:p>
          <a:p>
            <a:pPr lvl="1"/>
            <a:r>
              <a:rPr lang="en-US" dirty="0" smtClean="0"/>
              <a:t>Having to </a:t>
            </a:r>
            <a:r>
              <a:rPr lang="en-US" dirty="0"/>
              <a:t>think about </a:t>
            </a:r>
            <a:r>
              <a:rPr lang="en-US" dirty="0" smtClean="0"/>
              <a:t>synchronization and response times</a:t>
            </a:r>
          </a:p>
          <a:p>
            <a:pPr lvl="1"/>
            <a:r>
              <a:rPr lang="en-US" dirty="0" smtClean="0"/>
              <a:t>Trying to figure out how long to wait, sleep, etc.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Espresso?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ining presentat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3025</Words>
  <Application>Microsoft Office PowerPoint</Application>
  <PresentationFormat>Widescreen</PresentationFormat>
  <Paragraphs>575</Paragraphs>
  <Slides>63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Century Gothic</vt:lpstr>
      <vt:lpstr>Georgia</vt:lpstr>
      <vt:lpstr>Wingdings 2</vt:lpstr>
      <vt:lpstr>Training presentation</vt:lpstr>
      <vt:lpstr>Custom Design</vt:lpstr>
      <vt:lpstr>Austin</vt:lpstr>
      <vt:lpstr>Android UI Testing with Espresso</vt:lpstr>
      <vt:lpstr>Tutorial Materials</vt:lpstr>
      <vt:lpstr>Introductions</vt:lpstr>
      <vt:lpstr>We can do better</vt:lpstr>
      <vt:lpstr>Training Outline</vt:lpstr>
      <vt:lpstr>Lesson 1: Background</vt:lpstr>
      <vt:lpstr>Espresso (the framework)</vt:lpstr>
      <vt:lpstr>Espresso Foundation</vt:lpstr>
      <vt:lpstr>Why use Espresso?</vt:lpstr>
      <vt:lpstr>More reasons to use Espresso</vt:lpstr>
      <vt:lpstr>Android Testing Alternatives</vt:lpstr>
      <vt:lpstr>Lesson 2: Setup</vt:lpstr>
      <vt:lpstr>Lesson 2: Setup</vt:lpstr>
      <vt:lpstr>Downloading Espresso</vt:lpstr>
      <vt:lpstr>Project Setup</vt:lpstr>
      <vt:lpstr>app/build.gradle additions</vt:lpstr>
      <vt:lpstr>Device Setup</vt:lpstr>
      <vt:lpstr>Lab 1</vt:lpstr>
      <vt:lpstr>Lesson 3: Espresso API Basics</vt:lpstr>
      <vt:lpstr>Lesson 3: Creating and Executing Espresso Tests</vt:lpstr>
      <vt:lpstr>JUnit4 Test Cases</vt:lpstr>
      <vt:lpstr>JUnit4 Espresso “Hello World"</vt:lpstr>
      <vt:lpstr>JUnit3 Test Cases</vt:lpstr>
      <vt:lpstr>JUnit3 Espresso “Hello World"</vt:lpstr>
      <vt:lpstr>Remember the Espresso Motto</vt:lpstr>
      <vt:lpstr>Espresso (the class)</vt:lpstr>
      <vt:lpstr>Espresso’s Chief Components</vt:lpstr>
      <vt:lpstr>Espresso’s Big 3</vt:lpstr>
      <vt:lpstr>Typical Espresso API Formulas</vt:lpstr>
      <vt:lpstr>ViewMatcher</vt:lpstr>
      <vt:lpstr>ViewMatcher Example</vt:lpstr>
      <vt:lpstr>onView &amp; onData with ViewMatchers</vt:lpstr>
      <vt:lpstr>ViewAction</vt:lpstr>
      <vt:lpstr>ViewAction Example</vt:lpstr>
      <vt:lpstr>ViewAssertion</vt:lpstr>
      <vt:lpstr>ViewMatcher with ViewAssertion Example</vt:lpstr>
      <vt:lpstr>ViewInteraction</vt:lpstr>
      <vt:lpstr>ViewInteraction Example</vt:lpstr>
      <vt:lpstr>onData</vt:lpstr>
      <vt:lpstr>onData Example</vt:lpstr>
      <vt:lpstr>Logging</vt:lpstr>
      <vt:lpstr>Lab 2</vt:lpstr>
      <vt:lpstr>Lesson 4: Advanced Espresso</vt:lpstr>
      <vt:lpstr>Topics to cover depending on time</vt:lpstr>
      <vt:lpstr>Espresso Intents</vt:lpstr>
      <vt:lpstr>Espresso Intents Setup</vt:lpstr>
      <vt:lpstr>Espresso Intent Validation</vt:lpstr>
      <vt:lpstr>Espresso Intent Stubbing</vt:lpstr>
      <vt:lpstr>Testing Asynchronous Code</vt:lpstr>
      <vt:lpstr>Espresso and other asynchronous processing</vt:lpstr>
      <vt:lpstr>IdlingResource Example</vt:lpstr>
      <vt:lpstr>Register the IdlingResource</vt:lpstr>
      <vt:lpstr>ServiceTestRule</vt:lpstr>
      <vt:lpstr>Register the IdlingResource</vt:lpstr>
      <vt:lpstr>Testdroid</vt:lpstr>
      <vt:lpstr>Testdroid demo</vt:lpstr>
      <vt:lpstr>Lab 3</vt:lpstr>
      <vt:lpstr>Lesson 5:  Issues, Difficulties &amp; Resources </vt:lpstr>
      <vt:lpstr>No Perfect World</vt:lpstr>
      <vt:lpstr>Android Support Test Annotations</vt:lpstr>
      <vt:lpstr>Resources to-go</vt:lpstr>
      <vt:lpstr>eventmobi.com/adcboston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2015-06-13T15:20:31Z</dcterms:created>
  <dcterms:modified xsi:type="dcterms:W3CDTF">2015-07-28T20:58:56Z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