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28" r:id="rId4"/>
    <p:sldId id="332" r:id="rId5"/>
    <p:sldId id="333" r:id="rId6"/>
    <p:sldId id="334" r:id="rId7"/>
    <p:sldId id="257" r:id="rId8"/>
    <p:sldId id="258" r:id="rId9"/>
    <p:sldId id="259" r:id="rId10"/>
    <p:sldId id="260" r:id="rId11"/>
    <p:sldId id="336" r:id="rId12"/>
    <p:sldId id="337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29" r:id="rId62"/>
    <p:sldId id="313" r:id="rId63"/>
    <p:sldId id="314" r:id="rId64"/>
    <p:sldId id="315" r:id="rId65"/>
    <p:sldId id="316" r:id="rId66"/>
    <p:sldId id="339" r:id="rId67"/>
    <p:sldId id="317" r:id="rId68"/>
    <p:sldId id="318" r:id="rId69"/>
    <p:sldId id="319" r:id="rId70"/>
    <p:sldId id="338" r:id="rId71"/>
    <p:sldId id="340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667BC5-5055-4941-8E06-BA2ADDEE5D1D}" type="datetimeFigureOut">
              <a:rPr lang="tr-TR" smtClean="0"/>
              <a:pPr/>
              <a:t>16.03.2018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7A0E79-344A-4FB5-9E06-1ED0FB74761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4137/BII.S3155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nshealthcare.com/" TargetMode="External"/><Relationship Id="rId3" Type="http://schemas.openxmlformats.org/officeDocument/2006/relationships/hyperlink" Target="http://www.genomics.cn/en" TargetMode="External"/><Relationship Id="rId7" Type="http://schemas.openxmlformats.org/officeDocument/2006/relationships/hyperlink" Target="http://www.genome.com/" TargetMode="External"/><Relationship Id="rId2" Type="http://schemas.openxmlformats.org/officeDocument/2006/relationships/hyperlink" Target="http://www.appist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nanexus.com/" TargetMode="External"/><Relationship Id="rId5" Type="http://schemas.openxmlformats.org/officeDocument/2006/relationships/hyperlink" Target="http://www.contextmattersinc.com/" TargetMode="External"/><Relationship Id="rId10" Type="http://schemas.openxmlformats.org/officeDocument/2006/relationships/hyperlink" Target="http://www.pathfindersoftware.com/" TargetMode="External"/><Relationship Id="rId4" Type="http://schemas.openxmlformats.org/officeDocument/2006/relationships/hyperlink" Target="http://www.clcbio.com/" TargetMode="External"/><Relationship Id="rId9" Type="http://schemas.openxmlformats.org/officeDocument/2006/relationships/hyperlink" Target="http://www.nextbio.com/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health/en-us/solutions/Pages/life-sciences.aspx" TargetMode="External"/><Relationship Id="rId3" Type="http://schemas.openxmlformats.org/officeDocument/2006/relationships/hyperlink" Target="http://www.cisco.com/web/strategy/healthcare/index.html" TargetMode="External"/><Relationship Id="rId7" Type="http://schemas.openxmlformats.org/officeDocument/2006/relationships/hyperlink" Target="http://www.intel.com/healthcare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935.ibm.com/industries/healthcare" TargetMode="External"/><Relationship Id="rId5" Type="http://schemas.openxmlformats.org/officeDocument/2006/relationships/hyperlink" Target="http://www3.gehealthcare.com/en/Global_Gateway" TargetMode="External"/><Relationship Id="rId4" Type="http://schemas.openxmlformats.org/officeDocument/2006/relationships/hyperlink" Target="http://www.dell.com/Learn/us/en/70/healthcare-solutions?c=us&amp;l=en&amp;s=hea" TargetMode="External"/><Relationship Id="rId9" Type="http://schemas.openxmlformats.org/officeDocument/2006/relationships/hyperlink" Target="http://www.oracle.com/us/industries/life-sciences/overview/index.html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://www.counsyl.com/" TargetMode="External"/><Relationship Id="rId7" Type="http://schemas.openxmlformats.org/officeDocument/2006/relationships/hyperlink" Target="http://www.personalis.com/" TargetMode="External"/><Relationship Id="rId2" Type="http://schemas.openxmlformats.org/officeDocument/2006/relationships/hyperlink" Target="http://www.23and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thway.com/" TargetMode="External"/><Relationship Id="rId5" Type="http://schemas.openxmlformats.org/officeDocument/2006/relationships/hyperlink" Target="http://www.knome.com/" TargetMode="External"/><Relationship Id="rId4" Type="http://schemas.openxmlformats.org/officeDocument/2006/relationships/hyperlink" Target="http://www.foundationmedicin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Big Data Application in Biomedical Research and Health Care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r>
              <a:rPr lang="tr-TR" sz="5100" b="1" dirty="0" err="1" smtClean="0"/>
              <a:t>Prof.Dr.H</a:t>
            </a:r>
            <a:r>
              <a:rPr lang="tr-TR" sz="5100" b="1" dirty="0" smtClean="0"/>
              <a:t>. Hami OZ</a:t>
            </a:r>
          </a:p>
          <a:p>
            <a:pPr algn="ctr"/>
            <a:endParaRPr lang="tr-TR" sz="5100" b="1" dirty="0" smtClean="0"/>
          </a:p>
          <a:p>
            <a:pPr algn="ctr"/>
            <a:endParaRPr lang="tr-TR" dirty="0"/>
          </a:p>
          <a:p>
            <a:pPr algn="ctr"/>
            <a:r>
              <a:rPr lang="tr-TR" b="1" dirty="0" err="1"/>
              <a:t>Citation</a:t>
            </a:r>
            <a:r>
              <a:rPr lang="tr-TR" b="1" dirty="0"/>
              <a:t>: </a:t>
            </a:r>
            <a:r>
              <a:rPr lang="tr-TR" dirty="0" err="1"/>
              <a:t>Luo</a:t>
            </a:r>
            <a:r>
              <a:rPr lang="tr-TR" dirty="0"/>
              <a:t> et al. </a:t>
            </a:r>
            <a:r>
              <a:rPr lang="tr-TR" dirty="0" err="1"/>
              <a:t>Big</a:t>
            </a:r>
            <a:r>
              <a:rPr lang="tr-TR" dirty="0"/>
              <a:t> Data Application in </a:t>
            </a:r>
            <a:r>
              <a:rPr lang="tr-TR" dirty="0" err="1"/>
              <a:t>Biomedical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Care</a:t>
            </a:r>
            <a:r>
              <a:rPr lang="tr-TR" dirty="0"/>
              <a:t>:</a:t>
            </a:r>
          </a:p>
          <a:p>
            <a:pPr algn="ctr"/>
            <a:r>
              <a:rPr lang="tr-TR" dirty="0"/>
              <a:t> </a:t>
            </a:r>
          </a:p>
          <a:p>
            <a:pPr algn="ctr"/>
            <a:r>
              <a:rPr lang="tr-TR" dirty="0"/>
              <a:t>A 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. </a:t>
            </a:r>
            <a:r>
              <a:rPr lang="tr-TR" i="1" dirty="0" err="1"/>
              <a:t>Biomedical</a:t>
            </a:r>
            <a:r>
              <a:rPr lang="tr-TR" i="1" dirty="0"/>
              <a:t> </a:t>
            </a:r>
            <a:r>
              <a:rPr lang="tr-TR" i="1" dirty="0" err="1"/>
              <a:t>Informatics</a:t>
            </a:r>
            <a:r>
              <a:rPr lang="tr-TR" i="1" dirty="0"/>
              <a:t> </a:t>
            </a:r>
            <a:r>
              <a:rPr lang="tr-TR" i="1" dirty="0" err="1"/>
              <a:t>Insights</a:t>
            </a:r>
            <a:r>
              <a:rPr lang="tr-TR" dirty="0"/>
              <a:t> 2016:8 1–10 </a:t>
            </a:r>
            <a:r>
              <a:rPr lang="tr-TR" dirty="0" err="1"/>
              <a:t>doi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10.4137/BII.S31559.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556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i="1" dirty="0" err="1">
                <a:effectLst/>
              </a:rPr>
              <a:t>velocity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 smtClean="0"/>
              <a:t>producing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 of </a:t>
            </a:r>
            <a:r>
              <a:rPr lang="tr-TR" dirty="0" err="1" smtClean="0"/>
              <a:t>sequencing</a:t>
            </a:r>
            <a:r>
              <a:rPr lang="tr-TR" dirty="0" smtClean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enables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of </a:t>
            </a:r>
            <a:r>
              <a:rPr lang="tr-TR" dirty="0" err="1"/>
              <a:t>billions</a:t>
            </a:r>
            <a:r>
              <a:rPr lang="tr-TR" dirty="0"/>
              <a:t> of DNA </a:t>
            </a:r>
            <a:r>
              <a:rPr lang="tr-TR" dirty="0" err="1"/>
              <a:t>sequence</a:t>
            </a:r>
            <a:r>
              <a:rPr lang="tr-TR" dirty="0"/>
              <a:t> data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at a </a:t>
            </a:r>
            <a:r>
              <a:rPr lang="tr-TR" dirty="0" err="1"/>
              <a:t>relatively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b="1" dirty="0" err="1"/>
              <a:t>faster</a:t>
            </a:r>
            <a:r>
              <a:rPr lang="tr-TR" b="1" dirty="0"/>
              <a:t> </a:t>
            </a:r>
            <a:r>
              <a:rPr lang="tr-TR" b="1" dirty="0" err="1"/>
              <a:t>speeds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required</a:t>
            </a:r>
            <a:r>
              <a:rPr lang="tr-TR" b="1" dirty="0"/>
              <a:t> </a:t>
            </a:r>
            <a:r>
              <a:rPr lang="tr-TR" dirty="0" err="1"/>
              <a:t>for</a:t>
            </a:r>
            <a:r>
              <a:rPr lang="tr-TR" dirty="0"/>
              <a:t> gene sequencing,</a:t>
            </a:r>
            <a:r>
              <a:rPr lang="tr-TR" baseline="30000" dirty="0"/>
              <a:t>1,20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 smtClean="0"/>
              <a:t>technologies</a:t>
            </a:r>
            <a:r>
              <a:rPr lang="tr-TR" dirty="0" smtClean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tailored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of </a:t>
            </a:r>
            <a:r>
              <a:rPr lang="tr-TR" dirty="0" err="1"/>
              <a:t>producing</a:t>
            </a:r>
            <a:r>
              <a:rPr lang="tr-TR" dirty="0"/>
              <a:t> data, as is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them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6671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/>
              <a:t>Veracity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 err="1"/>
              <a:t>Veracity</a:t>
            </a:r>
            <a:r>
              <a:rPr lang="tr-TR" b="1" i="1" dirty="0"/>
              <a:t> </a:t>
            </a:r>
            <a:r>
              <a:rPr lang="tr-TR" dirty="0"/>
              <a:t>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as,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i="1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records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typographical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, </a:t>
            </a:r>
            <a:r>
              <a:rPr lang="tr-TR" dirty="0" err="1"/>
              <a:t>abbreviations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cryptic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Ambulatory</a:t>
            </a:r>
            <a:r>
              <a:rPr lang="tr-TR" dirty="0" smtClean="0"/>
              <a:t> </a:t>
            </a:r>
            <a:r>
              <a:rPr lang="tr-TR" dirty="0" err="1"/>
              <a:t>measurements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reliable</a:t>
            </a:r>
            <a:r>
              <a:rPr lang="tr-TR" dirty="0"/>
              <a:t>, </a:t>
            </a:r>
            <a:r>
              <a:rPr lang="tr-TR" dirty="0" err="1"/>
              <a:t>uncontrolled</a:t>
            </a:r>
            <a:r>
              <a:rPr lang="tr-TR" dirty="0"/>
              <a:t> </a:t>
            </a:r>
            <a:r>
              <a:rPr lang="tr-TR" dirty="0" err="1"/>
              <a:t>environments</a:t>
            </a:r>
            <a:r>
              <a:rPr lang="tr-TR" dirty="0"/>
              <a:t>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data,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practi</a:t>
            </a:r>
            <a:r>
              <a:rPr lang="tr-TR" dirty="0"/>
              <a:t>-</a:t>
            </a:r>
            <a:r>
              <a:rPr lang="tr-TR" dirty="0" err="1"/>
              <a:t>tioners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spontaneous</a:t>
            </a:r>
            <a:r>
              <a:rPr lang="tr-TR" dirty="0"/>
              <a:t> </a:t>
            </a:r>
            <a:r>
              <a:rPr lang="tr-TR" dirty="0" err="1"/>
              <a:t>unmanaged</a:t>
            </a:r>
            <a:r>
              <a:rPr lang="tr-TR" dirty="0"/>
              <a:t> data,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, can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context</a:t>
            </a:r>
            <a:r>
              <a:rPr lang="tr-TR" dirty="0"/>
              <a:t> is not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Furthermore</a:t>
            </a:r>
            <a:r>
              <a:rPr lang="tr-TR" dirty="0"/>
              <a:t>, </a:t>
            </a:r>
            <a:r>
              <a:rPr lang="tr-TR" dirty="0" err="1"/>
              <a:t>sources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of-ten </a:t>
            </a:r>
            <a:r>
              <a:rPr lang="tr-TR" dirty="0" err="1"/>
              <a:t>biased</a:t>
            </a:r>
            <a:r>
              <a:rPr lang="tr-TR" dirty="0"/>
              <a:t> </a:t>
            </a:r>
            <a:r>
              <a:rPr lang="tr-TR" dirty="0" err="1"/>
              <a:t>toward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young</a:t>
            </a:r>
            <a:r>
              <a:rPr lang="tr-TR" dirty="0"/>
              <a:t>, internet </a:t>
            </a:r>
            <a:r>
              <a:rPr lang="tr-TR" dirty="0" err="1"/>
              <a:t>savvy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expressive</a:t>
            </a:r>
            <a:r>
              <a:rPr lang="tr-TR" dirty="0"/>
              <a:t> online.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3371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 </a:t>
            </a:r>
            <a:r>
              <a:rPr lang="tr-TR" b="1" i="1" dirty="0" err="1"/>
              <a:t>value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Last</a:t>
            </a:r>
            <a:r>
              <a:rPr lang="tr-TR" dirty="0"/>
              <a:t> but not </a:t>
            </a:r>
            <a:r>
              <a:rPr lang="tr-TR" dirty="0" err="1"/>
              <a:t>least</a:t>
            </a:r>
            <a:r>
              <a:rPr lang="tr-TR" dirty="0"/>
              <a:t>, </a:t>
            </a:r>
            <a:r>
              <a:rPr lang="tr-TR" dirty="0" err="1"/>
              <a:t>real</a:t>
            </a:r>
            <a:r>
              <a:rPr lang="tr-TR" b="1" dirty="0"/>
              <a:t> </a:t>
            </a:r>
            <a:r>
              <a:rPr lang="tr-TR" b="1" i="1" dirty="0" err="1"/>
              <a:t>value</a:t>
            </a:r>
            <a:r>
              <a:rPr lang="tr-TR" b="1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healthcare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can </a:t>
            </a:r>
            <a:r>
              <a:rPr lang="tr-TR" dirty="0" err="1"/>
              <a:t>only</a:t>
            </a:r>
            <a:r>
              <a:rPr lang="tr-TR" dirty="0"/>
              <a:t> be </a:t>
            </a:r>
            <a:r>
              <a:rPr lang="tr-TR" dirty="0" err="1"/>
              <a:t>realized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can be </a:t>
            </a:r>
            <a:r>
              <a:rPr lang="tr-TR" dirty="0" err="1"/>
              <a:t>addressed</a:t>
            </a:r>
            <a:r>
              <a:rPr lang="tr-TR" dirty="0"/>
              <a:t> in a </a:t>
            </a:r>
            <a:r>
              <a:rPr lang="tr-TR" dirty="0" err="1"/>
              <a:t>coherent</a:t>
            </a:r>
            <a:r>
              <a:rPr lang="tr-TR" dirty="0"/>
              <a:t> </a:t>
            </a:r>
            <a:r>
              <a:rPr lang="tr-TR" dirty="0" err="1"/>
              <a:t>fashion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noted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principles</a:t>
            </a:r>
            <a:r>
              <a:rPr lang="tr-TR" dirty="0"/>
              <a:t> of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explored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community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in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domains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Nevertheless</a:t>
            </a:r>
            <a:r>
              <a:rPr lang="tr-TR" dirty="0"/>
              <a:t>,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theories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data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projected</a:t>
            </a:r>
            <a:r>
              <a:rPr lang="tr-TR" dirty="0"/>
              <a:t> </a:t>
            </a:r>
            <a:r>
              <a:rPr lang="tr-TR" dirty="0" err="1"/>
              <a:t>healthcare</a:t>
            </a:r>
            <a:r>
              <a:rPr lang="tr-TR" dirty="0"/>
              <a:t> </a:t>
            </a:r>
            <a:r>
              <a:rPr lang="tr-TR" dirty="0" err="1"/>
              <a:t>spending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UK </a:t>
            </a:r>
            <a:r>
              <a:rPr lang="tr-TR" b="1" dirty="0" err="1"/>
              <a:t>by</a:t>
            </a:r>
            <a:r>
              <a:rPr lang="tr-TR" b="1" dirty="0"/>
              <a:t> 2021 </a:t>
            </a:r>
            <a:r>
              <a:rPr lang="tr-TR" b="1" dirty="0" err="1"/>
              <a:t>will</a:t>
            </a:r>
            <a:r>
              <a:rPr lang="tr-TR" b="1" dirty="0"/>
              <a:t> </a:t>
            </a:r>
            <a:r>
              <a:rPr lang="tr-TR" b="1" dirty="0" err="1"/>
              <a:t>make</a:t>
            </a:r>
            <a:r>
              <a:rPr lang="tr-TR" b="1" dirty="0"/>
              <a:t> 6.4%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gross</a:t>
            </a:r>
            <a:r>
              <a:rPr lang="tr-TR" dirty="0"/>
              <a:t> </a:t>
            </a:r>
            <a:r>
              <a:rPr lang="tr-TR" dirty="0" err="1"/>
              <a:t>domestic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(GDP</a:t>
            </a:r>
            <a:r>
              <a:rPr lang="tr-TR" dirty="0" smtClean="0"/>
              <a:t>) </a:t>
            </a:r>
            <a:r>
              <a:rPr lang="tr-TR" dirty="0" err="1" smtClean="0"/>
              <a:t>whilst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projected</a:t>
            </a:r>
            <a:r>
              <a:rPr lang="tr-TR" dirty="0"/>
              <a:t> </a:t>
            </a:r>
            <a:r>
              <a:rPr lang="tr-TR" dirty="0" err="1"/>
              <a:t>healthcare</a:t>
            </a:r>
            <a:r>
              <a:rPr lang="tr-TR" dirty="0"/>
              <a:t> </a:t>
            </a:r>
            <a:r>
              <a:rPr lang="tr-TR" dirty="0" err="1"/>
              <a:t>share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GDP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United </a:t>
            </a:r>
            <a:r>
              <a:rPr lang="tr-TR" b="1" dirty="0" err="1"/>
              <a:t>States</a:t>
            </a:r>
            <a:r>
              <a:rPr lang="tr-TR" b="1" dirty="0"/>
              <a:t> </a:t>
            </a:r>
            <a:r>
              <a:rPr lang="tr-TR" dirty="0"/>
              <a:t>is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b="1" dirty="0"/>
              <a:t>19.9% </a:t>
            </a:r>
            <a:r>
              <a:rPr lang="tr-TR" b="1" dirty="0" err="1"/>
              <a:t>by</a:t>
            </a:r>
            <a:r>
              <a:rPr lang="tr-TR" b="1" dirty="0"/>
              <a:t> 2022 </a:t>
            </a:r>
            <a:r>
              <a:rPr lang="tr-TR" dirty="0"/>
              <a:t>[4].</a:t>
            </a:r>
          </a:p>
        </p:txBody>
      </p:sp>
    </p:spTree>
    <p:extLst>
      <p:ext uri="{BB962C8B-B14F-4D97-AF65-F5344CB8AC3E}">
        <p14:creationId xmlns="" xmlns:p14="http://schemas.microsoft.com/office/powerpoint/2010/main" val="1545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>
                <a:effectLst/>
              </a:rPr>
              <a:t>Big</a:t>
            </a:r>
            <a:r>
              <a:rPr lang="tr-TR" b="1" dirty="0">
                <a:effectLst/>
              </a:rPr>
              <a:t> Data </a:t>
            </a:r>
            <a:r>
              <a:rPr lang="tr-TR" b="1" dirty="0" smtClean="0">
                <a:effectLst/>
              </a:rPr>
              <a:t>Technologies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reported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­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 (AI), </a:t>
            </a:r>
            <a:r>
              <a:rPr lang="tr-TR" dirty="0" err="1"/>
              <a:t>along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Hadoop®,</a:t>
            </a:r>
            <a:r>
              <a:rPr lang="tr-TR" baseline="30000" dirty="0"/>
              <a:t>24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mining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61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>
                <a:effectLst/>
              </a:rPr>
              <a:t>Parallel</a:t>
            </a:r>
            <a:r>
              <a:rPr lang="tr-TR" b="1" i="1" dirty="0">
                <a:effectLst/>
              </a:rPr>
              <a:t> </a:t>
            </a:r>
            <a:r>
              <a:rPr lang="tr-TR" b="1" i="1" dirty="0" err="1">
                <a:effectLst/>
              </a:rPr>
              <a:t>computing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recent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, </a:t>
            </a:r>
            <a:r>
              <a:rPr lang="tr-TR" dirty="0" err="1"/>
              <a:t>novel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b="1" dirty="0"/>
              <a:t>MapReduce</a:t>
            </a:r>
            <a:r>
              <a:rPr lang="tr-TR" baseline="30000" dirty="0"/>
              <a:t>25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b="1" dirty="0"/>
              <a:t>Google</a:t>
            </a:r>
            <a:r>
              <a:rPr lang="tr-TR" dirty="0"/>
              <a:t>,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infrastructure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/>
              <a:t>recently</a:t>
            </a:r>
            <a:r>
              <a:rPr lang="tr-TR" dirty="0"/>
              <a:t>, an </a:t>
            </a:r>
            <a:r>
              <a:rPr lang="tr-TR" dirty="0" err="1"/>
              <a:t>open</a:t>
            </a:r>
            <a:r>
              <a:rPr lang="tr-TR" dirty="0"/>
              <a:t>-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MapReduce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/>
              <a:t>Hadoop</a:t>
            </a:r>
            <a:r>
              <a:rPr lang="tr-TR" baseline="30000" dirty="0"/>
              <a:t>24</a:t>
            </a:r>
            <a:r>
              <a:rPr lang="tr-TR" dirty="0"/>
              <a:t> was </a:t>
            </a:r>
            <a:r>
              <a:rPr lang="tr-TR" dirty="0" err="1"/>
              <a:t>released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distributed</a:t>
            </a:r>
            <a:r>
              <a:rPr lang="tr-TR" dirty="0"/>
              <a:t> data </a:t>
            </a:r>
            <a:r>
              <a:rPr lang="tr-TR" dirty="0" err="1"/>
              <a:t>management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/>
              <a:t>Hadoop</a:t>
            </a:r>
            <a:r>
              <a:rPr lang="tr-TR" b="1" dirty="0"/>
              <a:t> Distributed File </a:t>
            </a:r>
            <a:r>
              <a:rPr lang="tr-TR" b="1" dirty="0" err="1"/>
              <a:t>System</a:t>
            </a:r>
            <a:r>
              <a:rPr lang="tr-TR" b="1" dirty="0"/>
              <a:t> (HDFS)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concurrent</a:t>
            </a:r>
            <a:r>
              <a:rPr lang="tr-TR" dirty="0"/>
              <a:t> data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 smtClean="0"/>
              <a:t>clustered</a:t>
            </a:r>
            <a:r>
              <a:rPr lang="tr-TR" dirty="0" smtClean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Hadoop</a:t>
            </a:r>
            <a:r>
              <a:rPr lang="tr-TR" dirty="0" smtClean="0"/>
              <a:t>-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/>
              <a:t>services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viewed</a:t>
            </a:r>
            <a:r>
              <a:rPr lang="tr-TR" dirty="0"/>
              <a:t> as </a:t>
            </a:r>
            <a:r>
              <a:rPr lang="tr-TR" dirty="0" err="1"/>
              <a:t>cloud</a:t>
            </a:r>
            <a:r>
              <a:rPr lang="tr-TR" dirty="0"/>
              <a:t>-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platforms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centralized</a:t>
            </a:r>
            <a:r>
              <a:rPr lang="tr-TR" dirty="0"/>
              <a:t> data </a:t>
            </a:r>
            <a:r>
              <a:rPr lang="tr-TR" dirty="0" err="1"/>
              <a:t>storage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Internet.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163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 smtClean="0">
                <a:effectLst/>
              </a:rPr>
              <a:t>cloud</a:t>
            </a:r>
            <a:r>
              <a:rPr lang="tr-TR" b="1" i="1" dirty="0" smtClean="0">
                <a:effectLst/>
              </a:rPr>
              <a:t> </a:t>
            </a:r>
            <a:r>
              <a:rPr lang="tr-TR" b="1" i="1" dirty="0" err="1">
                <a:effectLst/>
              </a:rPr>
              <a:t>computing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 err="1"/>
              <a:t>cloud</a:t>
            </a:r>
            <a:r>
              <a:rPr lang="tr-TR" b="1" i="1" dirty="0"/>
              <a:t> </a:t>
            </a:r>
            <a:r>
              <a:rPr lang="tr-TR" b="1" i="1" dirty="0" err="1"/>
              <a:t>computing</a:t>
            </a:r>
            <a:r>
              <a:rPr lang="tr-TR" b="1" dirty="0"/>
              <a:t> </a:t>
            </a:r>
            <a:r>
              <a:rPr lang="tr-TR" dirty="0"/>
              <a:t>is a </a:t>
            </a:r>
            <a:r>
              <a:rPr lang="tr-TR" dirty="0" err="1"/>
              <a:t>novel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con</a:t>
            </a:r>
            <a:r>
              <a:rPr lang="tr-TR" dirty="0"/>
              <a:t>-</a:t>
            </a:r>
            <a:r>
              <a:rPr lang="tr-TR" dirty="0" err="1"/>
              <a:t>figurable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</a:t>
            </a:r>
            <a:r>
              <a:rPr lang="tr-TR" baseline="30000" dirty="0"/>
              <a:t>26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serve</a:t>
            </a:r>
            <a:r>
              <a:rPr lang="tr-TR" dirty="0"/>
              <a:t> as an </a:t>
            </a:r>
            <a:r>
              <a:rPr lang="tr-TR" dirty="0" err="1"/>
              <a:t>infrastructure</a:t>
            </a:r>
            <a:r>
              <a:rPr lang="tr-TR" dirty="0"/>
              <a:t>, </a:t>
            </a:r>
            <a:r>
              <a:rPr lang="tr-TR" dirty="0" smtClean="0"/>
              <a:t> platform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software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providing</a:t>
            </a:r>
            <a:r>
              <a:rPr lang="tr-TR" dirty="0" smtClean="0"/>
              <a:t> </a:t>
            </a:r>
            <a:r>
              <a:rPr lang="tr-TR" dirty="0"/>
              <a:t>an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083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>
                <a:effectLst/>
              </a:rPr>
              <a:t>Big</a:t>
            </a:r>
            <a:r>
              <a:rPr lang="tr-TR" b="1" dirty="0">
                <a:effectLst/>
              </a:rPr>
              <a:t> Data </a:t>
            </a:r>
            <a:r>
              <a:rPr lang="tr-TR" b="1" dirty="0" smtClean="0">
                <a:effectLst/>
              </a:rPr>
              <a:t>Applications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Bioinformatics</a:t>
            </a:r>
            <a:r>
              <a:rPr lang="tr-TR" b="1" dirty="0"/>
              <a:t> </a:t>
            </a:r>
            <a:r>
              <a:rPr lang="tr-TR" b="1" dirty="0" err="1" smtClean="0"/>
              <a:t>applications</a:t>
            </a:r>
            <a:endParaRPr lang="tr-TR" b="1" dirty="0" smtClean="0"/>
          </a:p>
          <a:p>
            <a:r>
              <a:rPr lang="tr-TR" dirty="0"/>
              <a:t>This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classifies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technologies</a:t>
            </a:r>
            <a:r>
              <a:rPr lang="tr-TR" dirty="0"/>
              <a:t>/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b="1" dirty="0"/>
              <a:t>data </a:t>
            </a:r>
            <a:r>
              <a:rPr lang="tr-TR" b="1" dirty="0" err="1"/>
              <a:t>storage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retrieval</a:t>
            </a:r>
            <a:r>
              <a:rPr lang="tr-TR" b="1" dirty="0"/>
              <a:t>, </a:t>
            </a:r>
            <a:endParaRPr lang="tr-TR" b="1" dirty="0" smtClean="0"/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 smtClean="0"/>
              <a:t>identification</a:t>
            </a:r>
            <a:r>
              <a:rPr lang="tr-TR" dirty="0"/>
              <a:t>,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3) data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4) platform </a:t>
            </a:r>
            <a:r>
              <a:rPr lang="tr-TR" dirty="0" err="1"/>
              <a:t>integration</a:t>
            </a:r>
            <a:r>
              <a:rPr lang="tr-TR" dirty="0"/>
              <a:t> </a:t>
            </a:r>
            <a:r>
              <a:rPr lang="tr-TR" dirty="0" err="1"/>
              <a:t>deployment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9667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/>
              <a:t>Data </a:t>
            </a:r>
            <a:r>
              <a:rPr lang="tr-TR" b="1" i="1" dirty="0" err="1"/>
              <a:t>storage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retrieval</a:t>
            </a:r>
            <a:r>
              <a:rPr lang="tr-TR" b="1" i="1" dirty="0"/>
              <a:t>.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 smtClean="0"/>
              <a:t>Nowadays</a:t>
            </a:r>
            <a:r>
              <a:rPr lang="tr-TR" dirty="0"/>
              <a:t>, a </a:t>
            </a:r>
            <a:r>
              <a:rPr lang="tr-TR" dirty="0" err="1"/>
              <a:t>sequencing</a:t>
            </a:r>
            <a:r>
              <a:rPr lang="tr-TR" i="1" dirty="0"/>
              <a:t> </a:t>
            </a:r>
            <a:r>
              <a:rPr lang="tr-TR" dirty="0" err="1"/>
              <a:t>machine</a:t>
            </a:r>
            <a:r>
              <a:rPr lang="tr-TR" dirty="0"/>
              <a:t> can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millions</a:t>
            </a:r>
            <a:r>
              <a:rPr lang="tr-TR" dirty="0"/>
              <a:t> of </a:t>
            </a:r>
            <a:r>
              <a:rPr lang="tr-TR" dirty="0" err="1"/>
              <a:t>short</a:t>
            </a:r>
            <a:r>
              <a:rPr lang="tr-TR" dirty="0"/>
              <a:t> DNA </a:t>
            </a:r>
            <a:r>
              <a:rPr lang="tr-TR" dirty="0" err="1"/>
              <a:t>sequencing</a:t>
            </a:r>
            <a:r>
              <a:rPr lang="tr-TR" dirty="0"/>
              <a:t> data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sequencing</a:t>
            </a:r>
            <a:r>
              <a:rPr lang="tr-TR" dirty="0"/>
              <a:t> data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mapped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genomes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genotype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variation</a:t>
            </a:r>
            <a:r>
              <a:rPr lang="tr-TR" dirty="0"/>
              <a:t> ­</a:t>
            </a:r>
            <a:r>
              <a:rPr lang="tr-TR" dirty="0" err="1"/>
              <a:t>analysis</a:t>
            </a:r>
            <a:r>
              <a:rPr lang="tr-TR" dirty="0"/>
              <a:t>. </a:t>
            </a:r>
            <a:endParaRPr lang="tr-TR" dirty="0" smtClean="0"/>
          </a:p>
          <a:p>
            <a:endParaRPr lang="tr-TR" i="1" dirty="0"/>
          </a:p>
          <a:p>
            <a:r>
              <a:rPr lang="tr-TR" b="1" i="1" dirty="0" smtClean="0"/>
              <a:t>CloudBurst</a:t>
            </a:r>
            <a:r>
              <a:rPr lang="tr-TR" b="1" baseline="30000" dirty="0" smtClean="0"/>
              <a:t>30</a:t>
            </a:r>
            <a:r>
              <a:rPr lang="tr-TR" i="1" dirty="0" smtClean="0"/>
              <a:t> </a:t>
            </a:r>
            <a:r>
              <a:rPr lang="tr-TR" dirty="0"/>
              <a:t>is a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model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facilitates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i="1" dirty="0"/>
              <a:t> </a:t>
            </a:r>
            <a:r>
              <a:rPr lang="tr-TR" dirty="0" err="1"/>
              <a:t>genome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CloudBurst</a:t>
            </a:r>
            <a:r>
              <a:rPr lang="tr-TR" dirty="0" smtClean="0"/>
              <a:t> </a:t>
            </a:r>
            <a:r>
              <a:rPr lang="tr-TR" dirty="0" err="1"/>
              <a:t>parallelizes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short-read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scalability</a:t>
            </a:r>
            <a:r>
              <a:rPr lang="tr-TR" dirty="0"/>
              <a:t> of </a:t>
            </a:r>
            <a:r>
              <a:rPr lang="tr-TR" dirty="0" err="1"/>
              <a:t>reading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dat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5572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CloudBurst</a:t>
            </a:r>
            <a:r>
              <a:rPr lang="tr-TR" b="1" baseline="30000" dirty="0"/>
              <a:t>30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CloudBurst</a:t>
            </a:r>
            <a:r>
              <a:rPr lang="tr-TR" b="1" dirty="0"/>
              <a:t> </a:t>
            </a:r>
            <a:r>
              <a:rPr lang="tr-TR" dirty="0"/>
              <a:t>model was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25-core </a:t>
            </a:r>
            <a:r>
              <a:rPr lang="tr-TR" dirty="0" err="1"/>
              <a:t>cluster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seven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short-reads</a:t>
            </a:r>
            <a:r>
              <a:rPr lang="tr-TR" dirty="0"/>
              <a:t> was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b="1" dirty="0"/>
              <a:t>24 </a:t>
            </a:r>
            <a:r>
              <a:rPr lang="tr-TR" b="1" dirty="0" err="1"/>
              <a:t>times</a:t>
            </a:r>
            <a:r>
              <a:rPr lang="tr-TR" b="1" dirty="0"/>
              <a:t> </a:t>
            </a:r>
            <a:r>
              <a:rPr lang="tr-TR" b="1" dirty="0" err="1"/>
              <a:t>faster</a:t>
            </a:r>
            <a:r>
              <a:rPr lang="tr-TR" b="1" dirty="0"/>
              <a:t> </a:t>
            </a:r>
            <a:r>
              <a:rPr lang="tr-TR" b="1" dirty="0" err="1"/>
              <a:t>than</a:t>
            </a:r>
            <a:r>
              <a:rPr lang="tr-TR" b="1" dirty="0"/>
              <a:t> a </a:t>
            </a:r>
            <a:r>
              <a:rPr lang="tr-TR" b="1" dirty="0" err="1"/>
              <a:t>single-core</a:t>
            </a:r>
            <a:r>
              <a:rPr lang="tr-TR" b="1" dirty="0"/>
              <a:t> </a:t>
            </a:r>
            <a:r>
              <a:rPr lang="tr-TR" b="1" dirty="0" err="1"/>
              <a:t>machine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CloudBurst</a:t>
            </a:r>
            <a:r>
              <a:rPr lang="tr-TR" dirty="0"/>
              <a:t> </a:t>
            </a:r>
            <a:r>
              <a:rPr lang="tr-TR" dirty="0" err="1" smtClean="0"/>
              <a:t>team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/>
              <a:t>developed</a:t>
            </a:r>
            <a:r>
              <a:rPr lang="tr-TR" dirty="0"/>
              <a:t>­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CloudBurst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 smtClean="0"/>
              <a:t>­ </a:t>
            </a:r>
            <a:r>
              <a:rPr lang="tr-TR" dirty="0"/>
              <a:t> </a:t>
            </a:r>
          </a:p>
          <a:p>
            <a:r>
              <a:rPr lang="tr-TR" dirty="0"/>
              <a:t>­</a:t>
            </a:r>
            <a:r>
              <a:rPr lang="tr-TR" dirty="0" err="1"/>
              <a:t>biomedical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,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</a:p>
          <a:p>
            <a:endParaRPr lang="tr-TR" dirty="0"/>
          </a:p>
          <a:p>
            <a:r>
              <a:rPr lang="tr-TR" b="1" dirty="0" smtClean="0"/>
              <a:t>Contrail</a:t>
            </a:r>
            <a:r>
              <a:rPr lang="tr-TR" b="1" baseline="30000" dirty="0" smtClean="0"/>
              <a:t>31</a:t>
            </a:r>
            <a:r>
              <a:rPr lang="tr-TR" dirty="0" smtClean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assembling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genomes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Crossbow</a:t>
            </a:r>
            <a:r>
              <a:rPr lang="tr-TR" b="1" baseline="30000" dirty="0" smtClean="0"/>
              <a:t>32</a:t>
            </a:r>
            <a:r>
              <a:rPr lang="tr-TR" dirty="0" smtClean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identifying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 smtClean="0"/>
              <a:t>nucleotide</a:t>
            </a:r>
            <a:r>
              <a:rPr lang="tr-TR" dirty="0" smtClean="0"/>
              <a:t> </a:t>
            </a:r>
            <a:r>
              <a:rPr lang="tr-TR" dirty="0"/>
              <a:t> </a:t>
            </a:r>
          </a:p>
          <a:p>
            <a:r>
              <a:rPr lang="tr-TR" dirty="0" err="1"/>
              <a:t>polymorphisms</a:t>
            </a:r>
            <a:r>
              <a:rPr lang="tr-TR" dirty="0"/>
              <a:t> (</a:t>
            </a:r>
            <a:r>
              <a:rPr lang="tr-TR" dirty="0" err="1"/>
              <a:t>SNPs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­ data.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22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DistMap</a:t>
            </a:r>
            <a:r>
              <a:rPr lang="tr-TR" b="1" baseline="30000" dirty="0"/>
              <a:t>33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i="1" dirty="0"/>
              <a:t>DistMap</a:t>
            </a:r>
            <a:r>
              <a:rPr lang="tr-TR" b="1" baseline="30000" dirty="0"/>
              <a:t>33</a:t>
            </a:r>
            <a:r>
              <a:rPr lang="tr-TR" i="1" dirty="0"/>
              <a:t> </a:t>
            </a:r>
            <a:r>
              <a:rPr lang="tr-TR" dirty="0"/>
              <a:t>is a </a:t>
            </a:r>
            <a:r>
              <a:rPr lang="tr-TR" dirty="0" err="1"/>
              <a:t>toolkit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short-read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i="1" dirty="0"/>
              <a:t> </a:t>
            </a:r>
            <a:r>
              <a:rPr lang="tr-TR" dirty="0"/>
              <a:t>on a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DistMap</a:t>
            </a:r>
            <a:r>
              <a:rPr lang="tr-TR" dirty="0" smtClean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of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mappers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a </a:t>
            </a:r>
            <a:r>
              <a:rPr lang="tr-TR" dirty="0" err="1"/>
              <a:t>wider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sequenc-ing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/>
              <a:t>nine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mapper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b="1" dirty="0" err="1"/>
              <a:t>include</a:t>
            </a:r>
            <a:r>
              <a:rPr lang="tr-TR" b="1" dirty="0"/>
              <a:t> BWA, </a:t>
            </a:r>
            <a:r>
              <a:rPr lang="tr-TR" b="1" dirty="0" smtClean="0"/>
              <a:t> </a:t>
            </a:r>
            <a:r>
              <a:rPr lang="tr-TR" b="1" dirty="0" err="1" smtClean="0"/>
              <a:t>Bowtie</a:t>
            </a:r>
            <a:r>
              <a:rPr lang="tr-TR" b="1" dirty="0"/>
              <a:t>, </a:t>
            </a:r>
            <a:r>
              <a:rPr lang="tr-TR" b="1" dirty="0" smtClean="0"/>
              <a:t> Bowtie2</a:t>
            </a:r>
            <a:r>
              <a:rPr lang="tr-TR" b="1" dirty="0"/>
              <a:t>, GSNAP, </a:t>
            </a:r>
            <a:r>
              <a:rPr lang="tr-TR" b="1" dirty="0" smtClean="0"/>
              <a:t> SOAP</a:t>
            </a:r>
            <a:r>
              <a:rPr lang="tr-TR" b="1" dirty="0"/>
              <a:t>, </a:t>
            </a:r>
            <a:r>
              <a:rPr lang="tr-TR" b="1" dirty="0" smtClean="0"/>
              <a:t> STAR</a:t>
            </a:r>
            <a:r>
              <a:rPr lang="tr-TR" b="1" dirty="0"/>
              <a:t>, </a:t>
            </a:r>
            <a:r>
              <a:rPr lang="tr-TR" b="1" dirty="0" smtClean="0"/>
              <a:t> </a:t>
            </a:r>
            <a:r>
              <a:rPr lang="tr-TR" b="1" dirty="0" err="1" smtClean="0"/>
              <a:t>Bismark</a:t>
            </a:r>
            <a:r>
              <a:rPr lang="tr-TR" b="1" dirty="0"/>
              <a:t>, </a:t>
            </a:r>
            <a:r>
              <a:rPr lang="tr-TR" b="1" dirty="0" smtClean="0"/>
              <a:t> BSMAP</a:t>
            </a:r>
            <a:r>
              <a:rPr lang="tr-TR" b="1" dirty="0"/>
              <a:t>, 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/>
              <a:t>TopHat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workflow</a:t>
            </a:r>
            <a:r>
              <a:rPr lang="tr-TR" dirty="0"/>
              <a:t> is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DistMap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operated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/>
              <a:t>example</a:t>
            </a:r>
            <a:r>
              <a:rPr lang="tr-TR" dirty="0"/>
              <a:t>, an </a:t>
            </a:r>
            <a:r>
              <a:rPr lang="tr-TR" dirty="0" err="1"/>
              <a:t>evaluation</a:t>
            </a:r>
            <a:r>
              <a:rPr lang="tr-TR" dirty="0"/>
              <a:t> test was done </a:t>
            </a:r>
            <a:r>
              <a:rPr lang="tr-TR" dirty="0" err="1"/>
              <a:t>using</a:t>
            </a:r>
            <a:r>
              <a:rPr lang="tr-TR" dirty="0"/>
              <a:t> a 13-node </a:t>
            </a:r>
            <a:r>
              <a:rPr lang="tr-TR" dirty="0" err="1" smtClean="0"/>
              <a:t>cluster</a:t>
            </a:r>
            <a:r>
              <a:rPr lang="tr-TR" dirty="0"/>
              <a:t>, 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/>
              <a:t>it an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short-read</a:t>
            </a:r>
            <a:r>
              <a:rPr lang="tr-TR" dirty="0"/>
              <a:t> data.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BWA </a:t>
            </a:r>
            <a:r>
              <a:rPr lang="tr-TR" b="1" dirty="0" err="1"/>
              <a:t>mapper</a:t>
            </a:r>
            <a:r>
              <a:rPr lang="tr-TR" b="1" dirty="0"/>
              <a:t> </a:t>
            </a:r>
            <a:r>
              <a:rPr lang="tr-TR" dirty="0"/>
              <a:t>can </a:t>
            </a:r>
            <a:r>
              <a:rPr lang="tr-TR" dirty="0" err="1"/>
              <a:t>perform</a:t>
            </a:r>
            <a:r>
              <a:rPr lang="tr-TR" dirty="0"/>
              <a:t> 500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pairs</a:t>
            </a:r>
            <a:r>
              <a:rPr lang="tr-TR" dirty="0"/>
              <a:t> (247 GB) in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DistMap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13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a </a:t>
            </a:r>
            <a:r>
              <a:rPr lang="tr-TR" dirty="0" err="1"/>
              <a:t>single-node</a:t>
            </a:r>
            <a:r>
              <a:rPr lang="tr-TR" dirty="0"/>
              <a:t> </a:t>
            </a:r>
            <a:r>
              <a:rPr lang="tr-TR" dirty="0" err="1"/>
              <a:t>mapper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2003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12" y="332656"/>
            <a:ext cx="7333328" cy="646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601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SeqWare</a:t>
            </a:r>
            <a:r>
              <a:rPr lang="tr-TR" b="1" baseline="30000" dirty="0"/>
              <a:t>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/>
              <a:t>SeqWare</a:t>
            </a:r>
            <a:r>
              <a:rPr lang="tr-TR" b="1" baseline="30000" dirty="0"/>
              <a:t>34</a:t>
            </a:r>
            <a:r>
              <a:rPr lang="tr-TR" b="1" i="1" dirty="0"/>
              <a:t> </a:t>
            </a:r>
            <a:r>
              <a:rPr lang="tr-TR" dirty="0"/>
              <a:t>is a </a:t>
            </a:r>
            <a:r>
              <a:rPr lang="tr-TR" dirty="0" err="1"/>
              <a:t>query</a:t>
            </a:r>
            <a:r>
              <a:rPr lang="tr-TR" dirty="0"/>
              <a:t> engine </a:t>
            </a:r>
            <a:r>
              <a:rPr lang="tr-TR" dirty="0" err="1"/>
              <a:t>built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Apache</a:t>
            </a:r>
            <a:r>
              <a:rPr lang="tr-TR" b="1" dirty="0"/>
              <a:t> HBase</a:t>
            </a:r>
            <a:r>
              <a:rPr lang="tr-TR" b="1" baseline="30000" dirty="0"/>
              <a:t>35</a:t>
            </a:r>
            <a:r>
              <a:rPr lang="tr-TR" b="1" i="1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large-scale</a:t>
            </a:r>
            <a:r>
              <a:rPr lang="tr-TR" dirty="0"/>
              <a:t> </a:t>
            </a:r>
            <a:r>
              <a:rPr lang="tr-TR" dirty="0" err="1"/>
              <a:t>whole-genome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/>
              <a:t>SeqWare</a:t>
            </a:r>
            <a:r>
              <a:rPr lang="tr-TR" b="1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an </a:t>
            </a:r>
            <a:r>
              <a:rPr lang="tr-TR" dirty="0" err="1" smtClean="0"/>
              <a:t>interactive</a:t>
            </a:r>
            <a:r>
              <a:rPr lang="tr-TR" dirty="0" smtClean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integrate</a:t>
            </a:r>
            <a:r>
              <a:rPr lang="tr-TR" dirty="0"/>
              <a:t> </a:t>
            </a:r>
            <a:r>
              <a:rPr lang="tr-TR" dirty="0" err="1"/>
              <a:t>genome</a:t>
            </a:r>
            <a:r>
              <a:rPr lang="tr-TR" dirty="0"/>
              <a:t> </a:t>
            </a:r>
            <a:r>
              <a:rPr lang="tr-TR" dirty="0" err="1"/>
              <a:t>browsers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a </a:t>
            </a:r>
            <a:r>
              <a:rPr lang="tr-TR" dirty="0" err="1"/>
              <a:t>prototyping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U87MG </a:t>
            </a:r>
            <a:r>
              <a:rPr lang="tr-TR" dirty="0" err="1"/>
              <a:t>and</a:t>
            </a:r>
            <a:r>
              <a:rPr lang="tr-TR" dirty="0"/>
              <a:t> 1102GBM </a:t>
            </a:r>
            <a:r>
              <a:rPr lang="tr-TR" dirty="0" err="1"/>
              <a:t>tumor</a:t>
            </a:r>
            <a:r>
              <a:rPr lang="tr-TR" dirty="0"/>
              <a:t> </a:t>
            </a:r>
            <a:r>
              <a:rPr lang="tr-TR" dirty="0" err="1" smtClean="0"/>
              <a:t>databases</a:t>
            </a:r>
            <a:r>
              <a:rPr lang="tr-TR" dirty="0" smtClean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loaded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engine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Berkeley DB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HBase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loading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export</a:t>
            </a:r>
            <a:r>
              <a:rPr lang="tr-TR" dirty="0"/>
              <a:t>-</a:t>
            </a:r>
            <a:r>
              <a:rPr lang="tr-TR" dirty="0" err="1"/>
              <a:t>ing</a:t>
            </a:r>
            <a:r>
              <a:rPr lang="tr-TR" dirty="0"/>
              <a:t> </a:t>
            </a:r>
            <a:r>
              <a:rPr lang="tr-TR" dirty="0" err="1"/>
              <a:t>variant</a:t>
            </a:r>
            <a:r>
              <a:rPr lang="tr-TR" dirty="0"/>
              <a:t> data </a:t>
            </a:r>
            <a:r>
              <a:rPr lang="tr-TR" dirty="0" err="1"/>
              <a:t>capabilities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­</a:t>
            </a:r>
            <a:r>
              <a:rPr lang="tr-TR" b="1" dirty="0"/>
              <a:t>Berkeley DB </a:t>
            </a:r>
            <a:r>
              <a:rPr lang="tr-TR" dirty="0" err="1"/>
              <a:t>solution</a:t>
            </a:r>
            <a:r>
              <a:rPr lang="tr-TR" dirty="0"/>
              <a:t> is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reading</a:t>
            </a:r>
            <a:r>
              <a:rPr lang="tr-TR" dirty="0"/>
              <a:t> 6M </a:t>
            </a:r>
            <a:r>
              <a:rPr lang="tr-TR" dirty="0" err="1"/>
              <a:t>variants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HBase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is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reading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6M </a:t>
            </a:r>
            <a:r>
              <a:rPr lang="tr-TR" dirty="0" err="1"/>
              <a:t>variants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8699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Read </a:t>
            </a:r>
            <a:r>
              <a:rPr lang="tr-TR" b="1" i="1" dirty="0" err="1"/>
              <a:t>Annotation</a:t>
            </a:r>
            <a:r>
              <a:rPr lang="tr-TR" b="1" i="1" dirty="0"/>
              <a:t> Pipeline</a:t>
            </a:r>
            <a:r>
              <a:rPr lang="tr-TR" b="1" dirty="0"/>
              <a:t>®</a:t>
            </a:r>
            <a:r>
              <a:rPr lang="tr-TR" b="1" baseline="30000" dirty="0"/>
              <a:t>36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i="1" dirty="0"/>
              <a:t>Read </a:t>
            </a:r>
            <a:r>
              <a:rPr lang="tr-TR" b="1" i="1" dirty="0" err="1"/>
              <a:t>Annotation</a:t>
            </a:r>
            <a:r>
              <a:rPr lang="tr-TR" b="1" i="1" dirty="0"/>
              <a:t> Pipeline</a:t>
            </a:r>
            <a:r>
              <a:rPr lang="tr-TR" b="1" dirty="0"/>
              <a:t>®</a:t>
            </a:r>
            <a:r>
              <a:rPr lang="tr-TR" b="1" baseline="30000" dirty="0"/>
              <a:t>36</a:t>
            </a:r>
            <a:r>
              <a:rPr lang="tr-TR" b="1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DNA Data Bank of Japan (DDBJ)</a:t>
            </a:r>
            <a:r>
              <a:rPr lang="tr-TR" dirty="0"/>
              <a:t> is a </a:t>
            </a:r>
            <a:r>
              <a:rPr lang="tr-TR" dirty="0" err="1"/>
              <a:t>cloud-based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high-throughput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next-generation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DDBJ </a:t>
            </a:r>
            <a:r>
              <a:rPr lang="tr-TR" dirty="0" err="1"/>
              <a:t>initiated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cloud-computing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/>
              <a:t>offers</a:t>
            </a:r>
            <a:r>
              <a:rPr lang="tr-TR" dirty="0"/>
              <a:t> a </a:t>
            </a:r>
            <a:r>
              <a:rPr lang="tr-TR" dirty="0" err="1"/>
              <a:t>user-friendly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data-</a:t>
            </a:r>
            <a:r>
              <a:rPr lang="tr-TR" dirty="0" err="1"/>
              <a:t>sets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of </a:t>
            </a:r>
            <a:r>
              <a:rPr lang="tr-TR" dirty="0" err="1"/>
              <a:t>analysis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(1)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basic-level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accept</a:t>
            </a:r>
            <a:r>
              <a:rPr lang="tr-TR" dirty="0"/>
              <a:t> FASTQ format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preprocess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trim</a:t>
            </a:r>
            <a:r>
              <a:rPr lang="tr-TR" dirty="0"/>
              <a:t> </a:t>
            </a:r>
            <a:r>
              <a:rPr lang="tr-TR" dirty="0" err="1"/>
              <a:t>low-quality</a:t>
            </a:r>
            <a:r>
              <a:rPr lang="tr-TR" dirty="0"/>
              <a:t> </a:t>
            </a:r>
            <a:r>
              <a:rPr lang="tr-TR" dirty="0" err="1"/>
              <a:t>bases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(2)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mapped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genome</a:t>
            </a:r>
            <a:r>
              <a:rPr lang="tr-TR" dirty="0"/>
              <a:t> </a:t>
            </a:r>
            <a:r>
              <a:rPr lang="tr-TR" dirty="0" err="1"/>
              <a:t>references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assembled</a:t>
            </a:r>
            <a:r>
              <a:rPr lang="tr-TR" dirty="0"/>
              <a:t> on </a:t>
            </a:r>
            <a:r>
              <a:rPr lang="tr-TR" dirty="0" err="1" smtClean="0"/>
              <a:t>supercomputers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This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Galaxy</a:t>
            </a:r>
            <a:r>
              <a:rPr lang="tr-TR" b="1" dirty="0"/>
              <a:t>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SNP </a:t>
            </a:r>
            <a:r>
              <a:rPr lang="tr-TR" dirty="0" err="1"/>
              <a:t>detection</a:t>
            </a:r>
            <a:r>
              <a:rPr lang="tr-TR" dirty="0"/>
              <a:t>, RNA-</a:t>
            </a:r>
            <a:r>
              <a:rPr lang="tr-TR" dirty="0" err="1"/>
              <a:t>sequencing</a:t>
            </a:r>
            <a:r>
              <a:rPr lang="tr-TR" dirty="0"/>
              <a:t> (RNA-</a:t>
            </a:r>
            <a:r>
              <a:rPr lang="tr-TR" dirty="0" err="1"/>
              <a:t>seq</a:t>
            </a:r>
            <a:r>
              <a:rPr lang="tr-TR" dirty="0"/>
              <a:t>)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ChIP-seq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a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, DDBJ </a:t>
            </a:r>
            <a:r>
              <a:rPr lang="tr-TR" dirty="0" err="1"/>
              <a:t>finished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34.7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383-MB 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genome</a:t>
            </a:r>
            <a:r>
              <a:rPr lang="tr-TR" dirty="0"/>
              <a:t> in 6.5 </a:t>
            </a:r>
            <a:r>
              <a:rPr lang="tr-TR" dirty="0" err="1"/>
              <a:t>hours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1871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Hydra</a:t>
            </a:r>
            <a:r>
              <a:rPr lang="tr-TR" b="1" baseline="30000" dirty="0"/>
              <a:t>37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/>
              <a:t>Hydra</a:t>
            </a:r>
            <a:r>
              <a:rPr lang="tr-TR" b="1" baseline="30000" dirty="0"/>
              <a:t>37</a:t>
            </a:r>
            <a:r>
              <a:rPr lang="tr-TR" i="1" dirty="0"/>
              <a:t> </a:t>
            </a:r>
            <a:r>
              <a:rPr lang="tr-TR" dirty="0"/>
              <a:t>is a </a:t>
            </a:r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proteomic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engine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i="1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Hadoop-distributed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Hydra</a:t>
            </a:r>
            <a:r>
              <a:rPr lang="tr-TR" dirty="0" smtClean="0"/>
              <a:t> </a:t>
            </a:r>
            <a:r>
              <a:rPr lang="tr-TR" dirty="0"/>
              <a:t>is a software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peptide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spectra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, </a:t>
            </a:r>
            <a:r>
              <a:rPr lang="tr-TR" dirty="0" err="1"/>
              <a:t>implementing</a:t>
            </a:r>
            <a:r>
              <a:rPr lang="tr-TR" dirty="0"/>
              <a:t> a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environ-ment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searching</a:t>
            </a:r>
            <a:r>
              <a:rPr lang="tr-TR" dirty="0"/>
              <a:t> of </a:t>
            </a:r>
            <a:r>
              <a:rPr lang="tr-TR" dirty="0" err="1"/>
              <a:t>massive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</a:t>
            </a:r>
            <a:r>
              <a:rPr lang="tr-TR" dirty="0" err="1"/>
              <a:t>spectrometry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proteomic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in </a:t>
            </a:r>
            <a:r>
              <a:rPr lang="tr-TR" dirty="0" err="1"/>
              <a:t>Hydra</a:t>
            </a:r>
            <a:r>
              <a:rPr lang="tr-TR" dirty="0"/>
              <a:t> is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dirty="0" err="1"/>
              <a:t>generating</a:t>
            </a:r>
            <a:r>
              <a:rPr lang="tr-TR" dirty="0"/>
              <a:t> a </a:t>
            </a:r>
            <a:r>
              <a:rPr lang="tr-TR" dirty="0" err="1"/>
              <a:t>peptide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 smtClean="0"/>
              <a:t>scoring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spectra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retrieving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capable</a:t>
            </a:r>
            <a:r>
              <a:rPr lang="tr-TR" dirty="0"/>
              <a:t> of </a:t>
            </a:r>
            <a:r>
              <a:rPr lang="tr-TR" dirty="0" err="1"/>
              <a:t>performing</a:t>
            </a:r>
            <a:r>
              <a:rPr lang="tr-TR" dirty="0"/>
              <a:t> 27 </a:t>
            </a:r>
            <a:r>
              <a:rPr lang="tr-TR" dirty="0" err="1"/>
              <a:t>billion</a:t>
            </a:r>
            <a:r>
              <a:rPr lang="tr-TR" dirty="0"/>
              <a:t> </a:t>
            </a:r>
            <a:r>
              <a:rPr lang="tr-TR" dirty="0" err="1"/>
              <a:t>peptide</a:t>
            </a:r>
            <a:r>
              <a:rPr lang="tr-TR" dirty="0"/>
              <a:t> </a:t>
            </a:r>
            <a:r>
              <a:rPr lang="tr-TR" dirty="0" err="1"/>
              <a:t>scorings</a:t>
            </a:r>
            <a:r>
              <a:rPr lang="tr-TR" dirty="0"/>
              <a:t> in </a:t>
            </a:r>
            <a:r>
              <a:rPr lang="tr-TR" dirty="0" err="1"/>
              <a:t>about</a:t>
            </a:r>
            <a:r>
              <a:rPr lang="tr-TR" dirty="0"/>
              <a:t> 40 </a:t>
            </a:r>
            <a:r>
              <a:rPr lang="tr-TR" dirty="0" err="1"/>
              <a:t>minutes</a:t>
            </a:r>
            <a:r>
              <a:rPr lang="tr-TR" dirty="0"/>
              <a:t> on a 43-node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9028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Error</a:t>
            </a:r>
            <a:r>
              <a:rPr lang="tr-TR" b="1" i="1" dirty="0"/>
              <a:t> </a:t>
            </a:r>
            <a:r>
              <a:rPr lang="tr-TR" b="1" i="1" dirty="0" err="1"/>
              <a:t>identification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 err="1"/>
              <a:t>Error</a:t>
            </a:r>
            <a:r>
              <a:rPr lang="tr-TR" b="1" i="1" dirty="0"/>
              <a:t> </a:t>
            </a:r>
            <a:r>
              <a:rPr lang="tr-TR" b="1" i="1" dirty="0" err="1"/>
              <a:t>identification</a:t>
            </a:r>
            <a:r>
              <a:rPr lang="tr-TR" b="1" i="1" dirty="0"/>
              <a:t>. </a:t>
            </a:r>
            <a:r>
              <a:rPr lang="tr-TR" dirty="0"/>
              <a:t>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devel-oped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 in </a:t>
            </a:r>
            <a:r>
              <a:rPr lang="tr-TR" dirty="0" err="1"/>
              <a:t>sequencing</a:t>
            </a:r>
            <a:r>
              <a:rPr lang="tr-TR" dirty="0"/>
              <a:t> data; </a:t>
            </a:r>
            <a:endParaRPr lang="tr-TR" dirty="0" smtClean="0"/>
          </a:p>
          <a:p>
            <a:endParaRPr lang="tr-TR" i="1" dirty="0"/>
          </a:p>
          <a:p>
            <a:r>
              <a:rPr lang="tr-TR" b="1" i="1" dirty="0" smtClean="0"/>
              <a:t>SAMQA</a:t>
            </a:r>
            <a:r>
              <a:rPr lang="tr-TR" b="1" baseline="30000" dirty="0" smtClean="0"/>
              <a:t>38</a:t>
            </a:r>
            <a:r>
              <a:rPr lang="tr-TR" dirty="0" smtClean="0"/>
              <a:t> </a:t>
            </a:r>
            <a:r>
              <a:rPr lang="tr-TR" dirty="0" err="1" smtClean="0"/>
              <a:t>identifies</a:t>
            </a:r>
            <a:r>
              <a:rPr lang="tr-TR" dirty="0" smtClean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ensures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large-scale</a:t>
            </a:r>
            <a:r>
              <a:rPr lang="tr-TR" dirty="0"/>
              <a:t> </a:t>
            </a:r>
            <a:r>
              <a:rPr lang="tr-TR" dirty="0" err="1"/>
              <a:t>genomic</a:t>
            </a:r>
            <a:r>
              <a:rPr lang="tr-TR" dirty="0"/>
              <a:t> data </a:t>
            </a:r>
            <a:r>
              <a:rPr lang="tr-TR" dirty="0" err="1"/>
              <a:t>meet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standards</a:t>
            </a:r>
            <a:r>
              <a:rPr lang="tr-TR" dirty="0"/>
              <a:t>. </a:t>
            </a:r>
            <a:r>
              <a:rPr lang="tr-TR" dirty="0" err="1"/>
              <a:t>Originally</a:t>
            </a:r>
            <a:r>
              <a:rPr lang="tr-TR" dirty="0"/>
              <a:t> </a:t>
            </a:r>
            <a:r>
              <a:rPr lang="tr-TR" dirty="0" err="1"/>
              <a:t>built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National</a:t>
            </a:r>
            <a:r>
              <a:rPr lang="tr-TR" b="1" dirty="0"/>
              <a:t> </a:t>
            </a:r>
            <a:r>
              <a:rPr lang="tr-TR" b="1" dirty="0" err="1"/>
              <a:t>Institutes</a:t>
            </a:r>
            <a:r>
              <a:rPr lang="tr-TR" b="1" dirty="0"/>
              <a:t> of </a:t>
            </a:r>
            <a:r>
              <a:rPr lang="tr-TR" b="1" dirty="0" err="1"/>
              <a:t>Health</a:t>
            </a:r>
            <a:r>
              <a:rPr lang="tr-TR" b="1" dirty="0"/>
              <a:t> </a:t>
            </a:r>
            <a:r>
              <a:rPr lang="tr-TR" b="1" dirty="0" err="1"/>
              <a:t>Cancer</a:t>
            </a:r>
            <a:r>
              <a:rPr lang="tr-TR" b="1" dirty="0"/>
              <a:t> </a:t>
            </a:r>
            <a:r>
              <a:rPr lang="tr-TR" b="1" dirty="0" err="1"/>
              <a:t>Genome</a:t>
            </a:r>
            <a:r>
              <a:rPr lang="tr-TR" b="1" dirty="0"/>
              <a:t> Atlas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, SAMQA </a:t>
            </a:r>
            <a:r>
              <a:rPr lang="tr-TR" dirty="0" err="1"/>
              <a:t>includes</a:t>
            </a:r>
            <a:r>
              <a:rPr lang="tr-TR" dirty="0"/>
              <a:t> a set of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data </a:t>
            </a:r>
            <a:r>
              <a:rPr lang="tr-TR" dirty="0" err="1"/>
              <a:t>abnormalities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</a:t>
            </a:r>
            <a:r>
              <a:rPr lang="tr-TR" dirty="0" smtClean="0"/>
              <a:t>/</a:t>
            </a:r>
            <a:r>
              <a:rPr lang="tr-TR" dirty="0" err="1" smtClean="0"/>
              <a:t>map</a:t>
            </a:r>
            <a:r>
              <a:rPr lang="tr-TR" dirty="0"/>
              <a:t>­ [</a:t>
            </a:r>
            <a:r>
              <a:rPr lang="tr-TR" b="1" dirty="0"/>
              <a:t>SAM</a:t>
            </a:r>
            <a:r>
              <a:rPr lang="tr-TR" dirty="0"/>
              <a:t>] format </a:t>
            </a:r>
            <a:r>
              <a:rPr lang="tr-TR" dirty="0" err="1"/>
              <a:t>error</a:t>
            </a:r>
            <a:r>
              <a:rPr lang="tr-TR" dirty="0"/>
              <a:t>, </a:t>
            </a:r>
            <a:r>
              <a:rPr lang="tr-TR" dirty="0" err="1"/>
              <a:t>invalid</a:t>
            </a:r>
            <a:r>
              <a:rPr lang="tr-TR" dirty="0"/>
              <a:t> CIGAR </a:t>
            </a:r>
            <a:r>
              <a:rPr lang="tr-TR" dirty="0" err="1"/>
              <a:t>value</a:t>
            </a:r>
            <a:r>
              <a:rPr lang="tr-TR" dirty="0" smtClean="0"/>
              <a:t>)</a:t>
            </a:r>
            <a:r>
              <a:rPr lang="tr-TR" dirty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empty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 </a:t>
            </a:r>
            <a:r>
              <a:rPr lang="tr-TR" b="1" dirty="0" err="1"/>
              <a:t>comparison</a:t>
            </a:r>
            <a:r>
              <a:rPr lang="tr-TR" b="1" dirty="0"/>
              <a:t> of </a:t>
            </a:r>
            <a:r>
              <a:rPr lang="tr-TR" b="1" dirty="0" err="1"/>
              <a:t>Hadoop</a:t>
            </a:r>
            <a:r>
              <a:rPr lang="tr-TR" b="1" dirty="0"/>
              <a:t>, </a:t>
            </a:r>
            <a:r>
              <a:rPr lang="tr-TR" dirty="0" err="1"/>
              <a:t>which</a:t>
            </a:r>
            <a:r>
              <a:rPr lang="tr-TR" dirty="0"/>
              <a:t> was </a:t>
            </a:r>
            <a:r>
              <a:rPr lang="tr-TR" dirty="0" err="1"/>
              <a:t>tested</a:t>
            </a:r>
            <a:r>
              <a:rPr lang="tr-TR" dirty="0"/>
              <a:t> on a </a:t>
            </a:r>
            <a:r>
              <a:rPr lang="tr-TR" dirty="0" err="1"/>
              <a:t>cluster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SAMQA, </a:t>
            </a:r>
            <a:r>
              <a:rPr lang="tr-TR" dirty="0" err="1"/>
              <a:t>which</a:t>
            </a:r>
            <a:r>
              <a:rPr lang="tr-TR" dirty="0"/>
              <a:t> was </a:t>
            </a:r>
            <a:r>
              <a:rPr lang="tr-TR" dirty="0" err="1"/>
              <a:t>tested</a:t>
            </a:r>
            <a:r>
              <a:rPr lang="tr-TR" dirty="0"/>
              <a:t> on a </a:t>
            </a:r>
            <a:r>
              <a:rPr lang="tr-TR" dirty="0" err="1"/>
              <a:t>single-core</a:t>
            </a:r>
            <a:r>
              <a:rPr lang="tr-TR" dirty="0"/>
              <a:t> server,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processed</a:t>
            </a:r>
            <a:r>
              <a:rPr lang="tr-TR" dirty="0"/>
              <a:t> a 23-GB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nearly</a:t>
            </a:r>
            <a:r>
              <a:rPr lang="tr-TR" dirty="0"/>
              <a:t> 80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(18.25 </a:t>
            </a:r>
            <a:r>
              <a:rPr lang="tr-TR" dirty="0" err="1"/>
              <a:t>hours</a:t>
            </a:r>
            <a:r>
              <a:rPr lang="tr-TR" dirty="0"/>
              <a:t>).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6257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ART 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i="1" dirty="0"/>
              <a:t>ART  </a:t>
            </a:r>
            <a:r>
              <a:rPr lang="tr-TR" b="1" baseline="30000" dirty="0"/>
              <a:t>39</a:t>
            </a:r>
            <a:r>
              <a:rPr lang="tr-TR" b="1" i="1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 err="1" smtClean="0"/>
              <a:t>­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major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platforms</a:t>
            </a:r>
            <a:r>
              <a:rPr lang="tr-TR" dirty="0"/>
              <a:t>: 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454 </a:t>
            </a:r>
            <a:r>
              <a:rPr lang="tr-TR" b="1" dirty="0" err="1"/>
              <a:t>Sequencing</a:t>
            </a:r>
            <a:r>
              <a:rPr lang="tr-TR" b="1" dirty="0"/>
              <a:t>™</a:t>
            </a:r>
            <a:r>
              <a:rPr lang="tr-TR" b="1" dirty="0" smtClean="0"/>
              <a:t>, </a:t>
            </a:r>
            <a:r>
              <a:rPr lang="tr-TR" b="1" dirty="0" err="1" smtClean="0"/>
              <a:t>Illumina</a:t>
            </a:r>
            <a:r>
              <a:rPr lang="tr-TR" b="1" dirty="0"/>
              <a:t>,­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SOLiD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ART </a:t>
            </a:r>
            <a:r>
              <a:rPr lang="tr-TR" dirty="0"/>
              <a:t>has </a:t>
            </a:r>
            <a:r>
              <a:rPr lang="tr-TR" dirty="0" err="1"/>
              <a:t>built</a:t>
            </a:r>
            <a:r>
              <a:rPr lang="tr-TR" dirty="0"/>
              <a:t>-in </a:t>
            </a:r>
            <a:r>
              <a:rPr lang="tr-TR" dirty="0" err="1"/>
              <a:t>profiles</a:t>
            </a:r>
            <a:r>
              <a:rPr lang="tr-TR" dirty="0"/>
              <a:t> of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: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substitutions</a:t>
            </a:r>
            <a:r>
              <a:rPr lang="tr-TR" dirty="0"/>
              <a:t>, </a:t>
            </a:r>
            <a:r>
              <a:rPr lang="tr-TR" dirty="0" err="1"/>
              <a:t>insertions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deletions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0093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CloudRS</a:t>
            </a:r>
            <a:r>
              <a:rPr lang="tr-TR" b="1" baseline="30000" dirty="0"/>
              <a:t>40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i="1" dirty="0"/>
              <a:t>CloudRS</a:t>
            </a:r>
            <a:r>
              <a:rPr lang="tr-TR" b="1" baseline="30000" dirty="0"/>
              <a:t>40</a:t>
            </a:r>
            <a:r>
              <a:rPr lang="tr-TR" i="1" dirty="0"/>
              <a:t> </a:t>
            </a:r>
            <a:r>
              <a:rPr lang="tr-TR" dirty="0"/>
              <a:t>is an </a:t>
            </a:r>
            <a:r>
              <a:rPr lang="tr-TR" dirty="0" err="1"/>
              <a:t>error</a:t>
            </a:r>
            <a:r>
              <a:rPr lang="tr-TR" dirty="0"/>
              <a:t>- </a:t>
            </a:r>
            <a:r>
              <a:rPr lang="tr-TR" dirty="0" err="1"/>
              <a:t>correction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of </a:t>
            </a:r>
            <a:r>
              <a:rPr lang="tr-TR" dirty="0" err="1"/>
              <a:t>high-throughput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data </a:t>
            </a:r>
            <a:r>
              <a:rPr lang="tr-TR" dirty="0" err="1"/>
              <a:t>based</a:t>
            </a:r>
            <a:r>
              <a:rPr lang="tr-TR" dirty="0"/>
              <a:t> on a </a:t>
            </a:r>
            <a:r>
              <a:rPr lang="tr-TR" dirty="0" err="1"/>
              <a:t>parallel</a:t>
            </a:r>
            <a:r>
              <a:rPr lang="tr-TR" dirty="0"/>
              <a:t>, </a:t>
            </a:r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This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RS </a:t>
            </a:r>
            <a:r>
              <a:rPr lang="tr-TR" dirty="0" smtClean="0"/>
              <a:t>algorithm.</a:t>
            </a:r>
            <a:r>
              <a:rPr lang="tr-TR" baseline="30000" dirty="0" smtClean="0"/>
              <a:t>41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CloudRS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on </a:t>
            </a: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GAGE benchmarks,</a:t>
            </a:r>
            <a:r>
              <a:rPr lang="tr-TR" baseline="30000" dirty="0"/>
              <a:t>42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CloudRS</a:t>
            </a:r>
            <a:r>
              <a:rPr lang="tr-TR" dirty="0"/>
              <a:t> has a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precision</a:t>
            </a:r>
            <a:r>
              <a:rPr lang="tr-TR" dirty="0"/>
              <a:t> rate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Reptile</a:t>
            </a:r>
            <a:r>
              <a:rPr lang="tr-TR" b="1" baseline="30000" dirty="0"/>
              <a:t>43</a:t>
            </a:r>
            <a:r>
              <a:rPr lang="tr-TR" b="1" dirty="0"/>
              <a:t> </a:t>
            </a:r>
            <a:r>
              <a:rPr lang="tr-TR" dirty="0" err="1"/>
              <a:t>method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0730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Data </a:t>
            </a:r>
            <a:r>
              <a:rPr lang="tr-TR" b="1" i="1" dirty="0" err="1" smtClean="0"/>
              <a:t>analysis</a:t>
            </a:r>
            <a:endParaRPr lang="tr-TR" b="1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described</a:t>
            </a:r>
            <a:r>
              <a:rPr lang="tr-TR" dirty="0"/>
              <a:t> </a:t>
            </a:r>
            <a:r>
              <a:rPr lang="tr-TR" dirty="0" err="1"/>
              <a:t>frameworks</a:t>
            </a:r>
            <a:r>
              <a:rPr lang="tr-TR" i="1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toolkits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i="1" dirty="0" err="1"/>
              <a:t>Genome</a:t>
            </a:r>
            <a:r>
              <a:rPr lang="tr-TR" b="1" i="1" dirty="0"/>
              <a:t> </a:t>
            </a:r>
            <a:r>
              <a:rPr lang="tr-TR" b="1" i="1" dirty="0" smtClean="0"/>
              <a:t>Analysis </a:t>
            </a:r>
            <a:r>
              <a:rPr lang="tr-TR" b="1" i="1" dirty="0"/>
              <a:t>Toolkit </a:t>
            </a:r>
            <a:r>
              <a:rPr lang="tr-TR" b="1" dirty="0"/>
              <a:t>(GATK)</a:t>
            </a:r>
            <a:r>
              <a:rPr lang="tr-TR" b="1" baseline="30000" dirty="0"/>
              <a:t>20,44</a:t>
            </a:r>
            <a:r>
              <a:rPr lang="tr-TR" b="1" i="1" dirty="0"/>
              <a:t> </a:t>
            </a:r>
            <a:r>
              <a:rPr lang="tr-TR" dirty="0"/>
              <a:t>is a </a:t>
            </a:r>
            <a:r>
              <a:rPr lang="tr-TR" b="1" dirty="0" err="1"/>
              <a:t>MapReduce-based</a:t>
            </a:r>
            <a:r>
              <a:rPr lang="tr-TR" b="1" dirty="0"/>
              <a:t> </a:t>
            </a:r>
            <a:r>
              <a:rPr lang="tr-TR" b="1" dirty="0" err="1"/>
              <a:t>programing</a:t>
            </a:r>
            <a:r>
              <a:rPr lang="tr-TR" b="1" i="1" dirty="0"/>
              <a:t> </a:t>
            </a:r>
            <a:r>
              <a:rPr lang="tr-TR" b="1" dirty="0" err="1"/>
              <a:t>framework</a:t>
            </a:r>
            <a:r>
              <a:rPr lang="tr-TR" b="1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large-scale</a:t>
            </a:r>
            <a:r>
              <a:rPr lang="tr-TR" dirty="0"/>
              <a:t> DNA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GATK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data </a:t>
            </a:r>
            <a:r>
              <a:rPr lang="tr-TR" dirty="0" err="1"/>
              <a:t>formats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b="1" dirty="0"/>
              <a:t>SAM </a:t>
            </a:r>
            <a:r>
              <a:rPr lang="tr-TR" b="1" dirty="0" err="1"/>
              <a:t>files</a:t>
            </a:r>
            <a:r>
              <a:rPr lang="tr-TR" dirty="0"/>
              <a:t>, </a:t>
            </a:r>
            <a:r>
              <a:rPr lang="tr-TR" b="1" dirty="0" err="1"/>
              <a:t>binary</a:t>
            </a:r>
            <a:r>
              <a:rPr lang="tr-TR" b="1" dirty="0"/>
              <a:t> </a:t>
            </a:r>
            <a:r>
              <a:rPr lang="tr-TR" b="1" dirty="0" err="1"/>
              <a:t>alignment</a:t>
            </a:r>
            <a:r>
              <a:rPr lang="tr-TR" b="1" dirty="0"/>
              <a:t>/</a:t>
            </a:r>
            <a:r>
              <a:rPr lang="tr-TR" b="1" dirty="0" err="1"/>
              <a:t>map</a:t>
            </a:r>
            <a:r>
              <a:rPr lang="tr-TR" b="1" dirty="0"/>
              <a:t> (BAM</a:t>
            </a:r>
            <a:r>
              <a:rPr lang="tr-TR" dirty="0"/>
              <a:t>), </a:t>
            </a:r>
            <a:r>
              <a:rPr lang="tr-TR" b="1" dirty="0" err="1"/>
              <a:t>HapMap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dbSNP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/>
              <a:t>GATK</a:t>
            </a:r>
            <a:r>
              <a:rPr lang="tr-TR" b="1" dirty="0"/>
              <a:t>, “</a:t>
            </a:r>
            <a:r>
              <a:rPr lang="tr-TR" b="1" dirty="0" err="1"/>
              <a:t>traversal</a:t>
            </a:r>
            <a:r>
              <a:rPr lang="tr-TR" dirty="0"/>
              <a:t>”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prepare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 smtClean="0"/>
              <a:t>sequencing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thus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 smtClean="0"/>
              <a:t>references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ordering</a:t>
            </a:r>
            <a:r>
              <a:rPr lang="tr-TR" dirty="0"/>
              <a:t> data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loci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/>
              <a:t>“</a:t>
            </a:r>
            <a:r>
              <a:rPr lang="tr-TR" b="1" dirty="0" err="1"/>
              <a:t>walker</a:t>
            </a:r>
            <a:r>
              <a:rPr lang="tr-TR" dirty="0"/>
              <a:t>”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consumes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analytics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. GATK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Cancer</a:t>
            </a:r>
            <a:r>
              <a:rPr lang="tr-TR" dirty="0"/>
              <a:t> </a:t>
            </a:r>
            <a:r>
              <a:rPr lang="tr-TR" dirty="0" err="1"/>
              <a:t>Genome</a:t>
            </a:r>
            <a:r>
              <a:rPr lang="tr-TR" dirty="0"/>
              <a:t> Atlas </a:t>
            </a:r>
            <a:r>
              <a:rPr lang="tr-TR" dirty="0" err="1"/>
              <a:t>and</a:t>
            </a:r>
            <a:r>
              <a:rPr lang="tr-TR" dirty="0"/>
              <a:t> 1000 </a:t>
            </a:r>
            <a:r>
              <a:rPr lang="tr-TR" dirty="0" err="1"/>
              <a:t>Genomes</a:t>
            </a:r>
            <a:r>
              <a:rPr lang="tr-TR" dirty="0"/>
              <a:t> </a:t>
            </a:r>
            <a:r>
              <a:rPr lang="tr-TR" dirty="0" err="1"/>
              <a:t>Projects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901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i="1" dirty="0" err="1"/>
              <a:t>ArrayExpress</a:t>
            </a:r>
            <a:r>
              <a:rPr lang="tr-TR" b="1" i="1" dirty="0"/>
              <a:t> Archive of </a:t>
            </a:r>
            <a:r>
              <a:rPr lang="tr-TR" b="1" i="1" dirty="0" err="1"/>
              <a:t>Functional</a:t>
            </a:r>
            <a:r>
              <a:rPr lang="tr-TR" b="1" i="1" dirty="0"/>
              <a:t> </a:t>
            </a:r>
            <a:r>
              <a:rPr lang="tr-TR" b="1" i="1" dirty="0" err="1"/>
              <a:t>Genomics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i="1" dirty="0" err="1"/>
              <a:t>ArrayExpress</a:t>
            </a:r>
            <a:r>
              <a:rPr lang="tr-TR" b="1" i="1" dirty="0"/>
              <a:t> Archive of </a:t>
            </a:r>
            <a:r>
              <a:rPr lang="tr-TR" b="1" i="1" dirty="0" err="1"/>
              <a:t>Functional</a:t>
            </a:r>
            <a:r>
              <a:rPr lang="tr-TR" b="1" i="1" dirty="0"/>
              <a:t> </a:t>
            </a:r>
            <a:r>
              <a:rPr lang="tr-TR" b="1" i="1" dirty="0" err="1"/>
              <a:t>Genomics</a:t>
            </a:r>
            <a:r>
              <a:rPr lang="tr-TR" b="1" dirty="0"/>
              <a:t> </a:t>
            </a:r>
            <a:r>
              <a:rPr lang="tr-TR" dirty="0"/>
              <a:t>data repository</a:t>
            </a:r>
            <a:r>
              <a:rPr lang="tr-TR" baseline="30000" dirty="0"/>
              <a:t>45,46</a:t>
            </a:r>
            <a:r>
              <a:rPr lang="tr-TR" dirty="0"/>
              <a:t> is an </a:t>
            </a:r>
            <a:r>
              <a:rPr lang="tr-TR" dirty="0" err="1"/>
              <a:t>international</a:t>
            </a:r>
            <a:r>
              <a:rPr lang="tr-TR" dirty="0"/>
              <a:t> </a:t>
            </a:r>
            <a:r>
              <a:rPr lang="tr-TR" dirty="0" err="1"/>
              <a:t>collaboration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integrating</a:t>
            </a:r>
            <a:r>
              <a:rPr lang="tr-TR" dirty="0" smtClean="0"/>
              <a:t> </a:t>
            </a:r>
            <a:r>
              <a:rPr lang="tr-TR" dirty="0" err="1"/>
              <a:t>high</a:t>
            </a:r>
            <a:r>
              <a:rPr lang="tr-TR" dirty="0"/>
              <a:t>-</a:t>
            </a:r>
            <a:r>
              <a:rPr lang="tr-TR" dirty="0" err="1"/>
              <a:t>throughput</a:t>
            </a:r>
            <a:r>
              <a:rPr lang="tr-TR" dirty="0"/>
              <a:t> </a:t>
            </a:r>
            <a:r>
              <a:rPr lang="tr-TR" dirty="0" err="1"/>
              <a:t>genomics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30,000 </a:t>
            </a:r>
            <a:r>
              <a:rPr lang="tr-TR" dirty="0" err="1"/>
              <a:t>experiments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assays</a:t>
            </a:r>
            <a:r>
              <a:rPr lang="tr-TR" dirty="0"/>
              <a:t>. 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/>
              <a:t>80% of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GEO data </a:t>
            </a:r>
            <a:r>
              <a:rPr lang="tr-TR" dirty="0" err="1"/>
              <a:t>repository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 20%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submitted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ArrayExpress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/>
              <a:t>day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platform is </a:t>
            </a:r>
            <a:r>
              <a:rPr lang="tr-TR" dirty="0" err="1"/>
              <a:t>visited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1,000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50 GB of data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downloaded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/>
              <a:t>platform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connects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GenomeSpace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50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BlueSNP</a:t>
            </a:r>
            <a:r>
              <a:rPr lang="tr-TR" b="1" i="1" dirty="0"/>
              <a:t> 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i="1" dirty="0" err="1"/>
              <a:t>BlueSNP</a:t>
            </a:r>
            <a:r>
              <a:rPr lang="tr-TR" i="1" dirty="0"/>
              <a:t> </a:t>
            </a:r>
            <a:r>
              <a:rPr lang="tr-TR" baseline="30000" dirty="0"/>
              <a:t>47</a:t>
            </a:r>
            <a:r>
              <a:rPr lang="tr-TR" i="1" dirty="0"/>
              <a:t> </a:t>
            </a:r>
            <a:r>
              <a:rPr lang="tr-TR" dirty="0"/>
              <a:t>is an </a:t>
            </a:r>
            <a:r>
              <a:rPr lang="tr-TR" b="1" dirty="0"/>
              <a:t>R </a:t>
            </a:r>
            <a:r>
              <a:rPr lang="tr-TR" b="1" dirty="0" err="1"/>
              <a:t>package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genome-wide</a:t>
            </a:r>
            <a:r>
              <a:rPr lang="tr-TR" b="1" dirty="0"/>
              <a:t> </a:t>
            </a:r>
            <a:r>
              <a:rPr lang="tr-TR" b="1" dirty="0" err="1"/>
              <a:t>associa-tion</a:t>
            </a:r>
            <a:r>
              <a:rPr lang="tr-TR" b="1" dirty="0"/>
              <a:t> </a:t>
            </a:r>
            <a:r>
              <a:rPr lang="tr-TR" b="1" dirty="0" err="1"/>
              <a:t>studies</a:t>
            </a:r>
            <a:r>
              <a:rPr lang="tr-TR" b="1" dirty="0"/>
              <a:t> </a:t>
            </a:r>
            <a:r>
              <a:rPr lang="tr-TR" dirty="0"/>
              <a:t>(GWAS)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focusing</a:t>
            </a:r>
            <a:r>
              <a:rPr lang="tr-TR" dirty="0"/>
              <a:t> on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i="1" dirty="0"/>
              <a:t>P</a:t>
            </a:r>
            <a:r>
              <a:rPr lang="tr-TR" dirty="0"/>
              <a:t>-</a:t>
            </a:r>
            <a:r>
              <a:rPr lang="tr-TR" dirty="0" err="1"/>
              <a:t>value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intensive</a:t>
            </a:r>
            <a:r>
              <a:rPr lang="tr-TR" dirty="0"/>
              <a:t> </a:t>
            </a:r>
            <a:r>
              <a:rPr lang="tr-TR" dirty="0" err="1"/>
              <a:t>associations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geno-type</a:t>
            </a:r>
            <a:r>
              <a:rPr lang="tr-TR" dirty="0"/>
              <a:t>–</a:t>
            </a:r>
            <a:r>
              <a:rPr lang="tr-TR" dirty="0" err="1"/>
              <a:t>phenotype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BlueSNP</a:t>
            </a:r>
            <a:r>
              <a:rPr lang="tr-TR" dirty="0" smtClean="0"/>
              <a:t> </a:t>
            </a:r>
            <a:r>
              <a:rPr lang="tr-TR" dirty="0" err="1"/>
              <a:t>operates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Hadoop</a:t>
            </a:r>
            <a:r>
              <a:rPr lang="tr-TR" b="1" dirty="0"/>
              <a:t> platform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reduces</a:t>
            </a:r>
            <a:r>
              <a:rPr lang="tr-TR" dirty="0"/>
              <a:t> </a:t>
            </a:r>
            <a:r>
              <a:rPr lang="tr-TR" dirty="0" err="1"/>
              <a:t>barriers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running</a:t>
            </a:r>
            <a:r>
              <a:rPr lang="tr-TR" dirty="0"/>
              <a:t> GWAS </a:t>
            </a:r>
            <a:r>
              <a:rPr lang="tr-TR" dirty="0" err="1"/>
              <a:t>analyses</a:t>
            </a:r>
            <a:r>
              <a:rPr lang="tr-TR" dirty="0"/>
              <a:t> on </a:t>
            </a:r>
            <a:r>
              <a:rPr lang="tr-TR" dirty="0" err="1"/>
              <a:t>clustered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On </a:t>
            </a:r>
            <a:r>
              <a:rPr lang="tr-TR" dirty="0"/>
              <a:t>a 40-node </a:t>
            </a:r>
            <a:r>
              <a:rPr lang="tr-TR" dirty="0" err="1"/>
              <a:t>cluster</a:t>
            </a:r>
            <a:r>
              <a:rPr lang="tr-TR" dirty="0"/>
              <a:t>, </a:t>
            </a:r>
            <a:r>
              <a:rPr lang="tr-TR" dirty="0" err="1"/>
              <a:t>BlueSNP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 1,000 </a:t>
            </a:r>
            <a:r>
              <a:rPr lang="tr-TR" dirty="0" err="1"/>
              <a:t>phenotypes</a:t>
            </a:r>
            <a:r>
              <a:rPr lang="tr-TR" dirty="0"/>
              <a:t> on 10</a:t>
            </a:r>
            <a:r>
              <a:rPr lang="tr-TR" baseline="30000" dirty="0"/>
              <a:t>6</a:t>
            </a:r>
            <a:r>
              <a:rPr lang="tr-TR" dirty="0"/>
              <a:t> </a:t>
            </a:r>
            <a:r>
              <a:rPr lang="tr-TR" dirty="0" err="1"/>
              <a:t>SNPs</a:t>
            </a:r>
            <a:r>
              <a:rPr lang="tr-TR" dirty="0"/>
              <a:t> in 10</a:t>
            </a:r>
            <a:r>
              <a:rPr lang="tr-TR" baseline="30000" dirty="0"/>
              <a:t>4</a:t>
            </a:r>
            <a:r>
              <a:rPr lang="tr-TR" dirty="0"/>
              <a:t> </a:t>
            </a:r>
            <a:r>
              <a:rPr lang="tr-TR" dirty="0" err="1"/>
              <a:t>individuals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34 </a:t>
            </a:r>
            <a:r>
              <a:rPr lang="tr-TR" dirty="0" err="1"/>
              <a:t>minutes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857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Myrna</a:t>
            </a:r>
            <a:r>
              <a:rPr lang="tr-TR" b="1" baseline="30000" dirty="0"/>
              <a:t>48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i="1" dirty="0"/>
              <a:t>Myrna</a:t>
            </a:r>
            <a:r>
              <a:rPr lang="tr-TR" b="1" baseline="30000" dirty="0"/>
              <a:t>48</a:t>
            </a:r>
            <a:r>
              <a:rPr lang="tr-TR" b="1" i="1" dirty="0"/>
              <a:t> </a:t>
            </a:r>
            <a:r>
              <a:rPr lang="tr-TR" dirty="0"/>
              <a:t>is a </a:t>
            </a:r>
            <a:r>
              <a:rPr lang="tr-TR" dirty="0" err="1"/>
              <a:t>cloud</a:t>
            </a:r>
            <a:r>
              <a:rPr lang="tr-TR" dirty="0"/>
              <a:t>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 smtClean="0"/>
              <a:t>calculates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differences</a:t>
            </a:r>
            <a:r>
              <a:rPr lang="tr-TR" dirty="0"/>
              <a:t> of gene </a:t>
            </a:r>
            <a:r>
              <a:rPr lang="tr-TR" dirty="0" err="1"/>
              <a:t>expression</a:t>
            </a:r>
            <a:r>
              <a:rPr lang="tr-TR" dirty="0"/>
              <a:t> in </a:t>
            </a:r>
            <a:r>
              <a:rPr lang="tr-TR" b="1" dirty="0" err="1"/>
              <a:t>large</a:t>
            </a:r>
            <a:r>
              <a:rPr lang="tr-TR" b="1" dirty="0"/>
              <a:t> RNA-</a:t>
            </a:r>
            <a:r>
              <a:rPr lang="tr-TR" b="1" dirty="0" err="1"/>
              <a:t>seq</a:t>
            </a:r>
            <a:r>
              <a:rPr lang="tr-TR" b="1" dirty="0"/>
              <a:t> </a:t>
            </a:r>
            <a:r>
              <a:rPr lang="tr-TR" b="1" dirty="0" err="1"/>
              <a:t>datasets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RNA-</a:t>
            </a:r>
            <a:r>
              <a:rPr lang="tr-TR" dirty="0" err="1" smtClean="0"/>
              <a:t>seq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are</a:t>
            </a:r>
            <a:r>
              <a:rPr lang="tr-TR" dirty="0"/>
              <a:t> m-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mRNA</a:t>
            </a:r>
            <a:r>
              <a:rPr lang="tr-TR" dirty="0"/>
              <a:t> </a:t>
            </a:r>
            <a:r>
              <a:rPr lang="tr-TR" dirty="0" err="1"/>
              <a:t>molecules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Myrna</a:t>
            </a:r>
            <a:r>
              <a:rPr lang="tr-TR" dirty="0" smtClean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RNA-</a:t>
            </a:r>
            <a:r>
              <a:rPr lang="tr-TR" dirty="0" err="1"/>
              <a:t>seq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 </a:t>
            </a:r>
            <a:r>
              <a:rPr lang="tr-TR" dirty="0" err="1"/>
              <a:t>alignment</a:t>
            </a:r>
            <a:r>
              <a:rPr lang="tr-TR" dirty="0"/>
              <a:t>, </a:t>
            </a:r>
            <a:r>
              <a:rPr lang="tr-TR" dirty="0" err="1"/>
              <a:t>normalization</a:t>
            </a:r>
            <a:r>
              <a:rPr lang="tr-TR" dirty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modeling</a:t>
            </a:r>
            <a:r>
              <a:rPr lang="tr-TR" dirty="0"/>
              <a:t> in an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Myrna</a:t>
            </a:r>
            <a:r>
              <a:rPr lang="tr-TR" dirty="0" smtClean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of </a:t>
            </a:r>
            <a:r>
              <a:rPr lang="tr-TR" dirty="0" err="1"/>
              <a:t>genes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form of </a:t>
            </a:r>
            <a:r>
              <a:rPr lang="tr-TR" i="1" dirty="0"/>
              <a:t>P</a:t>
            </a:r>
            <a:r>
              <a:rPr lang="tr-TR" dirty="0"/>
              <a:t>-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i="1" dirty="0"/>
              <a:t>q</a:t>
            </a:r>
            <a:r>
              <a:rPr lang="tr-TR" dirty="0"/>
              <a:t>-</a:t>
            </a:r>
            <a:r>
              <a:rPr lang="tr-TR" dirty="0" err="1"/>
              <a:t>value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This </a:t>
            </a:r>
            <a:r>
              <a:rPr lang="tr-TR" dirty="0" err="1"/>
              <a:t>system</a:t>
            </a:r>
            <a:r>
              <a:rPr lang="tr-TR" dirty="0"/>
              <a:t> was </a:t>
            </a:r>
            <a:r>
              <a:rPr lang="tr-TR" dirty="0" err="1"/>
              <a:t>tested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Amazon </a:t>
            </a:r>
            <a:r>
              <a:rPr lang="tr-TR" b="1" dirty="0" err="1"/>
              <a:t>Elastic</a:t>
            </a:r>
            <a:r>
              <a:rPr lang="tr-TR" b="1" dirty="0"/>
              <a:t> </a:t>
            </a:r>
            <a:r>
              <a:rPr lang="tr-TR" b="1" dirty="0" err="1" smtClean="0"/>
              <a:t>Compute</a:t>
            </a:r>
            <a:r>
              <a:rPr lang="tr-TR" b="1" dirty="0" smtClean="0"/>
              <a:t> </a:t>
            </a:r>
            <a:r>
              <a:rPr lang="tr-TR" b="1" dirty="0" err="1"/>
              <a:t>Cloud</a:t>
            </a:r>
            <a:r>
              <a:rPr lang="tr-TR" b="1" dirty="0"/>
              <a:t> (Amazon EC2) </a:t>
            </a:r>
            <a:r>
              <a:rPr lang="tr-TR" dirty="0" err="1"/>
              <a:t>using</a:t>
            </a:r>
            <a:r>
              <a:rPr lang="tr-TR" dirty="0"/>
              <a:t> 1.1 </a:t>
            </a:r>
            <a:r>
              <a:rPr lang="tr-TR" dirty="0" err="1"/>
              <a:t>billion</a:t>
            </a:r>
            <a:r>
              <a:rPr lang="tr-TR" dirty="0"/>
              <a:t> RNA-</a:t>
            </a:r>
            <a:r>
              <a:rPr lang="tr-TR" dirty="0" err="1"/>
              <a:t>seq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Myrna</a:t>
            </a:r>
            <a:r>
              <a:rPr lang="tr-TR" dirty="0"/>
              <a:t> can </a:t>
            </a:r>
            <a:r>
              <a:rPr lang="tr-TR" dirty="0" err="1"/>
              <a:t>process</a:t>
            </a:r>
            <a:r>
              <a:rPr lang="tr-TR" dirty="0"/>
              <a:t> data </a:t>
            </a:r>
            <a:r>
              <a:rPr lang="tr-TR" b="1" dirty="0"/>
              <a:t>in </a:t>
            </a:r>
            <a:r>
              <a:rPr lang="tr-TR" b="1" dirty="0" err="1"/>
              <a:t>less</a:t>
            </a:r>
            <a:r>
              <a:rPr lang="tr-TR" b="1" dirty="0"/>
              <a:t> </a:t>
            </a:r>
            <a:r>
              <a:rPr lang="tr-TR" b="1" dirty="0" err="1"/>
              <a:t>than</a:t>
            </a:r>
            <a:r>
              <a:rPr lang="tr-TR" b="1" dirty="0"/>
              <a:t> </a:t>
            </a:r>
            <a:r>
              <a:rPr lang="tr-TR" b="1" dirty="0" err="1"/>
              <a:t>two</a:t>
            </a:r>
            <a:r>
              <a:rPr lang="tr-TR" b="1" dirty="0"/>
              <a:t> </a:t>
            </a:r>
            <a:r>
              <a:rPr lang="tr-TR" b="1" dirty="0" err="1"/>
              <a:t>hours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test </a:t>
            </a:r>
            <a:r>
              <a:rPr lang="tr-TR" dirty="0" err="1"/>
              <a:t>task</a:t>
            </a:r>
            <a:r>
              <a:rPr lang="tr-TR" dirty="0"/>
              <a:t> was </a:t>
            </a:r>
            <a:r>
              <a:rPr lang="tr-TR" dirty="0" err="1"/>
              <a:t>around</a:t>
            </a:r>
            <a:r>
              <a:rPr lang="tr-TR" dirty="0"/>
              <a:t> $66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2520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34" y="260648"/>
            <a:ext cx="9239098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77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Eoulsan</a:t>
            </a:r>
            <a:r>
              <a:rPr lang="tr-TR" b="1" dirty="0"/>
              <a:t> package</a:t>
            </a:r>
            <a:r>
              <a:rPr lang="tr-TR" b="1" baseline="30000" dirty="0"/>
              <a:t>49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i="1" dirty="0" err="1"/>
              <a:t>Eoulsan</a:t>
            </a:r>
            <a:r>
              <a:rPr lang="tr-TR" b="1" dirty="0"/>
              <a:t> package</a:t>
            </a:r>
            <a:r>
              <a:rPr lang="tr-TR" b="1" baseline="30000" dirty="0"/>
              <a:t>49</a:t>
            </a:r>
            <a:r>
              <a:rPr lang="tr-TR" b="1" dirty="0"/>
              <a:t> </a:t>
            </a:r>
            <a:r>
              <a:rPr lang="tr-TR" dirty="0" err="1"/>
              <a:t>implanted</a:t>
            </a:r>
            <a:r>
              <a:rPr lang="tr-TR" dirty="0"/>
              <a:t> a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transcript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data </a:t>
            </a:r>
            <a:r>
              <a:rPr lang="tr-TR" dirty="0" err="1"/>
              <a:t>imports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sequencer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, data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genomes</a:t>
            </a:r>
            <a:r>
              <a:rPr lang="tr-TR" dirty="0"/>
              <a:t>, </a:t>
            </a:r>
            <a:r>
              <a:rPr lang="tr-TR" dirty="0" err="1"/>
              <a:t>alignment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, </a:t>
            </a:r>
            <a:r>
              <a:rPr lang="tr-TR" dirty="0" err="1"/>
              <a:t>transcription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r>
              <a:rPr lang="tr-TR" dirty="0"/>
              <a:t>, 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/>
              <a:t>normalizations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b="1" dirty="0" err="1"/>
              <a:t>edgeR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of </a:t>
            </a:r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Eoulsan</a:t>
            </a:r>
            <a:r>
              <a:rPr lang="tr-TR" dirty="0" smtClean="0"/>
              <a:t> </a:t>
            </a:r>
            <a:r>
              <a:rPr lang="tr-TR" dirty="0"/>
              <a:t>can be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modes</a:t>
            </a:r>
            <a:r>
              <a:rPr lang="tr-TR" b="1" dirty="0"/>
              <a:t>: </a:t>
            </a:r>
            <a:r>
              <a:rPr lang="tr-TR" b="1" dirty="0" err="1"/>
              <a:t>stand-alone</a:t>
            </a:r>
            <a:r>
              <a:rPr lang="tr-TR" dirty="0"/>
              <a:t>, </a:t>
            </a:r>
            <a:r>
              <a:rPr lang="tr-TR" b="1" dirty="0" err="1"/>
              <a:t>local</a:t>
            </a:r>
            <a:r>
              <a:rPr lang="tr-TR" b="1" dirty="0"/>
              <a:t> </a:t>
            </a:r>
            <a:r>
              <a:rPr lang="tr-TR" b="1" dirty="0" err="1"/>
              <a:t>cluster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cloud</a:t>
            </a:r>
            <a:r>
              <a:rPr lang="tr-TR" b="1" dirty="0"/>
              <a:t> on Amazon </a:t>
            </a:r>
            <a:r>
              <a:rPr lang="tr-TR" b="1" dirty="0" err="1"/>
              <a:t>Elastic</a:t>
            </a:r>
            <a:r>
              <a:rPr lang="tr-TR" b="1" dirty="0"/>
              <a:t> </a:t>
            </a:r>
            <a:r>
              <a:rPr lang="tr-TR" b="1" dirty="0" err="1"/>
              <a:t>MapReduce</a:t>
            </a:r>
            <a:r>
              <a:rPr lang="tr-TR" dirty="0"/>
              <a:t>.</a:t>
            </a:r>
          </a:p>
          <a:p>
            <a:r>
              <a:rPr lang="tr-TR" dirty="0"/>
              <a:t> </a:t>
            </a:r>
          </a:p>
          <a:p>
            <a:r>
              <a:rPr lang="tr-TR" dirty="0" err="1"/>
              <a:t>Eoulsan</a:t>
            </a:r>
            <a:r>
              <a:rPr lang="tr-TR" dirty="0"/>
              <a:t>­ was </a:t>
            </a:r>
            <a:r>
              <a:rPr lang="tr-TR" dirty="0" err="1"/>
              <a:t>tested</a:t>
            </a:r>
            <a:r>
              <a:rPr lang="tr-TR" dirty="0"/>
              <a:t> on Amazon EC2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eight</a:t>
            </a:r>
            <a:r>
              <a:rPr lang="tr-TR" dirty="0"/>
              <a:t> </a:t>
            </a:r>
            <a:r>
              <a:rPr lang="tr-TR" dirty="0" err="1"/>
              <a:t>mouse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 smtClean="0"/>
              <a:t>­ of </a:t>
            </a:r>
            <a:r>
              <a:rPr lang="tr-TR" dirty="0"/>
              <a:t>188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was $18–$66,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time </a:t>
            </a:r>
            <a:r>
              <a:rPr lang="tr-TR" dirty="0" err="1"/>
              <a:t>ranged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109 </a:t>
            </a:r>
            <a:r>
              <a:rPr lang="tr-TR" dirty="0" err="1"/>
              <a:t>to</a:t>
            </a:r>
            <a:r>
              <a:rPr lang="tr-TR" dirty="0"/>
              <a:t> 822 </a:t>
            </a:r>
            <a:r>
              <a:rPr lang="tr-TR" dirty="0" err="1"/>
              <a:t>minutes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9223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SparkSeq</a:t>
            </a:r>
            <a:r>
              <a:rPr lang="tr-TR" b="1" baseline="30000" dirty="0"/>
              <a:t>50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/>
              <a:t>SparkSeq</a:t>
            </a:r>
            <a:r>
              <a:rPr lang="tr-TR" b="1" baseline="30000" dirty="0"/>
              <a:t>50</a:t>
            </a:r>
            <a:r>
              <a:rPr lang="tr-TR" b="1" i="1" dirty="0"/>
              <a:t> </a:t>
            </a:r>
            <a:r>
              <a:rPr lang="tr-TR" dirty="0"/>
              <a:t>is a </a:t>
            </a:r>
            <a:r>
              <a:rPr lang="tr-TR" dirty="0" err="1"/>
              <a:t>fast</a:t>
            </a:r>
            <a:r>
              <a:rPr lang="tr-TR" dirty="0"/>
              <a:t>, </a:t>
            </a:r>
            <a:r>
              <a:rPr lang="tr-TR" dirty="0" err="1"/>
              <a:t>scalable</a:t>
            </a:r>
            <a:r>
              <a:rPr lang="tr-TR" dirty="0"/>
              <a:t>, </a:t>
            </a:r>
            <a:r>
              <a:rPr lang="tr-TR" dirty="0" err="1"/>
              <a:t>cloud-ready</a:t>
            </a:r>
            <a:r>
              <a:rPr lang="tr-TR" dirty="0"/>
              <a:t> software </a:t>
            </a:r>
            <a:r>
              <a:rPr lang="tr-TR" dirty="0" err="1"/>
              <a:t>pack-age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interactive</a:t>
            </a:r>
            <a:r>
              <a:rPr lang="tr-TR" dirty="0"/>
              <a:t> </a:t>
            </a:r>
            <a:r>
              <a:rPr lang="tr-TR" dirty="0" err="1"/>
              <a:t>genomic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nucleotide</a:t>
            </a:r>
            <a:r>
              <a:rPr lang="tr-TR" dirty="0"/>
              <a:t> </a:t>
            </a:r>
            <a:r>
              <a:rPr lang="tr-TR" dirty="0" err="1"/>
              <a:t>pre-cision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SparkSeq</a:t>
            </a:r>
            <a:r>
              <a:rPr lang="tr-TR" dirty="0" smtClean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interactive</a:t>
            </a:r>
            <a:r>
              <a:rPr lang="tr-TR" dirty="0"/>
              <a:t> </a:t>
            </a:r>
            <a:r>
              <a:rPr lang="tr-TR" dirty="0" err="1"/>
              <a:t>queries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RNA/DNA </a:t>
            </a:r>
            <a:r>
              <a:rPr lang="tr-TR" dirty="0" err="1"/>
              <a:t>studies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 on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-BAM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982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/>
              <a:t>Platform </a:t>
            </a:r>
            <a:r>
              <a:rPr lang="tr-TR" b="1" i="1" dirty="0" err="1"/>
              <a:t>integration</a:t>
            </a:r>
            <a:r>
              <a:rPr lang="tr-TR" b="1" i="1" dirty="0"/>
              <a:t> </a:t>
            </a:r>
            <a:r>
              <a:rPr lang="tr-TR" b="1" i="1" dirty="0" err="1"/>
              <a:t>deployment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i="1" dirty="0"/>
              <a:t>Platform </a:t>
            </a:r>
            <a:r>
              <a:rPr lang="tr-TR" b="1" i="1" dirty="0" err="1"/>
              <a:t>integration</a:t>
            </a:r>
            <a:r>
              <a:rPr lang="tr-TR" b="1" i="1" dirty="0"/>
              <a:t> </a:t>
            </a:r>
            <a:r>
              <a:rPr lang="tr-TR" b="1" i="1" dirty="0" err="1"/>
              <a:t>deployment</a:t>
            </a:r>
            <a:r>
              <a:rPr lang="tr-TR" i="1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 smtClean="0"/>
              <a:t>platforms</a:t>
            </a:r>
            <a:r>
              <a:rPr lang="tr-TR" dirty="0" smtClean="0"/>
              <a:t>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requires</a:t>
            </a:r>
            <a:r>
              <a:rPr lang="tr-TR" dirty="0"/>
              <a:t> a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grasp</a:t>
            </a:r>
            <a:r>
              <a:rPr lang="tr-TR" dirty="0"/>
              <a:t> of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networking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biomedical</a:t>
            </a:r>
            <a:r>
              <a:rPr lang="tr-TR" dirty="0"/>
              <a:t> </a:t>
            </a:r>
            <a:r>
              <a:rPr lang="tr-TR" dirty="0" err="1" smtClean="0"/>
              <a:t>researchers</a:t>
            </a:r>
            <a:r>
              <a:rPr lang="tr-TR" dirty="0" smtClean="0"/>
              <a:t> </a:t>
            </a:r>
            <a:r>
              <a:rPr lang="tr-TR" dirty="0" err="1"/>
              <a:t>embrace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technology</a:t>
            </a:r>
            <a:r>
              <a:rPr lang="tr-TR" dirty="0"/>
              <a:t>, </a:t>
            </a:r>
            <a:r>
              <a:rPr lang="tr-TR" dirty="0" err="1"/>
              <a:t>novel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integrate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-</a:t>
            </a:r>
            <a:r>
              <a:rPr lang="tr-TR" dirty="0" err="1" smtClean="0"/>
              <a:t>friendly</a:t>
            </a:r>
            <a:r>
              <a:rPr lang="tr-TR" dirty="0" smtClean="0"/>
              <a:t> </a:t>
            </a:r>
            <a:r>
              <a:rPr lang="tr-TR" dirty="0" err="1"/>
              <a:t>operations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2595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SeqPig</a:t>
            </a:r>
            <a:r>
              <a:rPr lang="tr-TR" b="1" baseline="30000" dirty="0"/>
              <a:t>51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/>
              <a:t>SeqPig</a:t>
            </a:r>
            <a:r>
              <a:rPr lang="tr-TR" b="1" baseline="30000" dirty="0"/>
              <a:t>51</a:t>
            </a:r>
            <a:r>
              <a:rPr lang="tr-TR" b="1" i="1" dirty="0"/>
              <a:t> </a:t>
            </a:r>
            <a:r>
              <a:rPr lang="tr-TR" dirty="0" err="1"/>
              <a:t>reduces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bioinformaticians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i="1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technological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MapReduce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SeqPig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extends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Pig</a:t>
            </a:r>
            <a:r>
              <a:rPr lang="tr-TR" dirty="0"/>
              <a:t> </a:t>
            </a:r>
            <a:r>
              <a:rPr lang="tr-TR" dirty="0" err="1"/>
              <a:t>scripts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feature-rich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Hadoop-BAM,</a:t>
            </a:r>
            <a:r>
              <a:rPr lang="tr-TR" baseline="30000" dirty="0"/>
              <a:t>52</a:t>
            </a:r>
            <a:r>
              <a:rPr lang="tr-TR" dirty="0"/>
              <a:t> </a:t>
            </a:r>
            <a:r>
              <a:rPr lang="tr-TR" dirty="0" err="1"/>
              <a:t>SeqPig</a:t>
            </a:r>
            <a:r>
              <a:rPr lang="tr-TR" dirty="0"/>
              <a:t> </a:t>
            </a:r>
            <a:r>
              <a:rPr lang="tr-TR" dirty="0" err="1"/>
              <a:t>solves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of </a:t>
            </a:r>
            <a:r>
              <a:rPr lang="tr-TR" dirty="0" err="1"/>
              <a:t>reading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BAM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SeqPig</a:t>
            </a:r>
            <a:r>
              <a:rPr lang="tr-TR" dirty="0" smtClean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formats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FASTQ , SAM, BAM,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QSeq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sustains</a:t>
            </a:r>
            <a:r>
              <a:rPr lang="tr-TR" dirty="0"/>
              <a:t>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b="1" dirty="0" err="1"/>
              <a:t>Pileup</a:t>
            </a:r>
            <a:r>
              <a:rPr lang="tr-TR" b="1" dirty="0"/>
              <a:t>,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,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coverage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440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 smtClean="0"/>
              <a:t>CloVR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platform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incorporates</a:t>
            </a:r>
            <a:r>
              <a:rPr lang="tr-TR" dirty="0"/>
              <a:t> a 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b="1" i="1" dirty="0"/>
              <a:t>CloVR</a:t>
            </a:r>
            <a:r>
              <a:rPr lang="tr-TR" b="1" baseline="30000" dirty="0"/>
              <a:t>53</a:t>
            </a:r>
            <a:r>
              <a:rPr lang="tr-TR" dirty="0"/>
              <a:t> is a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a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technical</a:t>
            </a:r>
            <a:r>
              <a:rPr lang="tr-TR" dirty="0" smtClean="0"/>
              <a:t> </a:t>
            </a:r>
            <a:r>
              <a:rPr lang="tr-TR" dirty="0" err="1"/>
              <a:t>barriers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, </a:t>
            </a:r>
            <a:r>
              <a:rPr lang="tr-TR" dirty="0" err="1"/>
              <a:t>CloVR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desktop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-</a:t>
            </a:r>
            <a:r>
              <a:rPr lang="tr-TR" dirty="0" err="1"/>
              <a:t>throughput</a:t>
            </a:r>
            <a:r>
              <a:rPr lang="tr-TR" dirty="0"/>
              <a:t> data </a:t>
            </a:r>
            <a:r>
              <a:rPr lang="tr-TR" dirty="0" err="1"/>
              <a:t>processing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/>
              <a:t>automated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</a:t>
            </a:r>
            <a:r>
              <a:rPr lang="tr-TR" dirty="0" err="1"/>
              <a:t>workflows</a:t>
            </a:r>
            <a:r>
              <a:rPr lang="tr-TR" dirty="0"/>
              <a:t>/</a:t>
            </a:r>
            <a:r>
              <a:rPr lang="tr-TR" dirty="0" err="1"/>
              <a:t>pipelines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whole-genome</a:t>
            </a:r>
            <a:r>
              <a:rPr lang="tr-TR" dirty="0"/>
              <a:t>, </a:t>
            </a:r>
            <a:r>
              <a:rPr lang="tr-TR" dirty="0" err="1"/>
              <a:t>metagenome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16S </a:t>
            </a:r>
            <a:r>
              <a:rPr lang="tr-TR" dirty="0" err="1"/>
              <a:t>rRNA-sequencing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364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CloVR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CloVR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tested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portability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on a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(4 CPU, 8 GB RAM) </a:t>
            </a:r>
            <a:r>
              <a:rPr lang="tr-TR" dirty="0" err="1"/>
              <a:t>and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Amazon EC2 </a:t>
            </a:r>
            <a:r>
              <a:rPr lang="tr-TR" dirty="0" err="1"/>
              <a:t>cloud</a:t>
            </a:r>
            <a:r>
              <a:rPr lang="tr-TR" dirty="0"/>
              <a:t> platform (80 CPU),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b="1" dirty="0" err="1"/>
              <a:t>CloVR</a:t>
            </a:r>
            <a:r>
              <a:rPr lang="tr-TR" b="1" dirty="0"/>
              <a:t> is </a:t>
            </a:r>
            <a:r>
              <a:rPr lang="tr-TR" b="1" dirty="0" err="1"/>
              <a:t>portable</a:t>
            </a:r>
            <a:r>
              <a:rPr lang="tr-TR" b="1" dirty="0"/>
              <a:t> on </a:t>
            </a:r>
            <a:r>
              <a:rPr lang="tr-TR" b="1" dirty="0" err="1"/>
              <a:t>both</a:t>
            </a:r>
            <a:r>
              <a:rPr lang="tr-TR" b="1" dirty="0"/>
              <a:t> </a:t>
            </a:r>
            <a:r>
              <a:rPr lang="tr-TR" b="1" dirty="0" err="1"/>
              <a:t>platforms</a:t>
            </a:r>
            <a:r>
              <a:rPr lang="tr-TR" b="1" dirty="0"/>
              <a:t>, </a:t>
            </a:r>
            <a:r>
              <a:rPr lang="tr-TR" b="1" dirty="0" err="1"/>
              <a:t>w</a:t>
            </a:r>
            <a:r>
              <a:rPr lang="tr-TR" dirty="0" err="1"/>
              <a:t>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EC2 </a:t>
            </a:r>
            <a:r>
              <a:rPr lang="tr-TR" dirty="0" err="1"/>
              <a:t>instance</a:t>
            </a:r>
            <a:r>
              <a:rPr lang="tr-TR" dirty="0"/>
              <a:t> </a:t>
            </a:r>
            <a:r>
              <a:rPr lang="tr-TR" dirty="0" err="1"/>
              <a:t>runs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five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Similarly</a:t>
            </a:r>
            <a:r>
              <a:rPr lang="tr-TR" dirty="0"/>
              <a:t>, </a:t>
            </a:r>
            <a:r>
              <a:rPr lang="tr-TR" b="1" i="1" dirty="0" err="1"/>
              <a:t>CloudBio</a:t>
            </a:r>
            <a:r>
              <a:rPr lang="tr-TR" b="1" i="1" dirty="0"/>
              <a:t>­</a:t>
            </a:r>
            <a:r>
              <a:rPr lang="tr-TR" b="1" dirty="0"/>
              <a:t> </a:t>
            </a:r>
            <a:r>
              <a:rPr lang="tr-TR" b="1" i="1" dirty="0"/>
              <a:t>Linux</a:t>
            </a:r>
            <a:r>
              <a:rPr lang="tr-TR" b="1" baseline="30000" dirty="0"/>
              <a:t>54</a:t>
            </a:r>
            <a:r>
              <a:rPr lang="tr-TR" b="1" i="1" dirty="0"/>
              <a:t> </a:t>
            </a:r>
            <a:r>
              <a:rPr lang="tr-TR" dirty="0"/>
              <a:t>is a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i="1" dirty="0"/>
              <a:t> </a:t>
            </a:r>
            <a:r>
              <a:rPr lang="tr-TR" dirty="0"/>
              <a:t>135 </a:t>
            </a:r>
            <a:r>
              <a:rPr lang="tr-TR" dirty="0" err="1"/>
              <a:t>bioinformatics</a:t>
            </a:r>
            <a:r>
              <a:rPr lang="tr-TR" dirty="0"/>
              <a:t> </a:t>
            </a:r>
            <a:r>
              <a:rPr lang="tr-TR" dirty="0" err="1"/>
              <a:t>packages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includ-ing</a:t>
            </a:r>
            <a:r>
              <a:rPr lang="tr-TR" dirty="0"/>
              <a:t> </a:t>
            </a:r>
            <a:r>
              <a:rPr lang="tr-TR" dirty="0" err="1"/>
              <a:t>preconfigured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b="1" dirty="0"/>
              <a:t>GATK, </a:t>
            </a:r>
            <a:r>
              <a:rPr lang="tr-TR" b="1" dirty="0" err="1"/>
              <a:t>Bowtie</a:t>
            </a:r>
            <a:r>
              <a:rPr lang="tr-TR" b="1" dirty="0"/>
              <a:t>, </a:t>
            </a:r>
            <a:r>
              <a:rPr lang="tr-TR" b="1" dirty="0" err="1"/>
              <a:t>Velvet</a:t>
            </a:r>
            <a:r>
              <a:rPr lang="tr-TR" b="1" dirty="0"/>
              <a:t>, FASTX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programing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b="1" dirty="0" err="1"/>
              <a:t>BioJava</a:t>
            </a:r>
            <a:r>
              <a:rPr lang="tr-TR" b="1" dirty="0"/>
              <a:t>, R, </a:t>
            </a:r>
            <a:r>
              <a:rPr lang="tr-TR" b="1" dirty="0" err="1"/>
              <a:t>Bioconductor</a:t>
            </a:r>
            <a:r>
              <a:rPr lang="tr-TR" dirty="0"/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5308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CloudDOE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 err="1"/>
              <a:t>CloudDOE</a:t>
            </a:r>
            <a:r>
              <a:rPr lang="tr-TR" dirty="0"/>
              <a:t> is a software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deploying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platform is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scientists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expertise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technical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CloudDOE</a:t>
            </a:r>
            <a:r>
              <a:rPr lang="tr-TR" b="1" baseline="30000" dirty="0" smtClean="0"/>
              <a:t>55</a:t>
            </a:r>
            <a:r>
              <a:rPr lang="tr-TR" dirty="0" smtClean="0"/>
              <a:t> </a:t>
            </a:r>
            <a:r>
              <a:rPr lang="tr-TR" dirty="0"/>
              <a:t>is a </a:t>
            </a:r>
            <a:r>
              <a:rPr lang="tr-TR" dirty="0" err="1"/>
              <a:t>user-friendly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high-throughput</a:t>
            </a:r>
            <a:r>
              <a:rPr lang="tr-TR" dirty="0"/>
              <a:t> </a:t>
            </a:r>
            <a:r>
              <a:rPr lang="tr-TR" dirty="0" err="1"/>
              <a:t>sequencing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MapReduce</a:t>
            </a:r>
            <a:r>
              <a:rPr lang="tr-TR" dirty="0"/>
              <a:t>, </a:t>
            </a:r>
            <a:r>
              <a:rPr lang="tr-TR" dirty="0" err="1"/>
              <a:t>encapsulating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complicated</a:t>
            </a:r>
            <a:r>
              <a:rPr lang="tr-TR" dirty="0"/>
              <a:t> </a:t>
            </a:r>
            <a:r>
              <a:rPr lang="tr-TR" dirty="0" err="1"/>
              <a:t>procedures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configuring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/>
              <a:t>packages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CloudDOE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(</a:t>
            </a:r>
            <a:r>
              <a:rPr lang="tr-TR" b="1" dirty="0" err="1"/>
              <a:t>CloudBurst</a:t>
            </a:r>
            <a:r>
              <a:rPr lang="tr-TR" b="1" dirty="0"/>
              <a:t>, </a:t>
            </a:r>
            <a:r>
              <a:rPr lang="tr-TR" b="1" dirty="0" err="1"/>
              <a:t>CloudBrush</a:t>
            </a:r>
            <a:r>
              <a:rPr lang="tr-TR" b="1" dirty="0"/>
              <a:t>,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CloudRS</a:t>
            </a:r>
            <a:r>
              <a:rPr lang="tr-TR" b="1" dirty="0"/>
              <a:t>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is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wizards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graphic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interfaces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0469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>
                <a:effectLst/>
              </a:rPr>
              <a:t>Clinical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informatics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applications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informatics</a:t>
            </a:r>
            <a:r>
              <a:rPr lang="tr-TR" b="1" dirty="0"/>
              <a:t> </a:t>
            </a:r>
            <a:r>
              <a:rPr lang="tr-TR" dirty="0" err="1"/>
              <a:t>focuses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of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health-care</a:t>
            </a:r>
            <a:r>
              <a:rPr lang="tr-TR" dirty="0"/>
              <a:t> domain.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activity-based</a:t>
            </a:r>
            <a:r>
              <a:rPr lang="tr-TR" dirty="0" smtClean="0"/>
              <a:t> </a:t>
            </a:r>
            <a:r>
              <a:rPr lang="tr-TR" dirty="0" err="1"/>
              <a:t>research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main </a:t>
            </a:r>
            <a:r>
              <a:rPr lang="tr-TR" dirty="0" err="1"/>
              <a:t>diagnosis</a:t>
            </a:r>
            <a:r>
              <a:rPr lang="tr-TR" dirty="0"/>
              <a:t> (MD)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underlying</a:t>
            </a:r>
            <a:r>
              <a:rPr lang="tr-TR" dirty="0" smtClean="0"/>
              <a:t> </a:t>
            </a:r>
            <a:r>
              <a:rPr lang="tr-TR" dirty="0" err="1"/>
              <a:t>cause</a:t>
            </a:r>
            <a:r>
              <a:rPr lang="tr-TR" dirty="0"/>
              <a:t> of </a:t>
            </a:r>
            <a:r>
              <a:rPr lang="tr-TR" dirty="0" err="1"/>
              <a:t>death</a:t>
            </a:r>
            <a:r>
              <a:rPr lang="tr-TR" dirty="0"/>
              <a:t> (UCD),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storage</a:t>
            </a:r>
            <a:r>
              <a:rPr lang="tr-TR" dirty="0"/>
              <a:t> of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EHRs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dirty="0" err="1"/>
              <a:t>electrophysiological</a:t>
            </a:r>
            <a:r>
              <a:rPr lang="tr-TR" dirty="0"/>
              <a:t> [</a:t>
            </a:r>
            <a:r>
              <a:rPr lang="tr-TR" dirty="0" err="1"/>
              <a:t>such</a:t>
            </a:r>
            <a:r>
              <a:rPr lang="tr-TR" dirty="0"/>
              <a:t> as EEG] data).</a:t>
            </a:r>
          </a:p>
        </p:txBody>
      </p:sp>
    </p:spTree>
    <p:extLst>
      <p:ext uri="{BB962C8B-B14F-4D97-AF65-F5344CB8AC3E}">
        <p14:creationId xmlns="" xmlns:p14="http://schemas.microsoft.com/office/powerpoint/2010/main" val="6268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>
                <a:effectLst/>
              </a:rPr>
              <a:t>Clinical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informatics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applications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technolo-gies</a:t>
            </a:r>
            <a:r>
              <a:rPr lang="tr-TR" dirty="0"/>
              <a:t>/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data 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retrieval</a:t>
            </a:r>
            <a:r>
              <a:rPr lang="tr-TR" dirty="0" smtClean="0"/>
              <a:t>,</a:t>
            </a:r>
            <a:endParaRPr lang="tr-TR" dirty="0"/>
          </a:p>
          <a:p>
            <a:pPr lvl="0"/>
            <a:r>
              <a:rPr lang="tr-TR" dirty="0" smtClean="0"/>
              <a:t>(2) </a:t>
            </a:r>
            <a:r>
              <a:rPr lang="tr-TR" dirty="0" err="1" smtClean="0"/>
              <a:t>interactive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retrieval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sharing</a:t>
            </a:r>
            <a:r>
              <a:rPr lang="tr-TR" dirty="0"/>
              <a:t>, </a:t>
            </a:r>
            <a:endParaRPr lang="tr-TR" dirty="0" smtClean="0"/>
          </a:p>
          <a:p>
            <a:pPr lvl="0"/>
            <a:r>
              <a:rPr lang="tr-TR" dirty="0" smtClean="0"/>
              <a:t>(</a:t>
            </a:r>
            <a:r>
              <a:rPr lang="tr-TR" dirty="0"/>
              <a:t>3) data </a:t>
            </a:r>
            <a:r>
              <a:rPr lang="tr-TR" dirty="0" err="1"/>
              <a:t>security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pPr lvl="0"/>
            <a:r>
              <a:rPr lang="tr-TR" dirty="0" smtClean="0"/>
              <a:t>(</a:t>
            </a:r>
            <a:r>
              <a:rPr lang="tr-TR" dirty="0"/>
              <a:t>4) data </a:t>
            </a:r>
            <a:r>
              <a:rPr lang="tr-TR" dirty="0" err="1"/>
              <a:t>analysis</a:t>
            </a:r>
            <a:r>
              <a:rPr lang="tr-TR" dirty="0"/>
              <a:t>. </a:t>
            </a:r>
            <a:endParaRPr lang="tr-TR" dirty="0" smtClean="0"/>
          </a:p>
          <a:p>
            <a:pPr lvl="0"/>
            <a:endParaRPr lang="tr-TR" dirty="0"/>
          </a:p>
          <a:p>
            <a:pPr lvl="0"/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, </a:t>
            </a:r>
            <a:r>
              <a:rPr lang="tr-TR" dirty="0" err="1"/>
              <a:t>clini</a:t>
            </a:r>
            <a:r>
              <a:rPr lang="tr-TR" dirty="0"/>
              <a:t>-cal </a:t>
            </a:r>
            <a:r>
              <a:rPr lang="tr-TR" dirty="0" err="1"/>
              <a:t>informatics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identifica-tion</a:t>
            </a:r>
            <a:r>
              <a:rPr lang="tr-TR" dirty="0"/>
              <a:t> but </a:t>
            </a:r>
            <a:r>
              <a:rPr lang="tr-TR" dirty="0" err="1"/>
              <a:t>pays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attention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dirty="0"/>
              <a:t>data-</a:t>
            </a:r>
            <a:r>
              <a:rPr lang="tr-TR" b="1" dirty="0" err="1"/>
              <a:t>sharing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/>
              <a:t>data </a:t>
            </a:r>
            <a:r>
              <a:rPr lang="tr-TR" b="1" dirty="0" err="1"/>
              <a:t>security</a:t>
            </a:r>
            <a:r>
              <a:rPr lang="tr-TR" b="1" dirty="0"/>
              <a:t> </a:t>
            </a:r>
            <a:r>
              <a:rPr lang="tr-TR" b="1" dirty="0" err="1"/>
              <a:t>issues</a:t>
            </a:r>
            <a:r>
              <a:rPr lang="tr-TR" dirty="0" smtClean="0"/>
              <a:t>.</a:t>
            </a:r>
          </a:p>
          <a:p>
            <a:pPr lvl="0"/>
            <a:endParaRPr lang="tr-TR" dirty="0"/>
          </a:p>
          <a:p>
            <a:pPr lvl="0"/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bioin-formatics</a:t>
            </a:r>
            <a:r>
              <a:rPr lang="tr-TR" dirty="0"/>
              <a:t>, as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informatics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structured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unstructured</a:t>
            </a:r>
            <a:r>
              <a:rPr lang="tr-TR" dirty="0"/>
              <a:t> data, </a:t>
            </a:r>
            <a:r>
              <a:rPr lang="tr-TR" dirty="0" err="1"/>
              <a:t>develops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ontologies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extensively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509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effectLst/>
              </a:rPr>
              <a:t>Data </a:t>
            </a:r>
            <a:r>
              <a:rPr lang="tr-TR" i="1" dirty="0" err="1">
                <a:effectLst/>
              </a:rPr>
              <a:t>storage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and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retrieval</a:t>
            </a:r>
            <a:r>
              <a:rPr lang="tr-TR" i="1" dirty="0">
                <a:effectLst/>
              </a:rPr>
              <a:t>.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i="1" dirty="0"/>
              <a:t>Data </a:t>
            </a:r>
            <a:r>
              <a:rPr lang="tr-TR" b="1" i="1" dirty="0" err="1"/>
              <a:t>storage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retrieval</a:t>
            </a:r>
            <a:r>
              <a:rPr lang="tr-TR" b="1" i="1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discuss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i="1" dirty="0"/>
              <a:t> </a:t>
            </a:r>
            <a:r>
              <a:rPr lang="tr-TR" dirty="0"/>
              <a:t>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techniques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b="1" dirty="0" err="1"/>
              <a:t>Hadoop</a:t>
            </a:r>
            <a:r>
              <a:rPr lang="tr-TR" b="1" dirty="0"/>
              <a:t>, </a:t>
            </a:r>
            <a:r>
              <a:rPr lang="tr-TR" b="1" dirty="0" err="1"/>
              <a:t>NoSQL</a:t>
            </a:r>
            <a:r>
              <a:rPr lang="tr-TR" b="1" dirty="0"/>
              <a:t> </a:t>
            </a:r>
            <a:r>
              <a:rPr lang="tr-TR" b="1" dirty="0" err="1"/>
              <a:t>database</a:t>
            </a:r>
            <a:r>
              <a:rPr lang="tr-TR" dirty="0"/>
              <a:t>)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storing</a:t>
            </a:r>
            <a:r>
              <a:rPr lang="tr-TR" dirty="0"/>
              <a:t> </a:t>
            </a:r>
            <a:r>
              <a:rPr lang="tr-TR" b="1" dirty="0" err="1"/>
              <a:t>EHRs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storage</a:t>
            </a:r>
            <a:r>
              <a:rPr lang="tr-TR" dirty="0"/>
              <a:t> of data is </a:t>
            </a:r>
            <a:r>
              <a:rPr lang="tr-TR" dirty="0" err="1" smtClean="0"/>
              <a:t>especially</a:t>
            </a:r>
            <a:r>
              <a:rPr lang="tr-TR" dirty="0" smtClean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-time </a:t>
            </a:r>
            <a:r>
              <a:rPr lang="tr-TR" dirty="0" err="1"/>
              <a:t>stream</a:t>
            </a:r>
            <a:r>
              <a:rPr lang="tr-TR" dirty="0"/>
              <a:t> data.</a:t>
            </a:r>
            <a:r>
              <a:rPr lang="tr-TR" baseline="30000" dirty="0"/>
              <a:t>56</a:t>
            </a:r>
            <a:r>
              <a:rPr lang="tr-TR" dirty="0"/>
              <a:t> Dutta et al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of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b="1" dirty="0" err="1"/>
              <a:t>Hadoop</a:t>
            </a:r>
            <a:r>
              <a:rPr lang="tr-TR" b="1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/>
              <a:t>HBase</a:t>
            </a:r>
            <a:r>
              <a:rPr lang="tr-TR" b="1" baseline="30000" dirty="0"/>
              <a:t>35</a:t>
            </a:r>
            <a:r>
              <a:rPr lang="tr-TR" dirty="0"/>
              <a:t> as data </a:t>
            </a:r>
            <a:r>
              <a:rPr lang="tr-TR" dirty="0" err="1"/>
              <a:t>warehouses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storing</a:t>
            </a:r>
            <a:r>
              <a:rPr lang="tr-TR" dirty="0"/>
              <a:t> EEG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discussed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-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r>
              <a:rPr lang="tr-TR" dirty="0"/>
              <a:t>. </a:t>
            </a:r>
            <a:r>
              <a:rPr lang="tr-TR" dirty="0" err="1"/>
              <a:t>Jin</a:t>
            </a:r>
            <a:r>
              <a:rPr lang="tr-TR" dirty="0"/>
              <a:t> et al.</a:t>
            </a:r>
            <a:r>
              <a:rPr lang="tr-TR" baseline="30000" dirty="0"/>
              <a:t>57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of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b="1" dirty="0" err="1"/>
              <a:t>Hadoop</a:t>
            </a:r>
            <a:r>
              <a:rPr lang="tr-TR" b="1" dirty="0"/>
              <a:t> HDFS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HBase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distributed</a:t>
            </a:r>
            <a:r>
              <a:rPr lang="tr-TR" b="1" dirty="0"/>
              <a:t> </a:t>
            </a:r>
            <a:r>
              <a:rPr lang="tr-TR" b="1" dirty="0" err="1"/>
              <a:t>EHRs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9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-27894"/>
            <a:ext cx="5256584" cy="68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442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effectLst/>
              </a:rPr>
              <a:t>Data </a:t>
            </a:r>
            <a:r>
              <a:rPr lang="tr-TR" i="1" dirty="0" err="1">
                <a:effectLst/>
              </a:rPr>
              <a:t>storage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and</a:t>
            </a:r>
            <a:r>
              <a:rPr lang="tr-TR" i="1" dirty="0">
                <a:effectLst/>
              </a:rPr>
              <a:t> </a:t>
            </a:r>
            <a:r>
              <a:rPr lang="tr-TR" i="1" dirty="0" err="1">
                <a:effectLst/>
              </a:rPr>
              <a:t>retrieval</a:t>
            </a:r>
            <a:r>
              <a:rPr lang="tr-TR" i="1" dirty="0">
                <a:effectLst/>
              </a:rPr>
              <a:t>.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i="1" dirty="0" err="1" smtClean="0"/>
              <a:t>Cloudwave</a:t>
            </a:r>
            <a:r>
              <a:rPr lang="tr-TR" dirty="0"/>
              <a:t>,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-</a:t>
            </a:r>
            <a:r>
              <a:rPr lang="tr-TR" dirty="0" err="1"/>
              <a:t>based</a:t>
            </a:r>
            <a:r>
              <a:rPr lang="tr-TR" dirty="0"/>
              <a:t> data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modules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data,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leveraging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of </a:t>
            </a:r>
            <a:r>
              <a:rPr lang="tr-TR" dirty="0" err="1"/>
              <a:t>Hadoop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a </a:t>
            </a:r>
            <a:r>
              <a:rPr lang="tr-TR" b="1" dirty="0"/>
              <a:t>web-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real</a:t>
            </a:r>
            <a:r>
              <a:rPr lang="tr-TR" b="1" dirty="0"/>
              <a:t>-time data </a:t>
            </a:r>
            <a:r>
              <a:rPr lang="tr-TR" b="1" dirty="0" err="1" smtClean="0"/>
              <a:t>visualization</a:t>
            </a:r>
            <a:r>
              <a:rPr lang="tr-TR" b="1" dirty="0" smtClean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retrieval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Cloudwave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of 77-GB EEG </a:t>
            </a:r>
            <a:r>
              <a:rPr lang="tr-TR" dirty="0" err="1"/>
              <a:t>signal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Cloudwave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stand-alone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Cloudwave</a:t>
            </a:r>
            <a:r>
              <a:rPr lang="tr-TR" dirty="0"/>
              <a:t> </a:t>
            </a:r>
            <a:r>
              <a:rPr lang="tr-TR" dirty="0" err="1" smtClean="0"/>
              <a:t>processed</a:t>
            </a:r>
            <a:r>
              <a:rPr lang="tr-TR" dirty="0" smtClean="0"/>
              <a:t> </a:t>
            </a:r>
            <a:r>
              <a:rPr lang="tr-TR" dirty="0" err="1"/>
              <a:t>five</a:t>
            </a:r>
            <a:r>
              <a:rPr lang="tr-TR" dirty="0"/>
              <a:t> EEG </a:t>
            </a:r>
            <a:r>
              <a:rPr lang="tr-TR" dirty="0" err="1"/>
              <a:t>studies</a:t>
            </a:r>
            <a:r>
              <a:rPr lang="tr-TR" dirty="0"/>
              <a:t> in 1 </a:t>
            </a:r>
            <a:r>
              <a:rPr lang="tr-TR" dirty="0" err="1"/>
              <a:t>minute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stand-alone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</a:t>
            </a:r>
            <a:r>
              <a:rPr lang="tr-TR" dirty="0" err="1"/>
              <a:t>minutes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976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NoSQL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handles</a:t>
            </a:r>
            <a:r>
              <a:rPr lang="tr-TR" dirty="0"/>
              <a:t> </a:t>
            </a:r>
            <a:r>
              <a:rPr lang="tr-TR" dirty="0" err="1"/>
              <a:t>structured</a:t>
            </a:r>
            <a:r>
              <a:rPr lang="tr-TR" dirty="0"/>
              <a:t> data </a:t>
            </a:r>
            <a:r>
              <a:rPr lang="tr-TR" dirty="0" err="1"/>
              <a:t>well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novel</a:t>
            </a:r>
            <a:r>
              <a:rPr lang="tr-TR" dirty="0"/>
              <a:t> </a:t>
            </a:r>
            <a:r>
              <a:rPr lang="tr-TR" b="1" i="1" dirty="0" err="1"/>
              <a:t>NoSQL</a:t>
            </a:r>
            <a:r>
              <a:rPr lang="tr-TR" b="1" dirty="0"/>
              <a:t> </a:t>
            </a:r>
            <a:r>
              <a:rPr lang="tr-TR" dirty="0"/>
              <a:t>is a </a:t>
            </a:r>
            <a:r>
              <a:rPr lang="tr-TR" dirty="0" err="1"/>
              <a:t>great</a:t>
            </a:r>
            <a:r>
              <a:rPr lang="tr-TR" dirty="0"/>
              <a:t> </a:t>
            </a:r>
            <a:r>
              <a:rPr lang="tr-TR" dirty="0" err="1"/>
              <a:t>prospect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storing</a:t>
            </a:r>
            <a:r>
              <a:rPr lang="tr-TR" dirty="0"/>
              <a:t> </a:t>
            </a:r>
            <a:r>
              <a:rPr lang="tr-TR" dirty="0" err="1"/>
              <a:t>unstructured</a:t>
            </a:r>
            <a:r>
              <a:rPr lang="tr-TR" dirty="0"/>
              <a:t> data. </a:t>
            </a:r>
            <a:endParaRPr lang="tr-TR" dirty="0" smtClean="0"/>
          </a:p>
          <a:p>
            <a:endParaRPr lang="tr-TR" smtClean="0"/>
          </a:p>
          <a:p>
            <a:r>
              <a:rPr lang="tr-TR" smtClean="0"/>
              <a:t>It</a:t>
            </a:r>
            <a:r>
              <a:rPr lang="tr-TR" dirty="0" smtClean="0"/>
              <a:t> </a:t>
            </a:r>
            <a:r>
              <a:rPr lang="tr-TR" dirty="0" err="1"/>
              <a:t>combines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multidimensional</a:t>
            </a:r>
            <a:r>
              <a:rPr lang="tr-TR" dirty="0" smtClean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repositories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smtClean="0"/>
              <a:t>data </a:t>
            </a:r>
            <a:r>
              <a:rPr lang="tr-TR" dirty="0" err="1"/>
              <a:t>mining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flexibility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in data ­</a:t>
            </a:r>
            <a:r>
              <a:rPr lang="tr-TR" dirty="0" err="1"/>
              <a:t>processing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3828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NoSQL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A </a:t>
            </a: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b="1" dirty="0" err="1"/>
              <a:t>storing</a:t>
            </a:r>
            <a:r>
              <a:rPr lang="tr-TR" b="1" dirty="0"/>
              <a:t> </a:t>
            </a:r>
            <a:r>
              <a:rPr lang="tr-TR" b="1" dirty="0" err="1"/>
              <a:t>clinical</a:t>
            </a:r>
            <a:r>
              <a:rPr lang="tr-TR" b="1" dirty="0"/>
              <a:t> </a:t>
            </a:r>
            <a:r>
              <a:rPr lang="tr-TR" b="1" dirty="0" err="1"/>
              <a:t>signal</a:t>
            </a:r>
            <a:r>
              <a:rPr lang="tr-TR" b="1" dirty="0"/>
              <a:t> data</a:t>
            </a:r>
            <a:r>
              <a:rPr lang="tr-TR" dirty="0"/>
              <a:t>,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time </a:t>
            </a:r>
            <a:r>
              <a:rPr lang="tr-TR" b="1" dirty="0" err="1"/>
              <a:t>series</a:t>
            </a:r>
            <a:r>
              <a:rPr lang="tr-TR" b="1" dirty="0"/>
              <a:t> data of </a:t>
            </a:r>
            <a:r>
              <a:rPr lang="tr-TR" b="1" dirty="0" err="1" smtClean="0"/>
              <a:t>clinical</a:t>
            </a:r>
            <a:r>
              <a:rPr lang="tr-TR" b="1" dirty="0" smtClean="0"/>
              <a:t> </a:t>
            </a:r>
            <a:r>
              <a:rPr lang="tr-TR" b="1" dirty="0" err="1"/>
              <a:t>sensors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stored</a:t>
            </a:r>
            <a:r>
              <a:rPr lang="tr-TR" b="1" dirty="0"/>
              <a:t> </a:t>
            </a:r>
            <a:r>
              <a:rPr lang="tr-TR" b="1" dirty="0" err="1"/>
              <a:t>within</a:t>
            </a:r>
            <a:r>
              <a:rPr lang="tr-TR" b="1" dirty="0"/>
              <a:t> </a:t>
            </a:r>
            <a:r>
              <a:rPr lang="tr-TR" b="1" dirty="0" err="1"/>
              <a:t>HBase</a:t>
            </a:r>
            <a:r>
              <a:rPr lang="tr-TR" b="1" dirty="0"/>
              <a:t> </a:t>
            </a:r>
            <a:r>
              <a:rPr lang="tr-TR" dirty="0"/>
              <a:t>in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row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serves</a:t>
            </a:r>
            <a:r>
              <a:rPr lang="tr-TR" b="1" dirty="0"/>
              <a:t> as </a:t>
            </a:r>
            <a:r>
              <a:rPr lang="tr-TR" b="1" dirty="0" err="1"/>
              <a:t>the</a:t>
            </a:r>
            <a:r>
              <a:rPr lang="tr-TR" b="1" dirty="0"/>
              <a:t> time </a:t>
            </a:r>
            <a:r>
              <a:rPr lang="tr-TR" b="1" dirty="0" err="1"/>
              <a:t>stamp</a:t>
            </a:r>
            <a:r>
              <a:rPr lang="tr-TR" b="1" dirty="0"/>
              <a:t> of a </a:t>
            </a:r>
            <a:r>
              <a:rPr lang="tr-TR" b="1" dirty="0" err="1"/>
              <a:t>single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column</a:t>
            </a:r>
            <a:r>
              <a:rPr lang="tr-TR" b="1" dirty="0"/>
              <a:t> </a:t>
            </a:r>
            <a:r>
              <a:rPr lang="tr-TR" b="1" dirty="0" err="1"/>
              <a:t>stores</a:t>
            </a:r>
            <a:r>
              <a:rPr lang="tr-TR" b="1" dirty="0"/>
              <a:t> </a:t>
            </a:r>
            <a:r>
              <a:rPr lang="tr-TR" b="1" dirty="0" err="1"/>
              <a:t>patient</a:t>
            </a:r>
            <a:r>
              <a:rPr lang="tr-TR" b="1" dirty="0"/>
              <a:t> </a:t>
            </a:r>
            <a:r>
              <a:rPr lang="tr-TR" b="1" dirty="0" err="1"/>
              <a:t>physiological</a:t>
            </a:r>
            <a:r>
              <a:rPr lang="tr-TR" b="1" dirty="0"/>
              <a:t> </a:t>
            </a:r>
            <a:r>
              <a:rPr lang="tr-TR" b="1" dirty="0" err="1"/>
              <a:t>values</a:t>
            </a:r>
            <a:r>
              <a:rPr lang="tr-TR" b="1" dirty="0"/>
              <a:t> </a:t>
            </a:r>
            <a:r>
              <a:rPr lang="tr-TR" b="1" dirty="0" err="1"/>
              <a:t>that</a:t>
            </a:r>
            <a:r>
              <a:rPr lang="tr-TR" b="1" dirty="0"/>
              <a:t> </a:t>
            </a:r>
            <a:r>
              <a:rPr lang="tr-TR" b="1" dirty="0" err="1"/>
              <a:t>correspond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row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time </a:t>
            </a:r>
            <a:r>
              <a:rPr lang="tr-TR" b="1" dirty="0" err="1"/>
              <a:t>stamp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accessibility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read-ability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HBase</a:t>
            </a:r>
            <a:r>
              <a:rPr lang="tr-TR" dirty="0"/>
              <a:t> data </a:t>
            </a:r>
            <a:r>
              <a:rPr lang="tr-TR" dirty="0" err="1"/>
              <a:t>schema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metadata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b="1" dirty="0"/>
              <a:t>MongoDB,</a:t>
            </a:r>
            <a:r>
              <a:rPr lang="tr-TR" b="1" baseline="30000" dirty="0"/>
              <a:t>62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b="1" dirty="0"/>
              <a:t>is a </a:t>
            </a:r>
            <a:r>
              <a:rPr lang="tr-TR" b="1" dirty="0" err="1"/>
              <a:t>document-based</a:t>
            </a:r>
            <a:r>
              <a:rPr lang="tr-TR" b="1" dirty="0"/>
              <a:t> </a:t>
            </a:r>
            <a:r>
              <a:rPr lang="tr-TR" b="1" dirty="0" err="1"/>
              <a:t>NoSQL</a:t>
            </a:r>
            <a:r>
              <a:rPr lang="tr-TR" b="1" dirty="0"/>
              <a:t> </a:t>
            </a:r>
            <a:r>
              <a:rPr lang="tr-TR" b="1" dirty="0" err="1"/>
              <a:t>database</a:t>
            </a:r>
            <a:r>
              <a:rPr lang="tr-TR" b="1" dirty="0"/>
              <a:t>.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/>
          </a:p>
          <a:p>
            <a:r>
              <a:rPr lang="tr-TR" b="1" dirty="0" smtClean="0"/>
              <a:t>Google </a:t>
            </a:r>
            <a:r>
              <a:rPr lang="tr-TR" b="1" dirty="0"/>
              <a:t>Web Toolkit </a:t>
            </a:r>
            <a:r>
              <a:rPr lang="tr-TR" dirty="0"/>
              <a:t>is </a:t>
            </a:r>
            <a:r>
              <a:rPr lang="tr-TR" dirty="0" err="1"/>
              <a:t>incorporated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visual</a:t>
            </a:r>
            <a:r>
              <a:rPr lang="tr-TR" dirty="0"/>
              <a:t>-ize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data.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4038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i="1" dirty="0"/>
              <a:t>Interactive data </a:t>
            </a:r>
            <a:r>
              <a:rPr lang="tr-TR" b="1" i="1" dirty="0" err="1"/>
              <a:t>retrieval</a:t>
            </a:r>
            <a:r>
              <a:rPr lang="tr-TR" b="1" i="1" dirty="0"/>
              <a:t> </a:t>
            </a:r>
            <a:r>
              <a:rPr lang="tr-TR" b="1" i="1" dirty="0" err="1"/>
              <a:t>for</a:t>
            </a:r>
            <a:r>
              <a:rPr lang="tr-TR" b="1" i="1" dirty="0"/>
              <a:t> data </a:t>
            </a:r>
            <a:r>
              <a:rPr lang="tr-TR" b="1" i="1" dirty="0" err="1"/>
              <a:t>sharing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i="1" dirty="0"/>
              <a:t>Interactive data </a:t>
            </a:r>
            <a:r>
              <a:rPr lang="tr-TR" b="1" i="1" dirty="0" err="1"/>
              <a:t>retrieval</a:t>
            </a:r>
            <a:r>
              <a:rPr lang="tr-TR" b="1" i="1" dirty="0"/>
              <a:t> </a:t>
            </a:r>
            <a:r>
              <a:rPr lang="tr-TR" b="1" i="1" dirty="0" err="1"/>
              <a:t>for</a:t>
            </a:r>
            <a:r>
              <a:rPr lang="tr-TR" b="1" i="1" dirty="0"/>
              <a:t> data </a:t>
            </a:r>
            <a:r>
              <a:rPr lang="tr-TR" b="1" i="1" dirty="0" err="1"/>
              <a:t>sharing</a:t>
            </a:r>
            <a:r>
              <a:rPr lang="tr-TR" i="1" dirty="0"/>
              <a:t>. </a:t>
            </a:r>
            <a:r>
              <a:rPr lang="tr-TR" dirty="0"/>
              <a:t>Interactive </a:t>
            </a:r>
            <a:r>
              <a:rPr lang="tr-TR" dirty="0" err="1" smtClean="0"/>
              <a:t>medi­cal</a:t>
            </a:r>
            <a:r>
              <a:rPr lang="tr-TR" dirty="0" smtClean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retrieval</a:t>
            </a:r>
            <a:r>
              <a:rPr lang="tr-TR" dirty="0"/>
              <a:t> is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an </a:t>
            </a:r>
            <a:r>
              <a:rPr lang="tr-TR" dirty="0" err="1"/>
              <a:t>important</a:t>
            </a:r>
            <a:r>
              <a:rPr lang="tr-TR" dirty="0"/>
              <a:t> role in 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integrating</a:t>
            </a:r>
            <a:r>
              <a:rPr lang="tr-TR" dirty="0"/>
              <a:t> data. 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handle</a:t>
            </a:r>
            <a:r>
              <a:rPr lang="tr-TR" dirty="0"/>
              <a:t> </a:t>
            </a:r>
            <a:r>
              <a:rPr lang="tr-TR" dirty="0" err="1"/>
              <a:t>huge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online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data </a:t>
            </a:r>
            <a:r>
              <a:rPr lang="tr-TR" dirty="0" err="1"/>
              <a:t>analyses</a:t>
            </a:r>
            <a:r>
              <a:rPr lang="tr-TR" dirty="0"/>
              <a:t> in </a:t>
            </a:r>
            <a:r>
              <a:rPr lang="tr-TR" dirty="0" err="1"/>
              <a:t>China</a:t>
            </a:r>
            <a:r>
              <a:rPr lang="tr-TR" dirty="0"/>
              <a:t>, </a:t>
            </a:r>
            <a:r>
              <a:rPr lang="tr-TR" dirty="0" err="1"/>
              <a:t>Wang</a:t>
            </a:r>
            <a:r>
              <a:rPr lang="tr-TR" dirty="0"/>
              <a:t> et al.</a:t>
            </a:r>
            <a:r>
              <a:rPr lang="tr-TR" baseline="30000" dirty="0"/>
              <a:t>68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a </a:t>
            </a:r>
            <a:r>
              <a:rPr lang="tr-TR" b="1" dirty="0" err="1"/>
              <a:t>hybrid</a:t>
            </a:r>
            <a:r>
              <a:rPr lang="tr-TR" b="1" dirty="0"/>
              <a:t> XML </a:t>
            </a:r>
            <a:r>
              <a:rPr lang="tr-TR" b="1" dirty="0" err="1"/>
              <a:t>database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Hadoop</a:t>
            </a:r>
            <a:r>
              <a:rPr lang="tr-TR" b="1" dirty="0"/>
              <a:t>/</a:t>
            </a:r>
            <a:r>
              <a:rPr lang="tr-TR" b="1" dirty="0" err="1"/>
              <a:t>HBase</a:t>
            </a:r>
            <a:r>
              <a:rPr lang="tr-TR" b="1" dirty="0"/>
              <a:t> </a:t>
            </a:r>
            <a:r>
              <a:rPr lang="tr-TR" b="1" dirty="0" err="1"/>
              <a:t>infrastructure</a:t>
            </a:r>
            <a:r>
              <a:rPr lang="tr-TR" b="1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“</a:t>
            </a:r>
            <a:r>
              <a:rPr lang="tr-TR" b="1" dirty="0" err="1"/>
              <a:t>Clinical</a:t>
            </a:r>
            <a:r>
              <a:rPr lang="tr-TR" b="1" dirty="0"/>
              <a:t> Data </a:t>
            </a:r>
            <a:r>
              <a:rPr lang="tr-TR" b="1" dirty="0" err="1"/>
              <a:t>Managing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Analyzing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.”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6493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Data </a:t>
            </a:r>
            <a:r>
              <a:rPr lang="tr-TR" b="1" i="1" dirty="0" err="1"/>
              <a:t>security</a:t>
            </a:r>
            <a:r>
              <a:rPr lang="tr-TR" b="1" i="1" dirty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i="1" dirty="0" err="1" smtClean="0"/>
              <a:t>MedCloud</a:t>
            </a:r>
            <a:r>
              <a:rPr lang="tr-TR" b="1" dirty="0" smtClean="0"/>
              <a:t> </a:t>
            </a:r>
            <a:r>
              <a:rPr lang="tr-TR" dirty="0"/>
              <a:t>, a model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leverages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eco-system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compliance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HIPAA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accessing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 smtClean="0"/>
          </a:p>
          <a:p>
            <a:r>
              <a:rPr lang="tr-TR" b="1" i="1" dirty="0" smtClean="0"/>
              <a:t>Home-</a:t>
            </a:r>
            <a:r>
              <a:rPr lang="tr-TR" b="1" i="1" dirty="0" err="1" smtClean="0"/>
              <a:t>Diagnosis</a:t>
            </a:r>
            <a:r>
              <a:rPr lang="tr-TR" dirty="0"/>
              <a:t>, a </a:t>
            </a:r>
            <a:r>
              <a:rPr lang="tr-TR" dirty="0" err="1"/>
              <a:t>cloud-based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protection</a:t>
            </a:r>
            <a:r>
              <a:rPr lang="tr-TR" dirty="0"/>
              <a:t>,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scalable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record</a:t>
            </a:r>
            <a:r>
              <a:rPr lang="tr-TR" dirty="0"/>
              <a:t> </a:t>
            </a:r>
            <a:r>
              <a:rPr lang="tr-TR" dirty="0" err="1"/>
              <a:t>retrieval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conduct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r>
              <a:rPr lang="tr-TR" dirty="0"/>
              <a:t> in a self-</a:t>
            </a:r>
            <a:r>
              <a:rPr lang="tr-TR" dirty="0" err="1"/>
              <a:t>caring</a:t>
            </a:r>
            <a:r>
              <a:rPr lang="tr-TR" dirty="0"/>
              <a:t> </a:t>
            </a:r>
            <a:r>
              <a:rPr lang="tr-TR" dirty="0" err="1"/>
              <a:t>setting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major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, a </a:t>
            </a:r>
            <a:r>
              <a:rPr lang="tr-TR" b="1" dirty="0" err="1"/>
              <a:t>Lucene-based</a:t>
            </a:r>
            <a:r>
              <a:rPr lang="tr-TR" b="1" dirty="0"/>
              <a:t> </a:t>
            </a:r>
            <a:r>
              <a:rPr lang="tr-TR" b="1" dirty="0" err="1"/>
              <a:t>dis-tributed</a:t>
            </a:r>
            <a:r>
              <a:rPr lang="tr-TR" b="1" dirty="0"/>
              <a:t> </a:t>
            </a:r>
            <a:r>
              <a:rPr lang="tr-TR" b="1" dirty="0" err="1"/>
              <a:t>search</a:t>
            </a:r>
            <a:r>
              <a:rPr lang="tr-TR" b="1" dirty="0"/>
              <a:t> </a:t>
            </a:r>
            <a:r>
              <a:rPr lang="tr-TR" b="1" dirty="0" err="1"/>
              <a:t>cluster</a:t>
            </a:r>
            <a:r>
              <a:rPr lang="tr-TR" b="1" dirty="0"/>
              <a:t> </a:t>
            </a:r>
            <a:r>
              <a:rPr lang="tr-TR" dirty="0"/>
              <a:t>was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b="1" dirty="0"/>
              <a:t>Home -</a:t>
            </a:r>
            <a:r>
              <a:rPr lang="tr-TR" b="1" dirty="0" err="1"/>
              <a:t>Diagnosis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a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was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6303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Data </a:t>
            </a:r>
            <a:r>
              <a:rPr lang="tr-TR" b="1" i="1" dirty="0" err="1" smtClean="0"/>
              <a:t>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i="1" dirty="0"/>
              <a:t>Data </a:t>
            </a:r>
            <a:r>
              <a:rPr lang="tr-TR" b="1" i="1" dirty="0" err="1"/>
              <a:t>analysis</a:t>
            </a:r>
            <a:r>
              <a:rPr lang="tr-TR" b="1" i="1" dirty="0"/>
              <a:t>.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risk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progression</a:t>
            </a:r>
            <a:r>
              <a:rPr lang="tr-TR" i="1" dirty="0"/>
              <a:t> </a:t>
            </a:r>
            <a:r>
              <a:rPr lang="tr-TR" dirty="0" err="1"/>
              <a:t>over</a:t>
            </a:r>
            <a:r>
              <a:rPr lang="tr-TR" dirty="0"/>
              <a:t> time can be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building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requires</a:t>
            </a:r>
            <a:r>
              <a:rPr lang="tr-TR" dirty="0"/>
              <a:t> a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. </a:t>
            </a:r>
            <a:endParaRPr lang="tr-TR" dirty="0" smtClean="0"/>
          </a:p>
          <a:p>
            <a:endParaRPr lang="tr-TR" i="1" dirty="0"/>
          </a:p>
          <a:p>
            <a:r>
              <a:rPr lang="tr-TR" b="1" i="1" dirty="0" smtClean="0"/>
              <a:t>PARAMO</a:t>
            </a:r>
            <a:r>
              <a:rPr lang="tr-TR" b="1" dirty="0" smtClean="0"/>
              <a:t> </a:t>
            </a:r>
            <a:r>
              <a:rPr lang="tr-TR" dirty="0"/>
              <a:t>as a </a:t>
            </a:r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modeling</a:t>
            </a:r>
            <a:r>
              <a:rPr lang="tr-TR" dirty="0"/>
              <a:t> platform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PARAMO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reuse</a:t>
            </a:r>
            <a:r>
              <a:rPr lang="tr-TR" dirty="0"/>
              <a:t> of a </a:t>
            </a:r>
            <a:r>
              <a:rPr lang="tr-TR" dirty="0" err="1"/>
              <a:t>clinical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modeling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efficiently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, PARAMO </a:t>
            </a:r>
            <a:r>
              <a:rPr lang="tr-TR" dirty="0" err="1"/>
              <a:t>supports</a:t>
            </a:r>
            <a:r>
              <a:rPr lang="tr-TR" dirty="0"/>
              <a:t> ­</a:t>
            </a:r>
            <a:r>
              <a:rPr lang="tr-TR" dirty="0" err="1"/>
              <a:t>MapReduce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analyzes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an </a:t>
            </a:r>
            <a:r>
              <a:rPr lang="tr-TR" dirty="0" err="1"/>
              <a:t>immense</a:t>
            </a:r>
            <a:r>
              <a:rPr lang="tr-TR" dirty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medical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processed</a:t>
            </a:r>
            <a:r>
              <a:rPr lang="tr-TR" dirty="0"/>
              <a:t> in a </a:t>
            </a:r>
            <a:r>
              <a:rPr lang="tr-TR" dirty="0" err="1"/>
              <a:t>reasonable</a:t>
            </a:r>
            <a:r>
              <a:rPr lang="tr-TR" dirty="0"/>
              <a:t> time.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7857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PARAMO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terminology</a:t>
            </a:r>
            <a:r>
              <a:rPr lang="tr-TR" dirty="0"/>
              <a:t> </a:t>
            </a:r>
            <a:r>
              <a:rPr lang="tr-TR" dirty="0" err="1"/>
              <a:t>ontologies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ICD, UMLS)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inte-grated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PARAMO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was </a:t>
            </a:r>
            <a:r>
              <a:rPr lang="tr-TR" dirty="0" err="1"/>
              <a:t>tested</a:t>
            </a:r>
            <a:r>
              <a:rPr lang="tr-TR" dirty="0"/>
              <a:t> on a set of EHR data </a:t>
            </a:r>
            <a:r>
              <a:rPr lang="tr-TR" dirty="0" err="1"/>
              <a:t>from</a:t>
            </a:r>
            <a:r>
              <a:rPr lang="tr-TR" dirty="0"/>
              <a:t> 5,000 </a:t>
            </a:r>
            <a:r>
              <a:rPr lang="tr-TR" dirty="0" err="1"/>
              <a:t>to</a:t>
            </a:r>
            <a:r>
              <a:rPr lang="tr-TR" dirty="0"/>
              <a:t> 300,000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varies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10 </a:t>
            </a:r>
            <a:r>
              <a:rPr lang="tr-TR" dirty="0" err="1"/>
              <a:t>to</a:t>
            </a:r>
            <a:r>
              <a:rPr lang="tr-TR" dirty="0"/>
              <a:t> 160.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, 160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72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on 10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096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Imaging</a:t>
            </a:r>
            <a:r>
              <a:rPr lang="tr-TR" b="1" dirty="0"/>
              <a:t> </a:t>
            </a:r>
            <a:r>
              <a:rPr lang="tr-TR" b="1" dirty="0" err="1"/>
              <a:t>informatics</a:t>
            </a:r>
            <a:r>
              <a:rPr lang="tr-TR" b="1" dirty="0"/>
              <a:t> </a:t>
            </a:r>
            <a:r>
              <a:rPr lang="tr-TR" b="1" dirty="0" err="1"/>
              <a:t>applications</a:t>
            </a:r>
            <a:r>
              <a:rPr lang="tr-TR" b="1" dirty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technologies</a:t>
            </a:r>
            <a:r>
              <a:rPr lang="tr-TR" dirty="0"/>
              <a:t>/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 smtClean="0"/>
              <a:t>:</a:t>
            </a:r>
          </a:p>
          <a:p>
            <a:r>
              <a:rPr lang="tr-TR" dirty="0" smtClean="0"/>
              <a:t> </a:t>
            </a:r>
            <a:r>
              <a:rPr lang="tr-TR" dirty="0"/>
              <a:t>(1) data 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retrieval</a:t>
            </a:r>
            <a:r>
              <a:rPr lang="tr-TR" dirty="0" smtClean="0"/>
              <a:t>,</a:t>
            </a:r>
          </a:p>
          <a:p>
            <a:r>
              <a:rPr lang="tr-TR" dirty="0" smtClean="0"/>
              <a:t> </a:t>
            </a:r>
            <a:r>
              <a:rPr lang="tr-TR" dirty="0"/>
              <a:t>(2) data </a:t>
            </a:r>
            <a:r>
              <a:rPr lang="tr-TR" dirty="0" err="1"/>
              <a:t>sharing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/>
              <a:t>3) data </a:t>
            </a:r>
            <a:r>
              <a:rPr lang="tr-TR" dirty="0" err="1"/>
              <a:t>analysis</a:t>
            </a:r>
            <a:r>
              <a:rPr lang="tr-TR" dirty="0"/>
              <a:t>.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0719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Data </a:t>
            </a:r>
            <a:r>
              <a:rPr lang="tr-TR" i="1" dirty="0" err="1"/>
              <a:t>storage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retrieval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tr-TR" dirty="0"/>
              <a:t> </a:t>
            </a:r>
          </a:p>
          <a:p>
            <a:pPr marL="82296" indent="0">
              <a:buNone/>
            </a:pPr>
            <a:r>
              <a:rPr lang="tr-TR" dirty="0" err="1" smtClean="0"/>
              <a:t>Imaging</a:t>
            </a:r>
            <a:r>
              <a:rPr lang="tr-TR" dirty="0" smtClean="0"/>
              <a:t> </a:t>
            </a:r>
            <a:r>
              <a:rPr lang="tr-TR" dirty="0" err="1"/>
              <a:t>informatics</a:t>
            </a:r>
            <a:r>
              <a:rPr lang="tr-TR" dirty="0"/>
              <a:t> is </a:t>
            </a:r>
            <a:r>
              <a:rPr lang="tr-TR" dirty="0" err="1"/>
              <a:t>pre-dominantly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</a:t>
            </a:r>
            <a:r>
              <a:rPr lang="tr-TR" dirty="0" err="1"/>
              <a:t>workflows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storage</a:t>
            </a:r>
            <a:r>
              <a:rPr lang="tr-TR" dirty="0"/>
              <a:t>, </a:t>
            </a:r>
            <a:r>
              <a:rPr lang="tr-TR" dirty="0" err="1"/>
              <a:t>retrieval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interoperation</a:t>
            </a:r>
            <a:r>
              <a:rPr lang="tr-TR" dirty="0"/>
              <a:t>. </a:t>
            </a:r>
            <a:endParaRPr lang="tr-TR" dirty="0" smtClean="0"/>
          </a:p>
          <a:p>
            <a:pPr marL="82296" indent="0">
              <a:buNone/>
            </a:pPr>
            <a:endParaRPr lang="tr-TR" dirty="0"/>
          </a:p>
          <a:p>
            <a:pPr marL="82296" indent="0">
              <a:buNone/>
            </a:pPr>
            <a:r>
              <a:rPr lang="tr-TR" b="1" dirty="0" smtClean="0"/>
              <a:t>PACS</a:t>
            </a:r>
            <a:r>
              <a:rPr lang="tr-TR" dirty="0" smtClean="0"/>
              <a:t> </a:t>
            </a:r>
            <a:r>
              <a:rPr lang="tr-TR" dirty="0" err="1"/>
              <a:t>are</a:t>
            </a:r>
            <a:r>
              <a:rPr lang="tr-TR" dirty="0"/>
              <a:t> popular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delivering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work-stations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accomplished</a:t>
            </a:r>
            <a:r>
              <a:rPr lang="tr-TR" dirty="0"/>
              <a:t> </a:t>
            </a:r>
            <a:r>
              <a:rPr lang="tr-TR" dirty="0" err="1"/>
              <a:t>primarily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b="1" dirty="0"/>
              <a:t>DICOM </a:t>
            </a:r>
            <a:r>
              <a:rPr lang="tr-TR" dirty="0" err="1"/>
              <a:t>protocols</a:t>
            </a:r>
            <a:r>
              <a:rPr lang="tr-TR" dirty="0"/>
              <a:t> in </a:t>
            </a:r>
            <a:r>
              <a:rPr lang="tr-TR" dirty="0" err="1"/>
              <a:t>radiology</a:t>
            </a:r>
            <a:r>
              <a:rPr lang="tr-TR" dirty="0"/>
              <a:t> </a:t>
            </a:r>
            <a:r>
              <a:rPr lang="tr-TR" dirty="0" err="1"/>
              <a:t>departments</a:t>
            </a:r>
            <a:r>
              <a:rPr lang="tr-TR" dirty="0"/>
              <a:t>. </a:t>
            </a:r>
            <a:endParaRPr lang="tr-TR" dirty="0" smtClean="0"/>
          </a:p>
          <a:p>
            <a:pPr marL="82296" indent="0">
              <a:buNone/>
            </a:pPr>
            <a:endParaRPr lang="tr-TR" dirty="0"/>
          </a:p>
          <a:p>
            <a:pPr marL="82296" indent="0">
              <a:buNone/>
            </a:pP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/>
              <a:t>web-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 smtClean="0"/>
              <a:t>medical</a:t>
            </a:r>
            <a:r>
              <a:rPr lang="tr-TR" dirty="0" smtClean="0"/>
              <a:t>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PACS,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technology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829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Data </a:t>
            </a:r>
            <a:r>
              <a:rPr lang="tr-TR" i="1" dirty="0" err="1"/>
              <a:t>storage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retrieval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A </a:t>
            </a:r>
            <a:r>
              <a:rPr lang="tr-TR" dirty="0" err="1" smtClean="0"/>
              <a:t>massive</a:t>
            </a:r>
            <a:r>
              <a:rPr lang="tr-TR" dirty="0" smtClean="0"/>
              <a:t> </a:t>
            </a:r>
            <a:r>
              <a:rPr lang="tr-TR" dirty="0" err="1"/>
              <a:t>Hadoop-based</a:t>
            </a:r>
            <a:r>
              <a:rPr lang="tr-TR" dirty="0"/>
              <a:t> </a:t>
            </a:r>
            <a:r>
              <a:rPr lang="tr-TR" dirty="0" smtClean="0"/>
              <a:t>was </a:t>
            </a:r>
            <a:r>
              <a:rPr lang="tr-TR" dirty="0" err="1" smtClean="0"/>
              <a:t>developed</a:t>
            </a:r>
            <a:r>
              <a:rPr lang="tr-TR" dirty="0" smtClean="0"/>
              <a:t> </a:t>
            </a:r>
            <a:r>
              <a:rPr lang="tr-TR" dirty="0" err="1" smtClean="0"/>
              <a:t>medical</a:t>
            </a:r>
            <a:r>
              <a:rPr lang="tr-TR" dirty="0" smtClean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retrieval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r>
              <a:rPr lang="tr-TR" dirty="0"/>
              <a:t> of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Brushlet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HDFS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followed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imple-mentation</a:t>
            </a:r>
            <a:r>
              <a:rPr lang="tr-TR" dirty="0"/>
              <a:t> of </a:t>
            </a:r>
            <a:r>
              <a:rPr lang="tr-TR" dirty="0" err="1"/>
              <a:t>MapReduce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784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7" y="1196752"/>
            <a:ext cx="869849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760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Data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workflow</a:t>
            </a:r>
            <a:r>
              <a:rPr lang="tr-TR" b="1" i="1" dirty="0"/>
              <a:t> </a:t>
            </a:r>
            <a:r>
              <a:rPr lang="tr-TR" b="1" i="1" dirty="0" err="1" smtClean="0"/>
              <a:t>sharing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PACS </a:t>
            </a:r>
            <a:r>
              <a:rPr lang="tr-TR" dirty="0" err="1"/>
              <a:t>primarily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i="1" dirty="0"/>
              <a:t> </a:t>
            </a:r>
            <a:r>
              <a:rPr lang="tr-TR" dirty="0" err="1"/>
              <a:t>image</a:t>
            </a:r>
            <a:r>
              <a:rPr lang="tr-TR" dirty="0"/>
              <a:t> data </a:t>
            </a:r>
            <a:r>
              <a:rPr lang="tr-TR" dirty="0" err="1"/>
              <a:t>archiving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workflow</a:t>
            </a:r>
            <a:r>
              <a:rPr lang="tr-TR" dirty="0"/>
              <a:t> at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sites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Radiology</a:t>
            </a:r>
            <a:r>
              <a:rPr lang="tr-TR" dirty="0" smtClean="0"/>
              <a:t> </a:t>
            </a:r>
            <a:r>
              <a:rPr lang="tr-TR" dirty="0" err="1"/>
              <a:t>groups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a </a:t>
            </a:r>
            <a:r>
              <a:rPr lang="tr-TR" dirty="0" err="1"/>
              <a:t>disparate</a:t>
            </a:r>
            <a:r>
              <a:rPr lang="tr-TR" dirty="0"/>
              <a:t> </a:t>
            </a:r>
            <a:r>
              <a:rPr lang="tr-TR" dirty="0" err="1"/>
              <a:t>delivery</a:t>
            </a:r>
            <a:r>
              <a:rPr lang="tr-TR" dirty="0"/>
              <a:t> model (</a:t>
            </a:r>
            <a:r>
              <a:rPr lang="tr-TR" dirty="0" err="1"/>
              <a:t>ie</a:t>
            </a:r>
            <a:r>
              <a:rPr lang="tr-TR" dirty="0"/>
              <a:t>,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 </a:t>
            </a:r>
            <a:r>
              <a:rPr lang="tr-TR" dirty="0" err="1"/>
              <a:t>offered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vendors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radiology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)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in a data-</a:t>
            </a:r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98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Super</a:t>
            </a:r>
            <a:r>
              <a:rPr lang="tr-TR" b="1" i="1" dirty="0"/>
              <a:t>­</a:t>
            </a:r>
            <a:r>
              <a:rPr lang="tr-TR" b="1" dirty="0"/>
              <a:t> </a:t>
            </a:r>
            <a:r>
              <a:rPr lang="tr-TR" b="1" i="1" dirty="0"/>
              <a:t>PACS</a:t>
            </a:r>
            <a:r>
              <a:rPr lang="tr-TR" b="1" dirty="0"/>
              <a:t>,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i="1" dirty="0" err="1"/>
              <a:t>Super</a:t>
            </a:r>
            <a:r>
              <a:rPr lang="tr-TR" b="1" i="1" dirty="0"/>
              <a:t>­</a:t>
            </a:r>
            <a:r>
              <a:rPr lang="tr-TR" b="1" dirty="0"/>
              <a:t> </a:t>
            </a:r>
            <a:r>
              <a:rPr lang="tr-TR" b="1" i="1" dirty="0"/>
              <a:t>PACS</a:t>
            </a:r>
            <a:r>
              <a:rPr lang="tr-TR" b="1" dirty="0"/>
              <a:t>, </a:t>
            </a:r>
            <a:r>
              <a:rPr lang="tr-TR" dirty="0"/>
              <a:t>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enables</a:t>
            </a:r>
            <a:r>
              <a:rPr lang="tr-TR" dirty="0"/>
              <a:t> a </a:t>
            </a:r>
            <a:r>
              <a:rPr lang="tr-TR" dirty="0" err="1"/>
              <a:t>radiology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serves</a:t>
            </a:r>
            <a:r>
              <a:rPr lang="tr-TR" i="1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has </a:t>
            </a:r>
            <a:r>
              <a:rPr lang="tr-TR" dirty="0" err="1"/>
              <a:t>disparate</a:t>
            </a:r>
            <a:r>
              <a:rPr lang="tr-TR" dirty="0"/>
              <a:t> PACS, RIS, </a:t>
            </a:r>
            <a:r>
              <a:rPr lang="tr-TR" dirty="0" err="1"/>
              <a:t>reporting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IT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virtually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site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desktop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efficiently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radiology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reporting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SuperPACS</a:t>
            </a:r>
            <a:r>
              <a:rPr lang="tr-TR" b="1" dirty="0" smtClean="0"/>
              <a:t> </a:t>
            </a:r>
            <a:r>
              <a:rPr lang="tr-TR" b="1" dirty="0" err="1"/>
              <a:t>provides</a:t>
            </a:r>
            <a:r>
              <a:rPr lang="tr-TR" b="1" dirty="0"/>
              <a:t> </a:t>
            </a:r>
            <a:r>
              <a:rPr lang="tr-TR" b="1" dirty="0" err="1"/>
              <a:t>two</a:t>
            </a:r>
            <a:r>
              <a:rPr lang="tr-TR" b="1" dirty="0"/>
              <a:t> </a:t>
            </a:r>
            <a:r>
              <a:rPr lang="tr-TR" b="1" dirty="0" err="1"/>
              <a:t>approaches</a:t>
            </a:r>
            <a:r>
              <a:rPr lang="tr-TR" b="1" dirty="0"/>
              <a:t>: </a:t>
            </a:r>
            <a:endParaRPr lang="tr-TR" b="1" dirty="0" smtClean="0"/>
          </a:p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federated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, 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data </a:t>
            </a:r>
            <a:r>
              <a:rPr lang="tr-TR" dirty="0" err="1"/>
              <a:t>stay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consolidated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, 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centrally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agent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238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Super</a:t>
            </a:r>
            <a:r>
              <a:rPr lang="tr-TR" b="1" i="1" dirty="0"/>
              <a:t>­</a:t>
            </a:r>
            <a:r>
              <a:rPr lang="tr-TR" b="1" dirty="0"/>
              <a:t> </a:t>
            </a:r>
            <a:r>
              <a:rPr lang="tr-TR" b="1" i="1" dirty="0" smtClean="0"/>
              <a:t>PACS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dirty="0" err="1"/>
              <a:t>provide</a:t>
            </a:r>
            <a:r>
              <a:rPr lang="tr-TR" dirty="0"/>
              <a:t> an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b="1" dirty="0" err="1"/>
              <a:t>for</a:t>
            </a:r>
            <a:r>
              <a:rPr lang="tr-TR" b="1" dirty="0"/>
              <a:t> DICOM, HL7, HTTP, </a:t>
            </a:r>
            <a:r>
              <a:rPr lang="tr-TR" b="1" dirty="0" err="1"/>
              <a:t>and</a:t>
            </a:r>
            <a:r>
              <a:rPr lang="tr-TR" b="1" dirty="0"/>
              <a:t> XDS </a:t>
            </a:r>
            <a:r>
              <a:rPr lang="tr-TR" dirty="0" err="1"/>
              <a:t>standard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nonstandardized</a:t>
            </a:r>
            <a:r>
              <a:rPr lang="tr-TR" dirty="0"/>
              <a:t> data;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synchronize</a:t>
            </a:r>
            <a:r>
              <a:rPr lang="tr-TR" dirty="0"/>
              <a:t> </a:t>
            </a:r>
            <a:r>
              <a:rPr lang="tr-TR" dirty="0" err="1"/>
              <a:t>metadata</a:t>
            </a:r>
            <a:r>
              <a:rPr lang="tr-TR" dirty="0"/>
              <a:t> on </a:t>
            </a:r>
            <a:r>
              <a:rPr lang="tr-TR" dirty="0" err="1"/>
              <a:t>local</a:t>
            </a:r>
            <a:r>
              <a:rPr lang="tr-TR" dirty="0"/>
              <a:t> PACS </a:t>
            </a:r>
            <a:r>
              <a:rPr lang="tr-TR" dirty="0" err="1"/>
              <a:t>and</a:t>
            </a:r>
            <a:r>
              <a:rPr lang="tr-TR" dirty="0"/>
              <a:t> RIS;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3)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PACS, RIS,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;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4) </a:t>
            </a:r>
            <a:r>
              <a:rPr lang="tr-TR" dirty="0" err="1"/>
              <a:t>archive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compression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multitier</a:t>
            </a:r>
            <a:r>
              <a:rPr lang="tr-TR" dirty="0"/>
              <a:t> </a:t>
            </a:r>
            <a:r>
              <a:rPr lang="tr-TR" dirty="0" err="1"/>
              <a:t>storage</a:t>
            </a:r>
            <a:r>
              <a:rPr lang="tr-TR" dirty="0"/>
              <a:t>, </a:t>
            </a:r>
            <a:r>
              <a:rPr lang="tr-TR" dirty="0" err="1"/>
              <a:t>backup</a:t>
            </a:r>
            <a:r>
              <a:rPr lang="tr-TR" dirty="0"/>
              <a:t>, </a:t>
            </a:r>
            <a:r>
              <a:rPr lang="tr-TR" dirty="0" err="1"/>
              <a:t>disaster</a:t>
            </a:r>
            <a:r>
              <a:rPr lang="tr-TR" dirty="0"/>
              <a:t> </a:t>
            </a:r>
            <a:r>
              <a:rPr lang="tr-TR" dirty="0" err="1"/>
              <a:t>recovery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life­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;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5) </a:t>
            </a:r>
            <a:r>
              <a:rPr lang="tr-TR" dirty="0" err="1"/>
              <a:t>provide</a:t>
            </a:r>
            <a:r>
              <a:rPr lang="tr-TR" dirty="0"/>
              <a:t>­ </a:t>
            </a:r>
            <a:r>
              <a:rPr lang="tr-TR" dirty="0" err="1"/>
              <a:t>worklists</a:t>
            </a:r>
            <a:r>
              <a:rPr lang="tr-TR" dirty="0"/>
              <a:t>, </a:t>
            </a:r>
            <a:r>
              <a:rPr lang="tr-TR" dirty="0" err="1"/>
              <a:t>folders</a:t>
            </a:r>
            <a:r>
              <a:rPr lang="tr-TR" dirty="0"/>
              <a:t>, 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mechanisms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nonimage</a:t>
            </a:r>
            <a:r>
              <a:rPr lang="tr-TR" dirty="0"/>
              <a:t> data;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6) </a:t>
            </a:r>
            <a:r>
              <a:rPr lang="tr-TR" dirty="0" err="1" smtClean="0"/>
              <a:t>distribute</a:t>
            </a:r>
            <a:r>
              <a:rPr lang="tr-TR" dirty="0" smtClean="0"/>
              <a:t> </a:t>
            </a:r>
            <a:r>
              <a:rPr lang="tr-TR" dirty="0" err="1"/>
              <a:t>image</a:t>
            </a:r>
            <a:r>
              <a:rPr lang="tr-TR" dirty="0"/>
              <a:t> data </a:t>
            </a:r>
            <a:r>
              <a:rPr lang="tr-TR" dirty="0" err="1"/>
              <a:t>through</a:t>
            </a:r>
            <a:r>
              <a:rPr lang="tr-TR" dirty="0"/>
              <a:t> a web server,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compres-sion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streaming</a:t>
            </a:r>
            <a:r>
              <a:rPr lang="tr-TR" dirty="0"/>
              <a:t>;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7)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remote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SuperPACS</a:t>
            </a:r>
            <a:r>
              <a:rPr lang="tr-TR" dirty="0"/>
              <a:t> web </a:t>
            </a:r>
            <a:r>
              <a:rPr lang="tr-TR" dirty="0" err="1"/>
              <a:t>client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391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Data </a:t>
            </a:r>
            <a:r>
              <a:rPr lang="tr-TR" b="1" i="1" dirty="0" err="1"/>
              <a:t>analysis</a:t>
            </a:r>
            <a:r>
              <a:rPr lang="tr-TR" b="1" i="1" dirty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i="1" dirty="0"/>
              <a:t>Data </a:t>
            </a:r>
            <a:r>
              <a:rPr lang="tr-TR" b="1" i="1" dirty="0" err="1"/>
              <a:t>analysis</a:t>
            </a:r>
            <a:r>
              <a:rPr lang="tr-TR" b="1" i="1" dirty="0"/>
              <a:t>. </a:t>
            </a:r>
            <a:r>
              <a:rPr lang="tr-TR" dirty="0" err="1"/>
              <a:t>Seeking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overcome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brought</a:t>
            </a:r>
            <a:r>
              <a:rPr lang="tr-TR" i="1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-</a:t>
            </a:r>
            <a:r>
              <a:rPr lang="tr-TR" dirty="0" err="1"/>
              <a:t>scale</a:t>
            </a:r>
            <a:r>
              <a:rPr lang="tr-TR" dirty="0"/>
              <a:t> (</a:t>
            </a:r>
            <a:r>
              <a:rPr lang="tr-TR" dirty="0" err="1"/>
              <a:t>terabytes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petabytes</a:t>
            </a:r>
            <a:r>
              <a:rPr lang="tr-TR" dirty="0"/>
              <a:t>) data </a:t>
            </a:r>
            <a:r>
              <a:rPr lang="tr-TR" dirty="0" err="1"/>
              <a:t>derived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path-ological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, </a:t>
            </a:r>
            <a:endParaRPr lang="tr-TR" dirty="0" smtClean="0"/>
          </a:p>
          <a:p>
            <a:endParaRPr lang="tr-TR" i="1" dirty="0"/>
          </a:p>
          <a:p>
            <a:r>
              <a:rPr lang="tr-TR" b="1" i="1" dirty="0" err="1" smtClean="0"/>
              <a:t>Hadoop</a:t>
            </a:r>
            <a:r>
              <a:rPr lang="tr-TR" b="1" i="1" dirty="0" smtClean="0"/>
              <a:t>-GIS</a:t>
            </a:r>
            <a:r>
              <a:rPr lang="tr-TR" dirty="0"/>
              <a:t>, an </a:t>
            </a:r>
            <a:r>
              <a:rPr lang="tr-TR" dirty="0" err="1"/>
              <a:t>effi-cient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cost-effective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Here, GIS </a:t>
            </a:r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spatially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data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-time </a:t>
            </a:r>
            <a:r>
              <a:rPr lang="tr-TR" dirty="0" err="1"/>
              <a:t>spatial</a:t>
            </a:r>
            <a:r>
              <a:rPr lang="tr-TR" dirty="0"/>
              <a:t> </a:t>
            </a:r>
            <a:r>
              <a:rPr lang="tr-TR" dirty="0" err="1"/>
              <a:t>queries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Real-time </a:t>
            </a:r>
            <a:r>
              <a:rPr lang="tr-TR" b="1" dirty="0" err="1"/>
              <a:t>Spatial</a:t>
            </a:r>
            <a:r>
              <a:rPr lang="tr-TR" b="1" dirty="0"/>
              <a:t> Query Engine,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integrates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b="1" dirty="0" err="1"/>
              <a:t>MapReduce-based</a:t>
            </a:r>
            <a:r>
              <a:rPr lang="tr-TR" b="1" dirty="0"/>
              <a:t> </a:t>
            </a:r>
            <a:r>
              <a:rPr lang="tr-TR" b="1" dirty="0" err="1"/>
              <a:t>spatial</a:t>
            </a:r>
            <a:r>
              <a:rPr lang="tr-TR" b="1" dirty="0"/>
              <a:t> </a:t>
            </a:r>
            <a:r>
              <a:rPr lang="tr-TR" b="1" dirty="0" err="1"/>
              <a:t>query</a:t>
            </a:r>
            <a:r>
              <a:rPr lang="tr-TR" b="1" dirty="0"/>
              <a:t> </a:t>
            </a:r>
            <a:r>
              <a:rPr lang="tr-TR" b="1" dirty="0" err="1"/>
              <a:t>processing</a:t>
            </a:r>
            <a:r>
              <a:rPr lang="tr-TR" b="1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Hive-based</a:t>
            </a:r>
            <a:r>
              <a:rPr lang="tr-TR" b="1" dirty="0"/>
              <a:t> </a:t>
            </a:r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query</a:t>
            </a:r>
            <a:r>
              <a:rPr lang="tr-TR" b="1" dirty="0"/>
              <a:t> </a:t>
            </a:r>
            <a:r>
              <a:rPr lang="tr-TR" b="1" dirty="0" err="1"/>
              <a:t>processing</a:t>
            </a:r>
            <a:r>
              <a:rPr lang="tr-TR" b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3291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Hadoop</a:t>
            </a:r>
            <a:r>
              <a:rPr lang="tr-TR" b="1" i="1" dirty="0"/>
              <a:t>-GIS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-GIS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offers</a:t>
            </a:r>
            <a:r>
              <a:rPr lang="tr-TR" dirty="0"/>
              <a:t> an </a:t>
            </a:r>
            <a:r>
              <a:rPr lang="tr-TR" dirty="0" err="1"/>
              <a:t>easier</a:t>
            </a:r>
            <a:r>
              <a:rPr lang="tr-TR" dirty="0"/>
              <a:t> SQL-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declarative</a:t>
            </a:r>
            <a:r>
              <a:rPr lang="tr-TR" dirty="0"/>
              <a:t> </a:t>
            </a:r>
            <a:r>
              <a:rPr lang="tr-TR" dirty="0" err="1"/>
              <a:t>query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Hive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study,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a </a:t>
            </a:r>
            <a:r>
              <a:rPr lang="tr-TR" dirty="0" err="1"/>
              <a:t>small-sized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2) a </a:t>
            </a:r>
            <a:r>
              <a:rPr lang="tr-TR" dirty="0" err="1"/>
              <a:t>medium-sized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scalability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on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smtClean="0"/>
              <a:t>data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-GIS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query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loading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query</a:t>
            </a:r>
            <a:r>
              <a:rPr lang="tr-TR" dirty="0"/>
              <a:t>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090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Hadoop</a:t>
            </a:r>
            <a:r>
              <a:rPr lang="tr-TR" b="1" i="1" dirty="0"/>
              <a:t>-GIS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Hadoop</a:t>
            </a:r>
            <a:r>
              <a:rPr lang="tr-TR" dirty="0"/>
              <a:t> </a:t>
            </a:r>
            <a:r>
              <a:rPr lang="tr-TR" dirty="0" smtClean="0"/>
              <a:t>was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establish</a:t>
            </a:r>
            <a:r>
              <a:rPr lang="tr-TR" dirty="0"/>
              <a:t> a </a:t>
            </a:r>
            <a:r>
              <a:rPr lang="tr-TR" dirty="0" err="1"/>
              <a:t>cluster</a:t>
            </a:r>
            <a:r>
              <a:rPr lang="tr-TR" dirty="0"/>
              <a:t> of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MapReduce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Three </a:t>
            </a:r>
            <a:r>
              <a:rPr lang="tr-TR" dirty="0" err="1"/>
              <a:t>cases</a:t>
            </a:r>
            <a:r>
              <a:rPr lang="tr-TR" dirty="0"/>
              <a:t> of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opti-mization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lung</a:t>
            </a:r>
            <a:r>
              <a:rPr lang="tr-TR" dirty="0"/>
              <a:t> </a:t>
            </a:r>
            <a:r>
              <a:rPr lang="tr-TR" dirty="0" err="1"/>
              <a:t>texture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(</a:t>
            </a:r>
            <a:r>
              <a:rPr lang="tr-TR" dirty="0" err="1"/>
              <a:t>SVMs</a:t>
            </a:r>
            <a:r>
              <a:rPr lang="tr-TR" dirty="0" smtClean="0"/>
              <a:t>),</a:t>
            </a:r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content-based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indexing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3) </a:t>
            </a:r>
            <a:r>
              <a:rPr lang="tr-TR" dirty="0" err="1"/>
              <a:t>three-dimensional</a:t>
            </a:r>
            <a:r>
              <a:rPr lang="tr-TR" dirty="0"/>
              <a:t> </a:t>
            </a:r>
            <a:r>
              <a:rPr lang="tr-TR" dirty="0" err="1"/>
              <a:t>directional</a:t>
            </a:r>
            <a:r>
              <a:rPr lang="tr-TR" dirty="0"/>
              <a:t> 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solid</a:t>
            </a:r>
            <a:r>
              <a:rPr lang="tr-TR" dirty="0"/>
              <a:t> </a:t>
            </a:r>
            <a:r>
              <a:rPr lang="tr-TR" dirty="0" err="1"/>
              <a:t>texture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Test </a:t>
            </a:r>
            <a:r>
              <a:rPr lang="tr-TR" dirty="0" err="1"/>
              <a:t>results</a:t>
            </a:r>
            <a:r>
              <a:rPr lang="tr-TR" dirty="0"/>
              <a:t> in a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optimal SVM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showed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50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9 </a:t>
            </a:r>
            <a:r>
              <a:rPr lang="tr-TR" dirty="0" err="1"/>
              <a:t>hours</a:t>
            </a:r>
            <a:r>
              <a:rPr lang="tr-TR" dirty="0"/>
              <a:t> 15 </a:t>
            </a:r>
            <a:r>
              <a:rPr lang="tr-TR" dirty="0" err="1"/>
              <a:t>minutes</a:t>
            </a:r>
            <a:r>
              <a:rPr lang="tr-TR" dirty="0"/>
              <a:t> – a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 in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effi-ciency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maintaining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4702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health</a:t>
            </a:r>
            <a:r>
              <a:rPr lang="tr-TR" b="1" dirty="0"/>
              <a:t> </a:t>
            </a:r>
            <a:r>
              <a:rPr lang="tr-TR" b="1" dirty="0" err="1" smtClean="0"/>
              <a:t>information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/>
              <a:t>health</a:t>
            </a:r>
            <a:r>
              <a:rPr lang="tr-TR" dirty="0"/>
              <a:t> has </a:t>
            </a:r>
            <a:r>
              <a:rPr lang="tr-TR" b="1" dirty="0" err="1"/>
              <a:t>three</a:t>
            </a:r>
            <a:r>
              <a:rPr lang="tr-TR" b="1" dirty="0"/>
              <a:t> </a:t>
            </a:r>
            <a:r>
              <a:rPr lang="tr-TR" b="1" dirty="0" err="1"/>
              <a:t>core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b="1" dirty="0"/>
              <a:t>:</a:t>
            </a:r>
          </a:p>
          <a:p>
            <a:r>
              <a:rPr lang="tr-TR" dirty="0"/>
              <a:t> </a:t>
            </a:r>
          </a:p>
          <a:p>
            <a:pPr lvl="0"/>
            <a:r>
              <a:rPr lang="tr-TR" dirty="0" smtClean="0"/>
              <a:t>(</a:t>
            </a:r>
            <a:r>
              <a:rPr lang="tr-TR" b="1" dirty="0" smtClean="0"/>
              <a:t>1)</a:t>
            </a:r>
            <a:r>
              <a:rPr lang="tr-TR" b="1" dirty="0" err="1" smtClean="0"/>
              <a:t>assessment</a:t>
            </a:r>
            <a:r>
              <a:rPr lang="tr-TR" b="1" dirty="0"/>
              <a:t>, </a:t>
            </a:r>
            <a:endParaRPr lang="tr-TR" b="1" dirty="0" smtClean="0"/>
          </a:p>
          <a:p>
            <a:pPr lvl="0"/>
            <a:r>
              <a:rPr lang="tr-TR" b="1" dirty="0" smtClean="0"/>
              <a:t>(</a:t>
            </a:r>
            <a:r>
              <a:rPr lang="tr-TR" b="1" dirty="0"/>
              <a:t>2) </a:t>
            </a:r>
            <a:r>
              <a:rPr lang="tr-TR" b="1" dirty="0" err="1"/>
              <a:t>policy</a:t>
            </a:r>
            <a:r>
              <a:rPr lang="tr-TR" b="1" dirty="0"/>
              <a:t> </a:t>
            </a:r>
            <a:r>
              <a:rPr lang="tr-TR" b="1" dirty="0" err="1"/>
              <a:t>development</a:t>
            </a:r>
            <a:r>
              <a:rPr lang="tr-TR" b="1" dirty="0"/>
              <a:t>,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endParaRPr lang="tr-TR" b="1" dirty="0" smtClean="0"/>
          </a:p>
          <a:p>
            <a:pPr lvl="0"/>
            <a:r>
              <a:rPr lang="tr-TR" b="1" dirty="0" smtClean="0"/>
              <a:t>(</a:t>
            </a:r>
            <a:r>
              <a:rPr lang="tr-TR" b="1" dirty="0"/>
              <a:t>3) </a:t>
            </a:r>
            <a:r>
              <a:rPr lang="tr-TR" b="1" dirty="0" err="1"/>
              <a:t>assurance</a:t>
            </a:r>
            <a:r>
              <a:rPr lang="tr-TR" b="1" dirty="0"/>
              <a:t>. </a:t>
            </a:r>
            <a:endParaRPr lang="tr-TR" b="1" dirty="0" smtClean="0"/>
          </a:p>
          <a:p>
            <a:pPr lvl="0"/>
            <a:endParaRPr lang="tr-TR" dirty="0"/>
          </a:p>
          <a:p>
            <a:pPr lvl="0"/>
            <a:r>
              <a:rPr lang="tr-TR" b="1" dirty="0" err="1" smtClean="0"/>
              <a:t>Assessment</a:t>
            </a:r>
            <a:r>
              <a:rPr lang="tr-TR" dirty="0" smtClean="0"/>
              <a:t> </a:t>
            </a:r>
            <a:r>
              <a:rPr lang="tr-TR" dirty="0" err="1"/>
              <a:t>primarily</a:t>
            </a:r>
            <a:r>
              <a:rPr lang="tr-TR" dirty="0"/>
              <a:t> </a:t>
            </a:r>
            <a:r>
              <a:rPr lang="tr-TR" dirty="0" err="1"/>
              <a:t>involves</a:t>
            </a:r>
            <a:r>
              <a:rPr lang="tr-TR" dirty="0"/>
              <a:t> </a:t>
            </a:r>
            <a:r>
              <a:rPr lang="tr-TR" dirty="0" err="1"/>
              <a:t>collecting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. </a:t>
            </a:r>
            <a:endParaRPr lang="tr-TR" dirty="0" smtClean="0"/>
          </a:p>
          <a:p>
            <a:pPr lvl="0"/>
            <a:endParaRPr lang="tr-TR" dirty="0" smtClean="0"/>
          </a:p>
          <a:p>
            <a:pPr lvl="0"/>
            <a:r>
              <a:rPr lang="tr-TR" b="1" dirty="0" err="1" smtClean="0"/>
              <a:t>Assurance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validate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services</a:t>
            </a:r>
            <a:r>
              <a:rPr lang="tr-TR" dirty="0" smtClean="0"/>
              <a:t> </a:t>
            </a:r>
            <a:r>
              <a:rPr lang="tr-TR" dirty="0" err="1"/>
              <a:t>offered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institutions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achieved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; </a:t>
            </a:r>
          </a:p>
        </p:txBody>
      </p:sp>
    </p:spTree>
    <p:extLst>
      <p:ext uri="{BB962C8B-B14F-4D97-AF65-F5344CB8AC3E}">
        <p14:creationId xmlns="" xmlns:p14="http://schemas.microsoft.com/office/powerpoint/2010/main" val="17431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health</a:t>
            </a:r>
            <a:r>
              <a:rPr lang="tr-TR" b="1" dirty="0"/>
              <a:t> </a:t>
            </a:r>
            <a:r>
              <a:rPr lang="tr-TR" b="1" dirty="0" err="1"/>
              <a:t>information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This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focuses</a:t>
            </a:r>
            <a:r>
              <a:rPr lang="tr-TR" dirty="0"/>
              <a:t> on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/>
              <a:t>:</a:t>
            </a:r>
          </a:p>
          <a:p>
            <a:r>
              <a:rPr lang="tr-TR" dirty="0"/>
              <a:t> </a:t>
            </a:r>
          </a:p>
          <a:p>
            <a:pPr lvl="0"/>
            <a:r>
              <a:rPr lang="tr-TR" dirty="0" smtClean="0"/>
              <a:t>(1) </a:t>
            </a:r>
            <a:r>
              <a:rPr lang="tr-TR" dirty="0" err="1" smtClean="0"/>
              <a:t>infectious</a:t>
            </a:r>
            <a:r>
              <a:rPr lang="tr-TR" dirty="0" smtClean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surveillance</a:t>
            </a:r>
            <a:r>
              <a:rPr lang="tr-TR" dirty="0"/>
              <a:t>, </a:t>
            </a:r>
            <a:endParaRPr lang="tr-TR" dirty="0" smtClean="0"/>
          </a:p>
          <a:p>
            <a:pPr lvl="0"/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man-agement</a:t>
            </a:r>
            <a:r>
              <a:rPr lang="tr-TR" dirty="0"/>
              <a:t>, </a:t>
            </a:r>
            <a:endParaRPr lang="tr-TR" dirty="0" smtClean="0"/>
          </a:p>
          <a:p>
            <a:pPr lvl="0"/>
            <a:r>
              <a:rPr lang="tr-TR" dirty="0" smtClean="0"/>
              <a:t>(</a:t>
            </a:r>
            <a:r>
              <a:rPr lang="tr-TR" dirty="0"/>
              <a:t>3) </a:t>
            </a:r>
            <a:r>
              <a:rPr lang="tr-TR" dirty="0" err="1"/>
              <a:t>mental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endParaRPr lang="tr-TR" dirty="0" smtClean="0"/>
          </a:p>
          <a:p>
            <a:pPr lvl="0"/>
            <a:r>
              <a:rPr lang="tr-TR" dirty="0" smtClean="0"/>
              <a:t>(</a:t>
            </a:r>
            <a:r>
              <a:rPr lang="tr-TR" dirty="0"/>
              <a:t>4) </a:t>
            </a:r>
            <a:r>
              <a:rPr lang="tr-TR" dirty="0" err="1"/>
              <a:t>chronic</a:t>
            </a:r>
            <a:r>
              <a:rPr lang="tr-TR" dirty="0"/>
              <a:t> </a:t>
            </a:r>
            <a:r>
              <a:rPr lang="tr-TR" dirty="0" err="1"/>
              <a:t>dis-ease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17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Infectious</a:t>
            </a:r>
            <a:r>
              <a:rPr lang="tr-TR" b="1" i="1" dirty="0"/>
              <a:t> </a:t>
            </a:r>
            <a:r>
              <a:rPr lang="tr-TR" b="1" i="1" dirty="0" err="1"/>
              <a:t>disease</a:t>
            </a:r>
            <a:r>
              <a:rPr lang="tr-TR" b="1" i="1" dirty="0"/>
              <a:t> </a:t>
            </a:r>
            <a:r>
              <a:rPr lang="tr-TR" b="1" i="1" dirty="0" err="1"/>
              <a:t>surveillance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Using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global </a:t>
            </a:r>
            <a:r>
              <a:rPr lang="tr-TR" dirty="0" err="1"/>
              <a:t>infectious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surveillance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smtClean="0"/>
              <a:t>was </a:t>
            </a:r>
            <a:r>
              <a:rPr lang="tr-TR" dirty="0" err="1" smtClean="0"/>
              <a:t>developed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-time risk </a:t>
            </a:r>
            <a:r>
              <a:rPr lang="tr-TR" dirty="0" err="1"/>
              <a:t>monitoring</a:t>
            </a:r>
            <a:r>
              <a:rPr lang="tr-TR" dirty="0"/>
              <a:t> on </a:t>
            </a:r>
            <a:r>
              <a:rPr lang="tr-TR" dirty="0" err="1"/>
              <a:t>map</a:t>
            </a:r>
            <a:r>
              <a:rPr lang="tr-TR" dirty="0"/>
              <a:t>, </a:t>
            </a:r>
            <a:r>
              <a:rPr lang="tr-TR" dirty="0" err="1"/>
              <a:t>pointing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crowdsourcing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opened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possibilities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devel-oping</a:t>
            </a:r>
            <a:r>
              <a:rPr lang="tr-TR" dirty="0"/>
              <a:t> a </a:t>
            </a:r>
            <a:r>
              <a:rPr lang="tr-TR" dirty="0" err="1"/>
              <a:t>continually</a:t>
            </a:r>
            <a:r>
              <a:rPr lang="tr-TR" dirty="0"/>
              <a:t> </a:t>
            </a:r>
            <a:r>
              <a:rPr lang="tr-TR" dirty="0" err="1"/>
              <a:t>updated</a:t>
            </a:r>
            <a:r>
              <a:rPr lang="tr-TR" dirty="0"/>
              <a:t> atlas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Online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epidemiological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is a </a:t>
            </a:r>
            <a:r>
              <a:rPr lang="tr-TR" dirty="0" err="1"/>
              <a:t>valuable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facilitating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surveillance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monitoring</a:t>
            </a:r>
            <a:r>
              <a:rPr lang="tr-TR" dirty="0"/>
              <a:t> was </a:t>
            </a:r>
            <a:r>
              <a:rPr lang="tr-TR" dirty="0" err="1"/>
              <a:t>demonstrated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smtClean="0"/>
              <a:t>553,186,016 </a:t>
            </a:r>
            <a:r>
              <a:rPr lang="tr-TR" dirty="0" err="1"/>
              <a:t>tweets</a:t>
            </a:r>
            <a:r>
              <a:rPr lang="tr-TR" dirty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collected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9,800 </a:t>
            </a:r>
            <a:r>
              <a:rPr lang="tr-TR" dirty="0" err="1"/>
              <a:t>with</a:t>
            </a:r>
            <a:r>
              <a:rPr lang="tr-TR" dirty="0"/>
              <a:t> HIV risk-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keywords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dirty="0" err="1"/>
              <a:t>sexual</a:t>
            </a:r>
            <a:r>
              <a:rPr lang="tr-TR" dirty="0"/>
              <a:t> </a:t>
            </a:r>
            <a:r>
              <a:rPr lang="tr-TR" dirty="0" err="1" smtClean="0"/>
              <a:t>behaviors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drug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geographic</a:t>
            </a:r>
            <a:r>
              <a:rPr lang="tr-TR" dirty="0"/>
              <a:t> </a:t>
            </a:r>
            <a:r>
              <a:rPr lang="tr-TR" dirty="0" err="1"/>
              <a:t>annotations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/>
              <a:t>is a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(</a:t>
            </a:r>
            <a:r>
              <a:rPr lang="tr-TR" i="1" dirty="0"/>
              <a:t>P</a:t>
            </a:r>
            <a:r>
              <a:rPr lang="tr-TR" dirty="0"/>
              <a:t> , 0.01) </a:t>
            </a:r>
            <a:r>
              <a:rPr lang="tr-TR" dirty="0" err="1"/>
              <a:t>between</a:t>
            </a:r>
            <a:r>
              <a:rPr lang="tr-TR" dirty="0"/>
              <a:t> HIV-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tweets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HIV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 smtClean="0"/>
              <a:t>prevalence</a:t>
            </a:r>
            <a:r>
              <a:rPr lang="tr-TR" dirty="0" smtClean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illustrating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8370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err="1"/>
              <a:t>Population</a:t>
            </a:r>
            <a:r>
              <a:rPr lang="tr-TR" b="1" i="1" dirty="0"/>
              <a:t> </a:t>
            </a:r>
            <a:r>
              <a:rPr lang="tr-TR" b="1" i="1" dirty="0" err="1"/>
              <a:t>health</a:t>
            </a:r>
            <a:r>
              <a:rPr lang="tr-TR" b="1" i="1" dirty="0"/>
              <a:t> </a:t>
            </a:r>
            <a:r>
              <a:rPr lang="tr-TR" b="1" i="1" dirty="0" err="1" smtClean="0"/>
              <a:t>management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association</a:t>
            </a:r>
            <a:r>
              <a:rPr lang="tr-TR" dirty="0"/>
              <a:t> of </a:t>
            </a:r>
            <a:r>
              <a:rPr lang="tr-TR" dirty="0" err="1"/>
              <a:t>patient</a:t>
            </a:r>
            <a:r>
              <a:rPr lang="tr-TR" dirty="0"/>
              <a:t> MD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smtClean="0"/>
              <a:t>UCD was </a:t>
            </a:r>
            <a:r>
              <a:rPr lang="tr-TR" dirty="0" err="1" smtClean="0"/>
              <a:t>analyzed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/>
              <a:t>MD was </a:t>
            </a:r>
            <a:r>
              <a:rPr lang="tr-TR" dirty="0" err="1"/>
              <a:t>identified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ICD10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UCD was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death</a:t>
            </a:r>
            <a:r>
              <a:rPr lang="tr-TR" dirty="0"/>
              <a:t> </a:t>
            </a:r>
            <a:r>
              <a:rPr lang="tr-TR" dirty="0" err="1"/>
              <a:t>registry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MD </a:t>
            </a:r>
            <a:r>
              <a:rPr lang="tr-TR" dirty="0" err="1"/>
              <a:t>and</a:t>
            </a:r>
            <a:r>
              <a:rPr lang="tr-TR" dirty="0"/>
              <a:t> UCD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independent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Using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insur-ance</a:t>
            </a:r>
            <a:r>
              <a:rPr lang="tr-TR" dirty="0"/>
              <a:t> data,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421,460 </a:t>
            </a:r>
            <a:r>
              <a:rPr lang="tr-TR" dirty="0" err="1"/>
              <a:t>deceased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was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2008 </a:t>
            </a:r>
            <a:r>
              <a:rPr lang="tr-TR" dirty="0" err="1"/>
              <a:t>to</a:t>
            </a:r>
            <a:r>
              <a:rPr lang="tr-TR" dirty="0"/>
              <a:t> 2009.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8.5% of </a:t>
            </a:r>
            <a:r>
              <a:rPr lang="tr-TR" dirty="0" err="1"/>
              <a:t>inhospital</a:t>
            </a:r>
            <a:r>
              <a:rPr lang="tr-TR" dirty="0"/>
              <a:t> </a:t>
            </a:r>
            <a:r>
              <a:rPr lang="tr-TR" dirty="0" err="1"/>
              <a:t>deaths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19.5% of </a:t>
            </a:r>
            <a:r>
              <a:rPr lang="tr-TR" dirty="0" err="1"/>
              <a:t>out</a:t>
            </a:r>
            <a:r>
              <a:rPr lang="tr-TR" dirty="0"/>
              <a:t>-of-</a:t>
            </a:r>
            <a:r>
              <a:rPr lang="tr-TR" dirty="0" err="1"/>
              <a:t>hospital</a:t>
            </a:r>
            <a:r>
              <a:rPr lang="tr-TR" dirty="0"/>
              <a:t> </a:t>
            </a:r>
            <a:r>
              <a:rPr lang="tr-TR" dirty="0" err="1"/>
              <a:t>deaths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death</a:t>
            </a:r>
            <a:r>
              <a:rPr lang="tr-TR" dirty="0"/>
              <a:t> was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in </a:t>
            </a:r>
            <a:r>
              <a:rPr lang="tr-TR" dirty="0" err="1"/>
              <a:t>elderly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demonstrate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large-scale</a:t>
            </a:r>
            <a:r>
              <a:rPr lang="tr-TR" dirty="0"/>
              <a:t> data </a:t>
            </a:r>
            <a:r>
              <a:rPr lang="tr-TR" dirty="0" err="1"/>
              <a:t>analysis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association</a:t>
            </a:r>
            <a:r>
              <a:rPr lang="tr-TR" dirty="0"/>
              <a:t> of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8477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12" y="1412776"/>
            <a:ext cx="903435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734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Mental</a:t>
            </a:r>
            <a:r>
              <a:rPr lang="tr-TR" b="1" i="1" dirty="0"/>
              <a:t> </a:t>
            </a:r>
            <a:r>
              <a:rPr lang="tr-TR" b="1" i="1" dirty="0" err="1"/>
              <a:t>health</a:t>
            </a:r>
            <a:r>
              <a:rPr lang="tr-TR" b="1" i="1" dirty="0"/>
              <a:t> </a:t>
            </a:r>
            <a:r>
              <a:rPr lang="tr-TR" b="1" i="1" dirty="0" err="1" smtClean="0"/>
              <a:t>management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 smtClean="0"/>
              <a:t>Messages</a:t>
            </a:r>
            <a:r>
              <a:rPr lang="tr-TR" dirty="0" smtClean="0"/>
              <a:t> </a:t>
            </a:r>
            <a:r>
              <a:rPr lang="tr-TR" dirty="0" err="1"/>
              <a:t>posted</a:t>
            </a:r>
            <a:r>
              <a:rPr lang="tr-TR" dirty="0"/>
              <a:t> on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depression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/>
              <a:t>analysis</a:t>
            </a:r>
            <a:r>
              <a:rPr lang="tr-TR" dirty="0"/>
              <a:t> is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association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depressive</a:t>
            </a:r>
            <a:r>
              <a:rPr lang="tr-TR" dirty="0"/>
              <a:t> </a:t>
            </a:r>
            <a:r>
              <a:rPr lang="tr-TR" dirty="0" err="1"/>
              <a:t>dis-orders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repetitive</a:t>
            </a:r>
            <a:r>
              <a:rPr lang="tr-TR" dirty="0"/>
              <a:t> </a:t>
            </a:r>
            <a:r>
              <a:rPr lang="tr-TR" dirty="0" err="1"/>
              <a:t>thoughts</a:t>
            </a:r>
            <a:r>
              <a:rPr lang="tr-TR" dirty="0"/>
              <a:t>/</a:t>
            </a:r>
            <a:r>
              <a:rPr lang="tr-TR" dirty="0" err="1"/>
              <a:t>ruminating</a:t>
            </a:r>
            <a:r>
              <a:rPr lang="tr-TR" dirty="0"/>
              <a:t> </a:t>
            </a:r>
            <a:r>
              <a:rPr lang="tr-TR" dirty="0" err="1"/>
              <a:t>behavior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analytics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an </a:t>
            </a:r>
            <a:r>
              <a:rPr lang="tr-TR" dirty="0" err="1"/>
              <a:t>important</a:t>
            </a:r>
            <a:r>
              <a:rPr lang="tr-TR" dirty="0"/>
              <a:t> role in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­</a:t>
            </a:r>
            <a:r>
              <a:rPr lang="tr-TR" dirty="0" err="1"/>
              <a:t>mining</a:t>
            </a:r>
            <a:r>
              <a:rPr lang="tr-TR" dirty="0"/>
              <a:t>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behavioral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emotional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messages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“</a:t>
            </a:r>
            <a:r>
              <a:rPr lang="tr-TR" dirty="0" err="1"/>
              <a:t>tweets</a:t>
            </a:r>
            <a:r>
              <a:rPr lang="tr-TR" dirty="0"/>
              <a:t>,” </a:t>
            </a:r>
            <a:r>
              <a:rPr lang="tr-TR" dirty="0" err="1"/>
              <a:t>posted</a:t>
            </a:r>
            <a:r>
              <a:rPr lang="tr-TR" dirty="0"/>
              <a:t> on </a:t>
            </a:r>
            <a:r>
              <a:rPr lang="tr-TR" dirty="0" err="1"/>
              <a:t>Twitter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Within</a:t>
            </a:r>
            <a:r>
              <a:rPr lang="tr-TR" dirty="0" smtClean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tweets</a:t>
            </a:r>
            <a:r>
              <a:rPr lang="tr-TR" dirty="0"/>
              <a:t>, </a:t>
            </a:r>
            <a:r>
              <a:rPr lang="tr-TR" dirty="0" smtClean="0"/>
              <a:t> a </a:t>
            </a:r>
            <a:r>
              <a:rPr lang="tr-TR" dirty="0" err="1"/>
              <a:t>disease-related</a:t>
            </a:r>
            <a:r>
              <a:rPr lang="tr-TR" dirty="0"/>
              <a:t> </a:t>
            </a:r>
            <a:r>
              <a:rPr lang="tr-TR" dirty="0" err="1"/>
              <a:t>emotion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a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 smtClean="0"/>
              <a:t>symptom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be </a:t>
            </a:r>
            <a:r>
              <a:rPr lang="tr-TR" dirty="0" err="1" smtClean="0"/>
              <a:t>detected</a:t>
            </a:r>
            <a:r>
              <a:rPr lang="tr-TR" dirty="0" smtClean="0"/>
              <a:t> .</a:t>
            </a:r>
          </a:p>
          <a:p>
            <a:endParaRPr lang="tr-TR" dirty="0"/>
          </a:p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delve</a:t>
            </a:r>
            <a:r>
              <a:rPr lang="tr-TR" dirty="0"/>
              <a:t> </a:t>
            </a:r>
            <a:r>
              <a:rPr lang="tr-TR" dirty="0" err="1"/>
              <a:t>deeper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conversations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depressed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 smtClean="0"/>
              <a:t>emotions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sentiments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effectiveness</a:t>
            </a:r>
            <a:r>
              <a:rPr lang="tr-TR" dirty="0"/>
              <a:t> of </a:t>
            </a:r>
            <a:r>
              <a:rPr lang="tr-TR" dirty="0" err="1"/>
              <a:t>their</a:t>
            </a:r>
            <a:r>
              <a:rPr lang="tr-TR" dirty="0"/>
              <a:t> model </a:t>
            </a:r>
            <a:r>
              <a:rPr lang="tr-TR" dirty="0" err="1"/>
              <a:t>against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of 89,840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analyzed</a:t>
            </a:r>
            <a:r>
              <a:rPr lang="tr-TR" dirty="0" smtClean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achieve</a:t>
            </a:r>
            <a:r>
              <a:rPr lang="tr-TR" dirty="0"/>
              <a:t> an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of 82.35%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0033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000" b="1" dirty="0" err="1"/>
              <a:t>Successful</a:t>
            </a:r>
            <a:r>
              <a:rPr lang="tr-TR" sz="2000" b="1" dirty="0"/>
              <a:t> </a:t>
            </a:r>
            <a:r>
              <a:rPr lang="tr-TR" sz="2000" b="1" dirty="0" err="1"/>
              <a:t>applications</a:t>
            </a:r>
            <a:r>
              <a:rPr lang="tr-TR" sz="2000" b="1" dirty="0"/>
              <a:t> of </a:t>
            </a:r>
            <a:r>
              <a:rPr lang="tr-TR" sz="2000" b="1" dirty="0" err="1"/>
              <a:t>personalized</a:t>
            </a:r>
            <a:r>
              <a:rPr lang="tr-TR" sz="2000" b="1" dirty="0"/>
              <a:t> </a:t>
            </a:r>
            <a:r>
              <a:rPr lang="tr-TR" sz="2000" b="1" dirty="0" err="1"/>
              <a:t>medicine</a:t>
            </a:r>
            <a:r>
              <a:rPr lang="tr-TR" sz="2000" b="1" dirty="0"/>
              <a:t> in </a:t>
            </a:r>
            <a:r>
              <a:rPr lang="tr-TR" sz="2000" b="1" dirty="0" err="1"/>
              <a:t>cancer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err="1"/>
              <a:t>Successful</a:t>
            </a:r>
            <a:r>
              <a:rPr lang="tr-TR" b="1" dirty="0"/>
              <a:t> </a:t>
            </a:r>
            <a:r>
              <a:rPr lang="tr-TR" b="1" dirty="0" err="1"/>
              <a:t>applications</a:t>
            </a:r>
            <a:r>
              <a:rPr lang="tr-TR" b="1" dirty="0"/>
              <a:t> of </a:t>
            </a:r>
            <a:r>
              <a:rPr lang="tr-TR" b="1" dirty="0" err="1"/>
              <a:t>personalized</a:t>
            </a:r>
            <a:r>
              <a:rPr lang="tr-TR" b="1" dirty="0"/>
              <a:t> </a:t>
            </a:r>
            <a:r>
              <a:rPr lang="tr-TR" b="1" dirty="0" err="1"/>
              <a:t>medicine</a:t>
            </a:r>
            <a:r>
              <a:rPr lang="tr-TR" b="1" dirty="0"/>
              <a:t> in </a:t>
            </a:r>
            <a:r>
              <a:rPr lang="tr-TR" b="1" dirty="0" err="1"/>
              <a:t>cancer</a:t>
            </a:r>
            <a:r>
              <a:rPr lang="tr-TR" b="1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drugs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identified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of </a:t>
            </a:r>
            <a:r>
              <a:rPr lang="tr-TR" dirty="0" err="1"/>
              <a:t>patients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melanoma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BRAF muta-</a:t>
            </a:r>
            <a:r>
              <a:rPr lang="tr-TR" dirty="0" err="1"/>
              <a:t>tion</a:t>
            </a:r>
            <a:r>
              <a:rPr lang="tr-TR" dirty="0"/>
              <a:t> V600E can be </a:t>
            </a:r>
            <a:r>
              <a:rPr lang="tr-TR" dirty="0" err="1"/>
              <a:t>treated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dabrafenib</a:t>
            </a:r>
            <a:r>
              <a:rPr lang="tr-TR" dirty="0"/>
              <a:t> </a:t>
            </a:r>
            <a:r>
              <a:rPr lang="tr-TR" dirty="0">
                <a:hlinkClick r:id="" action="ppaction://hlinkfile"/>
              </a:rPr>
              <a:t>[52]</a:t>
            </a:r>
            <a:r>
              <a:rPr lang="tr-TR" dirty="0"/>
              <a:t>,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breast</a:t>
            </a:r>
            <a:r>
              <a:rPr lang="tr-TR" dirty="0"/>
              <a:t> </a:t>
            </a:r>
            <a:r>
              <a:rPr lang="tr-TR" dirty="0" err="1"/>
              <a:t>cancer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amplification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overexpression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gene </a:t>
            </a:r>
            <a:r>
              <a:rPr lang="tr-TR" dirty="0" err="1"/>
              <a:t>encoding</a:t>
            </a:r>
            <a:r>
              <a:rPr lang="tr-TR" dirty="0"/>
              <a:t> Her2/</a:t>
            </a:r>
            <a:r>
              <a:rPr lang="tr-TR" dirty="0" err="1"/>
              <a:t>Neu</a:t>
            </a:r>
            <a:r>
              <a:rPr lang="tr-TR" dirty="0"/>
              <a:t> can be </a:t>
            </a:r>
            <a:r>
              <a:rPr lang="tr-TR" dirty="0" err="1"/>
              <a:t>treated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targeted</a:t>
            </a:r>
            <a:r>
              <a:rPr lang="tr-TR" dirty="0"/>
              <a:t> </a:t>
            </a:r>
            <a:r>
              <a:rPr lang="tr-TR" dirty="0" err="1"/>
              <a:t>therapy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b="1" dirty="0" err="1"/>
              <a:t>trastuzumab</a:t>
            </a:r>
            <a:r>
              <a:rPr lang="tr-TR" dirty="0"/>
              <a:t> </a:t>
            </a:r>
            <a:r>
              <a:rPr lang="tr-TR" dirty="0">
                <a:hlinkClick r:id="" action="ppaction://hlinkfile"/>
              </a:rPr>
              <a:t>[53</a:t>
            </a:r>
            <a:r>
              <a:rPr lang="tr-TR" dirty="0" smtClean="0">
                <a:hlinkClick r:id="" action="ppaction://hlinkfile"/>
              </a:rPr>
              <a:t>]</a:t>
            </a:r>
          </a:p>
          <a:p>
            <a:endParaRPr lang="tr-TR" dirty="0">
              <a:hlinkClick r:id="" action="ppaction://hlinkfile"/>
            </a:endParaRPr>
          </a:p>
          <a:p>
            <a:r>
              <a:rPr lang="tr-TR" dirty="0" smtClean="0">
                <a:hlinkClick r:id="" action="ppaction://hlinkfile"/>
              </a:rPr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tumor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fusion</a:t>
            </a:r>
            <a:r>
              <a:rPr lang="tr-TR" dirty="0"/>
              <a:t> protein BCR-ABL can be </a:t>
            </a:r>
            <a:r>
              <a:rPr lang="tr-TR" dirty="0" err="1"/>
              <a:t>treated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imatinib</a:t>
            </a:r>
            <a:r>
              <a:rPr lang="tr-TR" b="1" dirty="0"/>
              <a:t> </a:t>
            </a:r>
            <a:r>
              <a:rPr lang="tr-TR" dirty="0">
                <a:hlinkClick r:id="" action="ppaction://hlinkfile"/>
              </a:rPr>
              <a:t>[54]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0271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Chronic</a:t>
            </a:r>
            <a:r>
              <a:rPr lang="tr-TR" b="1" i="1" dirty="0"/>
              <a:t> </a:t>
            </a:r>
            <a:r>
              <a:rPr lang="tr-TR" b="1" i="1" dirty="0" err="1"/>
              <a:t>disease</a:t>
            </a:r>
            <a:r>
              <a:rPr lang="tr-TR" b="1" i="1" dirty="0"/>
              <a:t> </a:t>
            </a:r>
            <a:r>
              <a:rPr lang="tr-TR" b="1" i="1" dirty="0" err="1" smtClean="0"/>
              <a:t>management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 smtClean="0"/>
              <a:t>­</a:t>
            </a:r>
            <a:r>
              <a:rPr lang="tr-TR" b="1" dirty="0" err="1"/>
              <a:t>Cardiovascular</a:t>
            </a:r>
            <a:r>
              <a:rPr lang="tr-TR" b="1" dirty="0"/>
              <a:t> </a:t>
            </a:r>
            <a:r>
              <a:rPr lang="tr-TR" b="1" dirty="0" err="1"/>
              <a:t>Health</a:t>
            </a:r>
            <a:r>
              <a:rPr lang="tr-TR" b="1" dirty="0"/>
              <a:t> in </a:t>
            </a:r>
            <a:r>
              <a:rPr lang="tr-TR" b="1" dirty="0" err="1"/>
              <a:t>Ambulatory</a:t>
            </a:r>
            <a:r>
              <a:rPr lang="tr-TR" b="1" dirty="0"/>
              <a:t> </a:t>
            </a:r>
            <a:r>
              <a:rPr lang="tr-TR" b="1" dirty="0" err="1"/>
              <a:t>Care</a:t>
            </a:r>
            <a:r>
              <a:rPr lang="tr-TR" b="1" dirty="0"/>
              <a:t> </a:t>
            </a:r>
            <a:r>
              <a:rPr lang="tr-TR" b="1" dirty="0" err="1"/>
              <a:t>Research</a:t>
            </a:r>
            <a:r>
              <a:rPr lang="tr-TR" b="1" dirty="0"/>
              <a:t> Team </a:t>
            </a:r>
            <a:r>
              <a:rPr lang="tr-TR" dirty="0"/>
              <a:t>(</a:t>
            </a:r>
            <a:r>
              <a:rPr lang="tr-TR" b="1" dirty="0"/>
              <a:t>CANHEAR</a:t>
            </a:r>
            <a:r>
              <a:rPr lang="tr-TR" dirty="0"/>
              <a:t>T), a </a:t>
            </a:r>
            <a:r>
              <a:rPr lang="tr-TR" dirty="0" err="1"/>
              <a:t>unique</a:t>
            </a:r>
            <a:r>
              <a:rPr lang="tr-TR" dirty="0"/>
              <a:t>, </a:t>
            </a:r>
            <a:r>
              <a:rPr lang="tr-TR" dirty="0" err="1"/>
              <a:t>population-based</a:t>
            </a:r>
            <a:r>
              <a:rPr lang="tr-TR" dirty="0"/>
              <a:t> ­</a:t>
            </a:r>
            <a:r>
              <a:rPr lang="tr-TR" dirty="0" err="1"/>
              <a:t>observational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initiative</a:t>
            </a:r>
            <a:r>
              <a:rPr lang="tr-TR" dirty="0"/>
              <a:t> </a:t>
            </a:r>
            <a:r>
              <a:rPr lang="tr-TR" dirty="0" err="1"/>
              <a:t>aimed</a:t>
            </a:r>
            <a:r>
              <a:rPr lang="tr-TR" dirty="0"/>
              <a:t> at </a:t>
            </a:r>
            <a:r>
              <a:rPr lang="tr-TR" dirty="0" err="1"/>
              <a:t>measuring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improving</a:t>
            </a:r>
            <a:r>
              <a:rPr lang="tr-TR" dirty="0"/>
              <a:t> </a:t>
            </a:r>
            <a:r>
              <a:rPr lang="tr-TR" dirty="0" err="1"/>
              <a:t>cardio-vascular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of </a:t>
            </a:r>
            <a:r>
              <a:rPr lang="tr-TR" dirty="0" err="1"/>
              <a:t>ambulatory</a:t>
            </a:r>
            <a:r>
              <a:rPr lang="tr-TR" dirty="0"/>
              <a:t> </a:t>
            </a:r>
            <a:r>
              <a:rPr lang="tr-TR" dirty="0" err="1"/>
              <a:t>cardiovascular</a:t>
            </a:r>
            <a:r>
              <a:rPr lang="tr-TR" dirty="0"/>
              <a:t>­ </a:t>
            </a:r>
            <a:r>
              <a:rPr lang="tr-TR" dirty="0" err="1"/>
              <a:t>care</a:t>
            </a:r>
            <a:r>
              <a:rPr lang="tr-TR" dirty="0"/>
              <a:t> </a:t>
            </a:r>
            <a:r>
              <a:rPr lang="tr-TR" dirty="0" err="1"/>
              <a:t>provided</a:t>
            </a:r>
            <a:r>
              <a:rPr lang="tr-TR" dirty="0"/>
              <a:t> in </a:t>
            </a:r>
            <a:r>
              <a:rPr lang="tr-TR" dirty="0" err="1"/>
              <a:t>Ontario</a:t>
            </a:r>
            <a:r>
              <a:rPr lang="tr-TR" dirty="0"/>
              <a:t>, </a:t>
            </a:r>
            <a:r>
              <a:rPr lang="tr-TR" dirty="0" err="1"/>
              <a:t>Canada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/>
              <a:t>data </a:t>
            </a:r>
            <a:r>
              <a:rPr lang="tr-TR" dirty="0" err="1"/>
              <a:t>from</a:t>
            </a:r>
            <a:r>
              <a:rPr lang="tr-TR" dirty="0"/>
              <a:t> 9.8 ­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Ontario</a:t>
            </a:r>
            <a:r>
              <a:rPr lang="tr-TR" dirty="0"/>
              <a:t> </a:t>
            </a:r>
            <a:r>
              <a:rPr lang="tr-TR" dirty="0" err="1"/>
              <a:t>adults</a:t>
            </a:r>
            <a:r>
              <a:rPr lang="tr-TR" dirty="0"/>
              <a:t> </a:t>
            </a:r>
            <a:r>
              <a:rPr lang="tr-TR" dirty="0" err="1"/>
              <a:t>aged</a:t>
            </a:r>
            <a:r>
              <a:rPr lang="tr-TR" dirty="0"/>
              <a:t> $20 </a:t>
            </a:r>
            <a:r>
              <a:rPr lang="tr-TR" dirty="0" err="1"/>
              <a:t>years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Data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 smtClean="0"/>
              <a:t>assembled</a:t>
            </a:r>
            <a:r>
              <a:rPr lang="tr-TR" dirty="0" smtClean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linking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surveys</a:t>
            </a:r>
            <a:r>
              <a:rPr lang="tr-TR" dirty="0"/>
              <a:t>,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administration</a:t>
            </a:r>
            <a:r>
              <a:rPr lang="tr-TR" dirty="0"/>
              <a:t>, </a:t>
            </a:r>
            <a:r>
              <a:rPr lang="tr-TR" dirty="0" err="1"/>
              <a:t>clinical</a:t>
            </a:r>
            <a:r>
              <a:rPr lang="tr-TR" dirty="0"/>
              <a:t>, </a:t>
            </a:r>
            <a:r>
              <a:rPr lang="tr-TR" dirty="0" err="1"/>
              <a:t>laboratory</a:t>
            </a:r>
            <a:r>
              <a:rPr lang="tr-TR" dirty="0"/>
              <a:t>, </a:t>
            </a:r>
            <a:r>
              <a:rPr lang="tr-TR" dirty="0" err="1"/>
              <a:t>drug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record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encoded</a:t>
            </a:r>
            <a:r>
              <a:rPr lang="tr-TR" dirty="0"/>
              <a:t>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identifiers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Follow-up</a:t>
            </a:r>
            <a:r>
              <a:rPr lang="tr-TR" dirty="0" smtClean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record</a:t>
            </a:r>
            <a:r>
              <a:rPr lang="tr-TR" dirty="0"/>
              <a:t> link-</a:t>
            </a:r>
            <a:r>
              <a:rPr lang="tr-TR" dirty="0" err="1"/>
              <a:t>ages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comprehensive</a:t>
            </a:r>
            <a:r>
              <a:rPr lang="tr-TR" dirty="0"/>
              <a:t> </a:t>
            </a:r>
            <a:r>
              <a:rPr lang="tr-TR" dirty="0" err="1"/>
              <a:t>hospitalization</a:t>
            </a:r>
            <a:r>
              <a:rPr lang="tr-TR" dirty="0"/>
              <a:t>, </a:t>
            </a:r>
            <a:r>
              <a:rPr lang="tr-TR" dirty="0" err="1"/>
              <a:t>emergency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vital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</a:t>
            </a:r>
            <a:r>
              <a:rPr lang="tr-TR" dirty="0" err="1"/>
              <a:t>administrative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420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/>
              </a:rPr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(</a:t>
            </a:r>
            <a:r>
              <a:rPr lang="tr-TR" dirty="0"/>
              <a:t>1) </a:t>
            </a:r>
            <a:r>
              <a:rPr lang="tr-TR" dirty="0" err="1"/>
              <a:t>integrating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sources</a:t>
            </a:r>
            <a:r>
              <a:rPr lang="tr-TR" dirty="0"/>
              <a:t> of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enables</a:t>
            </a:r>
            <a:r>
              <a:rPr lang="tr-TR" dirty="0"/>
              <a:t> </a:t>
            </a:r>
            <a:r>
              <a:rPr lang="tr-TR" dirty="0" err="1"/>
              <a:t>clinicians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depict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of </a:t>
            </a:r>
            <a:r>
              <a:rPr lang="tr-TR" dirty="0" err="1"/>
              <a:t>patient</a:t>
            </a:r>
            <a:r>
              <a:rPr lang="tr-TR" dirty="0"/>
              <a:t> </a:t>
            </a:r>
            <a:r>
              <a:rPr lang="tr-TR" dirty="0" err="1"/>
              <a:t>care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a </a:t>
            </a:r>
            <a:r>
              <a:rPr lang="tr-TR" dirty="0" err="1"/>
              <a:t>patient’s</a:t>
            </a:r>
            <a:r>
              <a:rPr lang="tr-TR" dirty="0"/>
              <a:t> </a:t>
            </a:r>
            <a:r>
              <a:rPr lang="tr-TR" dirty="0" err="1"/>
              <a:t>holistic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,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genome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behavior</a:t>
            </a:r>
            <a:r>
              <a:rPr lang="tr-TR" dirty="0"/>
              <a:t>;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(</a:t>
            </a:r>
            <a:r>
              <a:rPr lang="tr-TR" dirty="0"/>
              <a:t>2)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avail-ability</a:t>
            </a:r>
            <a:r>
              <a:rPr lang="tr-TR" dirty="0"/>
              <a:t> of </a:t>
            </a:r>
            <a:r>
              <a:rPr lang="tr-TR" dirty="0" err="1"/>
              <a:t>novel</a:t>
            </a:r>
            <a:r>
              <a:rPr lang="tr-TR" dirty="0"/>
              <a:t> mobile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facilitates</a:t>
            </a:r>
            <a:r>
              <a:rPr lang="tr-TR" dirty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-time </a:t>
            </a:r>
            <a:r>
              <a:rPr lang="tr-TR" dirty="0"/>
              <a:t>data </a:t>
            </a:r>
            <a:r>
              <a:rPr lang="tr-TR" dirty="0" err="1"/>
              <a:t>gathering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;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/>
              <a:t>3)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 of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platforms</a:t>
            </a:r>
            <a:r>
              <a:rPr lang="tr-TR" dirty="0"/>
              <a:t> </a:t>
            </a:r>
            <a:r>
              <a:rPr lang="tr-TR" dirty="0" err="1"/>
              <a:t>enables</a:t>
            </a:r>
            <a:r>
              <a:rPr lang="tr-TR" dirty="0"/>
              <a:t> data </a:t>
            </a:r>
            <a:r>
              <a:rPr lang="tr-TR" dirty="0" err="1"/>
              <a:t>archiving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be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;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tr-TR" dirty="0" smtClean="0"/>
              <a:t>(4)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inclusion</a:t>
            </a:r>
            <a:r>
              <a:rPr lang="tr-TR" dirty="0"/>
              <a:t> of </a:t>
            </a:r>
            <a:r>
              <a:rPr lang="tr-TR" dirty="0" err="1"/>
              <a:t>geographical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environmental</a:t>
            </a:r>
            <a:r>
              <a:rPr lang="tr-TR" dirty="0"/>
              <a:t> </a:t>
            </a:r>
            <a:r>
              <a:rPr lang="tr-TR" dirty="0" err="1"/>
              <a:t>informa-tion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interpret</a:t>
            </a:r>
            <a:r>
              <a:rPr lang="tr-TR" dirty="0"/>
              <a:t> </a:t>
            </a:r>
            <a:r>
              <a:rPr lang="tr-TR" dirty="0" err="1"/>
              <a:t>gathered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42917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holds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promise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 smtClean="0"/>
              <a:t>improving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care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facing</a:t>
            </a:r>
            <a:r>
              <a:rPr lang="tr-TR" dirty="0"/>
              <a:t>­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 in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technology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problem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integration</a:t>
            </a:r>
            <a:r>
              <a:rPr lang="tr-TR" dirty="0"/>
              <a:t> of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VHA’s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, </a:t>
            </a:r>
            <a:r>
              <a:rPr lang="tr-TR" b="1" dirty="0"/>
              <a:t>VISTA</a:t>
            </a:r>
            <a:r>
              <a:rPr lang="tr-TR" dirty="0"/>
              <a:t>, is not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 </a:t>
            </a:r>
            <a:r>
              <a:rPr lang="tr-TR" b="1" dirty="0"/>
              <a:t>it is a set of 128 </a:t>
            </a:r>
            <a:r>
              <a:rPr lang="tr-TR" b="1" dirty="0" err="1"/>
              <a:t>interlinked</a:t>
            </a:r>
            <a:r>
              <a:rPr lang="tr-TR" b="1" dirty="0"/>
              <a:t> </a:t>
            </a:r>
            <a:r>
              <a:rPr lang="tr-TR" b="1" dirty="0" err="1"/>
              <a:t>systems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This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complicated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data </a:t>
            </a:r>
            <a:r>
              <a:rPr lang="tr-TR" dirty="0" err="1"/>
              <a:t>types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dirty="0" err="1"/>
              <a:t>integrating</a:t>
            </a:r>
            <a:r>
              <a:rPr lang="tr-TR" dirty="0"/>
              <a:t> an </a:t>
            </a:r>
            <a:r>
              <a:rPr lang="tr-TR" dirty="0" err="1"/>
              <a:t>imaging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 </a:t>
            </a:r>
            <a:r>
              <a:rPr lang="tr-TR" dirty="0" err="1"/>
              <a:t>laboratory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),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limiting</a:t>
            </a:r>
            <a:r>
              <a:rPr lang="tr-TR" dirty="0"/>
              <a:t> a </a:t>
            </a:r>
            <a:r>
              <a:rPr lang="tr-TR" dirty="0" err="1"/>
              <a:t>system’s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queries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acquire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data.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standardization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laboratory</a:t>
            </a:r>
            <a:r>
              <a:rPr lang="tr-TR" dirty="0"/>
              <a:t> </a:t>
            </a:r>
            <a:r>
              <a:rPr lang="tr-TR" dirty="0" err="1"/>
              <a:t>protocols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­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integration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9874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image</a:t>
            </a:r>
            <a:r>
              <a:rPr lang="tr-TR" dirty="0"/>
              <a:t> data can </a:t>
            </a:r>
            <a:r>
              <a:rPr lang="tr-TR" dirty="0" err="1"/>
              <a:t>suffer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technological</a:t>
            </a:r>
            <a:r>
              <a:rPr lang="tr-TR" dirty="0"/>
              <a:t>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b="1" dirty="0" err="1"/>
              <a:t>come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different</a:t>
            </a:r>
            <a:r>
              <a:rPr lang="tr-TR" b="1" dirty="0"/>
              <a:t> </a:t>
            </a:r>
            <a:r>
              <a:rPr lang="tr-TR" b="1" dirty="0" err="1"/>
              <a:t>laboratories</a:t>
            </a:r>
            <a:r>
              <a:rPr lang="tr-TR" b="1" dirty="0"/>
              <a:t> </a:t>
            </a:r>
            <a:r>
              <a:rPr lang="tr-TR" b="1" dirty="0" err="1"/>
              <a:t>under</a:t>
            </a:r>
            <a:r>
              <a:rPr lang="tr-TR" b="1" dirty="0"/>
              <a:t> </a:t>
            </a:r>
            <a:r>
              <a:rPr lang="tr-TR" b="1" dirty="0" err="1"/>
              <a:t>different</a:t>
            </a:r>
            <a:r>
              <a:rPr lang="tr-TR" b="1" dirty="0"/>
              <a:t> </a:t>
            </a:r>
            <a:r>
              <a:rPr lang="tr-TR" b="1" dirty="0" err="1"/>
              <a:t>proto-cols</a:t>
            </a:r>
            <a:r>
              <a:rPr lang="tr-TR" b="1" dirty="0"/>
              <a:t>. </a:t>
            </a:r>
            <a:endParaRPr lang="tr-TR" b="1" dirty="0" smtClean="0"/>
          </a:p>
          <a:p>
            <a:endParaRPr lang="tr-TR" dirty="0"/>
          </a:p>
          <a:p>
            <a:r>
              <a:rPr lang="tr-TR" dirty="0" err="1" smtClean="0"/>
              <a:t>Efforts</a:t>
            </a:r>
            <a:r>
              <a:rPr lang="tr-TR" dirty="0" smtClean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normalize</a:t>
            </a:r>
            <a:r>
              <a:rPr lang="tr-TR" dirty="0"/>
              <a:t> data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;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data, but it is </a:t>
            </a:r>
            <a:r>
              <a:rPr lang="tr-TR" dirty="0" err="1" smtClean="0"/>
              <a:t>intrinsically</a:t>
            </a:r>
            <a:r>
              <a:rPr lang="tr-TR" dirty="0" smtClean="0"/>
              <a:t> 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/>
              <a:t>difficult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normalize</a:t>
            </a:r>
            <a:r>
              <a:rPr lang="tr-TR" dirty="0"/>
              <a:t> </a:t>
            </a:r>
            <a:r>
              <a:rPr lang="tr-TR" dirty="0" err="1"/>
              <a:t>laboratory</a:t>
            </a:r>
            <a:r>
              <a:rPr lang="tr-TR" dirty="0"/>
              <a:t> test data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 </a:t>
            </a:r>
            <a:r>
              <a:rPr lang="tr-TR" b="1" dirty="0"/>
              <a:t>Security­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privacy</a:t>
            </a:r>
            <a:r>
              <a:rPr lang="tr-TR" b="1" dirty="0"/>
              <a:t> </a:t>
            </a:r>
            <a:r>
              <a:rPr lang="tr-TR" dirty="0" err="1"/>
              <a:t>concerns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as </a:t>
            </a:r>
            <a:r>
              <a:rPr lang="tr-TR" dirty="0" err="1"/>
              <a:t>hurdles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</a:t>
            </a:r>
            <a:r>
              <a:rPr lang="tr-TR" dirty="0" err="1"/>
              <a:t>integra-tion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in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secure</a:t>
            </a:r>
            <a:r>
              <a:rPr lang="tr-TR" dirty="0"/>
              <a:t> </a:t>
            </a:r>
            <a:r>
              <a:rPr lang="tr-TR" dirty="0" err="1"/>
              <a:t>platforms</a:t>
            </a:r>
            <a:r>
              <a:rPr lang="tr-TR" dirty="0" smtClean="0"/>
              <a:t>­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standards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protocols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greatly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2372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tr-TR" dirty="0" err="1" smtClean="0"/>
              <a:t>companies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institutions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, </a:t>
            </a:r>
            <a:r>
              <a:rPr lang="tr-TR" dirty="0" err="1" smtClean="0"/>
              <a:t>interperet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visualize</a:t>
            </a:r>
            <a:r>
              <a:rPr lang="tr-TR" dirty="0" smtClean="0"/>
              <a:t> </a:t>
            </a:r>
            <a:r>
              <a:rPr lang="tr-TR" dirty="0" err="1" smtClean="0"/>
              <a:t>combined</a:t>
            </a:r>
            <a:r>
              <a:rPr lang="tr-TR" dirty="0" smtClean="0"/>
              <a:t> </a:t>
            </a:r>
            <a:r>
              <a:rPr lang="tr-TR" dirty="0" err="1" smtClean="0"/>
              <a:t>omics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health</a:t>
            </a:r>
            <a:r>
              <a:rPr lang="tr-TR" dirty="0" smtClean="0"/>
              <a:t> </a:t>
            </a:r>
            <a:r>
              <a:rPr lang="tr-TR" dirty="0" err="1" smtClean="0"/>
              <a:t>clinical</a:t>
            </a:r>
            <a:r>
              <a:rPr lang="tr-TR" dirty="0" smtClean="0"/>
              <a:t> data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530040" cy="562074"/>
          </a:xfrm>
        </p:spPr>
        <p:txBody>
          <a:bodyPr>
            <a:normAutofit fontScale="90000"/>
          </a:bodyPr>
          <a:lstStyle/>
          <a:p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/>
            </a:r>
            <a:br>
              <a:rPr lang="tr-TR" dirty="0">
                <a:effectLst/>
              </a:rPr>
            </a:br>
            <a:r>
              <a:rPr lang="tr-TR" sz="1100" dirty="0" err="1">
                <a:effectLst/>
              </a:rPr>
              <a:t>Examples</a:t>
            </a:r>
            <a:r>
              <a:rPr lang="tr-TR" sz="1100" dirty="0">
                <a:effectLst/>
              </a:rPr>
              <a:t> of </a:t>
            </a:r>
            <a:r>
              <a:rPr lang="tr-TR" sz="1100" dirty="0" err="1">
                <a:effectLst/>
              </a:rPr>
              <a:t>companies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and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institutions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that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provide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solutions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to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generate</a:t>
            </a:r>
            <a:r>
              <a:rPr lang="tr-TR" sz="1100" dirty="0">
                <a:effectLst/>
              </a:rPr>
              <a:t>, </a:t>
            </a:r>
            <a:r>
              <a:rPr lang="tr-TR" sz="1100" dirty="0" err="1">
                <a:effectLst/>
              </a:rPr>
              <a:t>interpret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and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visualize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combined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omics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and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health</a:t>
            </a:r>
            <a:r>
              <a:rPr lang="tr-TR" sz="1100" dirty="0">
                <a:effectLst/>
              </a:rPr>
              <a:t> </a:t>
            </a:r>
            <a:r>
              <a:rPr lang="tr-TR" sz="1100" dirty="0" err="1">
                <a:effectLst/>
              </a:rPr>
              <a:t>clinical</a:t>
            </a:r>
            <a:r>
              <a:rPr lang="tr-TR" sz="1100" dirty="0">
                <a:effectLst/>
              </a:rPr>
              <a:t> data</a:t>
            </a:r>
            <a:br>
              <a:rPr lang="tr-TR" sz="1100" dirty="0">
                <a:effectLst/>
              </a:rPr>
            </a:br>
            <a:endParaRPr lang="tr-TR" sz="1100" dirty="0"/>
          </a:p>
        </p:txBody>
      </p:sp>
      <p:graphicFrame>
        <p:nvGraphicFramePr>
          <p:cNvPr id="12" name="İçerik Yer Tutucus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956387"/>
              </p:ext>
            </p:extLst>
          </p:nvPr>
        </p:nvGraphicFramePr>
        <p:xfrm>
          <a:off x="1115616" y="-5"/>
          <a:ext cx="7269559" cy="6671614"/>
        </p:xfrm>
        <a:graphic>
          <a:graphicData uri="http://schemas.openxmlformats.org/drawingml/2006/table">
            <a:tbl>
              <a:tblPr/>
              <a:tblGrid>
                <a:gridCol w="1339129"/>
                <a:gridCol w="4195027"/>
                <a:gridCol w="1735403"/>
              </a:tblGrid>
              <a:tr h="144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Company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or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institution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Type of solution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Website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Appistry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High-performance big data platform that combines self-organizing computational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2"/>
                        </a:rPr>
                        <a:t>http://www.appistry.com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storage with optimized and distributed high-performance computing to provide secure,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HIPAA-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complaint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accurate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on-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demand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analysis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of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omics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data in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association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clinical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information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Beijing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Genome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Institute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This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solution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serves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as a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solid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foundation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large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scale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bioinformatics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processing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.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3"/>
                        </a:rPr>
                        <a:t>http://www.genomics.cn/en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computing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platform is an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integrated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service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comprising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versatile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software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powerful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hardware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applied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life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sciences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CLC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Bio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Utilizes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proprietary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algorithms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based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on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published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methods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accelerate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successfully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http://www.clcbio.com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data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calculations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achieve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remarkable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improvements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in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big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data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analytics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Context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Matters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Provides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a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comprehensive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tool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empowers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pharmaceutical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biotechnology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5"/>
                        </a:rPr>
                        <a:t>http://www.contextmattersinc.com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companies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make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better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strategic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decisions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using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web-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based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applications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,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easy-to-use interface and visualization tools to deal with complex data sets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DNAnexus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Provides solutions for NGS by using cloud computing infrastructure with scalable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http://www.dnanexus.com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systems and advanced bioinformatics in a web-based platform to solve data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management and the challenges in analysis that are common in unified systems.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Genome International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Genome International Corporation (GIC) is a research-driven company that provides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7"/>
                        </a:rPr>
                        <a:t>http://www.genome.com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 marL="889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Corporation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innovative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bioinformatics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products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custom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research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solutions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tr-TR" sz="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corporate</a:t>
                      </a:r>
                      <a:r>
                        <a:rPr lang="tr-TR" sz="800" dirty="0">
                          <a:effectLst/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government, and academic laboratories in life sciences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GNS Healthcare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 big data analytics company that has developed a scalable approach to deal with big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8"/>
                        </a:rPr>
                        <a:t>http://www.gnshealthcare.com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data solutions that could be applied across the healthcare industry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NextBio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Big data technology that enables users to integrate and interpret systematically public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9"/>
                        </a:rPr>
                        <a:t>http://www.nextbio.com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and proprietary molecular data and clinical information from individual patients,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population studies and model organisms applying omics data in useful ways both in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research and in the clinic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Pathfinder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Develops customized software applications, providing solutions in different sectors,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10"/>
                        </a:rPr>
                        <a:t>http://www.pathfindersoftware.com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including healthcare and omics, offering technologies that enable business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breakthroughs and competitive advantages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/>
        </p:nvGraphicFramePr>
        <p:xfrm>
          <a:off x="5133657" y="3340100"/>
          <a:ext cx="102235" cy="1016000"/>
        </p:xfrm>
        <a:graphic>
          <a:graphicData uri="http://schemas.openxmlformats.org/drawingml/2006/table">
            <a:tbl>
              <a:tblPr/>
              <a:tblGrid>
                <a:gridCol w="102235"/>
              </a:tblGrid>
              <a:tr h="101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Reviews</a:t>
                      </a:r>
                      <a:r>
                        <a:rPr lang="tr-TR" sz="7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  INFORMATICS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133975" y="379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tr-TR" altLang="tr-T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133975" y="379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tr-TR" altLang="tr-T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63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386024" cy="34605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Examples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of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big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corporations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offering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solutions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and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pipelines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to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store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,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analyze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and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deal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with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complex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biomedical</a:t>
            </a:r>
            <a:r>
              <a:rPr lang="tr-TR" sz="1000" dirty="0">
                <a:effectLst/>
                <a:latin typeface="Arial"/>
                <a:ea typeface="Arial"/>
                <a:cs typeface="Arial"/>
              </a:rPr>
              <a:t> </a:t>
            </a:r>
            <a:r>
              <a:rPr lang="tr-TR" sz="1000" dirty="0" err="1">
                <a:effectLst/>
                <a:latin typeface="Arial"/>
                <a:ea typeface="Arial"/>
                <a:cs typeface="Arial"/>
              </a:rPr>
              <a:t>information</a:t>
            </a:r>
            <a:r>
              <a:rPr lang="tr-TR" sz="1000" dirty="0">
                <a:effectLst/>
                <a:latin typeface="Calibri"/>
                <a:ea typeface="Calibri"/>
                <a:cs typeface="Arial"/>
              </a:rPr>
              <a:t/>
            </a:r>
            <a:br>
              <a:rPr lang="tr-TR" sz="1000" dirty="0">
                <a:effectLst/>
                <a:latin typeface="Calibri"/>
                <a:ea typeface="Calibri"/>
                <a:cs typeface="Arial"/>
              </a:rPr>
            </a:br>
            <a:endParaRPr lang="tr-TR" sz="10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19761822"/>
              </p:ext>
            </p:extLst>
          </p:nvPr>
        </p:nvGraphicFramePr>
        <p:xfrm>
          <a:off x="971600" y="620678"/>
          <a:ext cx="7992887" cy="6048680"/>
        </p:xfrm>
        <a:graphic>
          <a:graphicData uri="http://schemas.openxmlformats.org/drawingml/2006/table">
            <a:tbl>
              <a:tblPr/>
              <a:tblGrid>
                <a:gridCol w="1667689"/>
                <a:gridCol w="4131662"/>
                <a:gridCol w="2193536"/>
              </a:tblGrid>
              <a:tr h="170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Company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Solution(s)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Website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Amazon Web Services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Provides the necessary computing environment, including CPUs, storage,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2"/>
                        </a:rPr>
                        <a:t>http://aws.amazon.com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memory (RAM), networking, and operating system, for a hardware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infrastructure as a service in the biomedical and scientific fields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Cisco Healthcare Solutions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Offers different types of solution for the life sciences, including specific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3"/>
                        </a:rPr>
                        <a:t>http://www.cisco.com/web/strategy/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hardware and cloud computing for reliable and highly secure health data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3"/>
                        </a:rPr>
                        <a:t>healthcare/index.html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communication and sharing across the healthcare community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DELL Healthcare Solutions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Connects researchers to the right technology and processes to create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http://www.dell.com/Learn/us/en/70/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information-driven healthcare and accelerate innovation in life sciences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4"/>
                        </a:rPr>
                        <a:t>healthcare-solutions?c=us&amp;l=en&amp;s=hea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with electronic medical record (EMR) solutions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GE Healthcare Life Sciences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Provides expertise and tools for a wide range of applications, including basic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5"/>
                        </a:rPr>
                        <a:t>http://www3.gehealthcare.com/en/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research of cells and proteins, drug discovery research, as well as tools to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5"/>
                        </a:rPr>
                        <a:t>Global_Gateway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support large-scale manufacturing of biopharmaceuticals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IBM Healthcare and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Provides healthcare solutions, technology and consulting that enable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http://www-935.ibm.com/industries/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marL="889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Life Sciences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organizations to achieve greater efficiency within their operations, and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6"/>
                        </a:rPr>
                        <a:t>healthcare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to collaborate to improve outcomes and integrate with new partners for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 more sustainable, personalized and patient-centric system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Intel Healthcare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Currently builds frameworks with governments, healthcare organizations,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7"/>
                        </a:rPr>
                        <a:t>http://www.intel.com/healthcare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and technology innovators worldwide to build the health IT tools and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services of tomorrow by combining different types of health information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Microsoft Life Sciences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Provides innovative, world-class technologies to help customers nurture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8"/>
                        </a:rPr>
                        <a:t>http://www.microsoft.com/health/en-us/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innovation, improve decision-making and streamline operations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8"/>
                        </a:rPr>
                        <a:t>solutions/Pages/life-sciences.aspx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Oracle Life Sciences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Delivers key functionalities built for pharmaceutical, biotechnology, clinical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9"/>
                        </a:rPr>
                        <a:t>http://www.oracle.com/us/industries/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and medical device enterprises. Oracle maximizes the chances of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solidFill>
                            <a:srgbClr val="003D6F"/>
                          </a:solidFill>
                          <a:effectLst/>
                          <a:latin typeface="Arial"/>
                          <a:ea typeface="Arial"/>
                          <a:cs typeface="Arial"/>
                          <a:hlinkClick r:id="rId9"/>
                        </a:rPr>
                        <a:t>life-sciences/overview/index.html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discovering and bringing to market products that will help in treating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  <a:latin typeface="Arial"/>
                          <a:ea typeface="Arial"/>
                          <a:cs typeface="Arial"/>
                        </a:rPr>
                        <a:t>specific diseases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9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418058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89988663"/>
              </p:ext>
            </p:extLst>
          </p:nvPr>
        </p:nvGraphicFramePr>
        <p:xfrm>
          <a:off x="755576" y="764704"/>
          <a:ext cx="8388424" cy="417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693"/>
                <a:gridCol w="4831606"/>
                <a:gridCol w="2156125"/>
              </a:tblGrid>
              <a:tr h="24537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900" dirty="0" err="1">
                          <a:effectLst/>
                        </a:rPr>
                        <a:t>Examples</a:t>
                      </a:r>
                      <a:r>
                        <a:rPr lang="tr-TR" sz="900" dirty="0">
                          <a:effectLst/>
                        </a:rPr>
                        <a:t> of </a:t>
                      </a:r>
                      <a:r>
                        <a:rPr lang="tr-TR" sz="900" dirty="0" err="1">
                          <a:effectLst/>
                        </a:rPr>
                        <a:t>companies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that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offer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personalized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genetics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and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omics</a:t>
                      </a:r>
                      <a:r>
                        <a:rPr lang="tr-TR" sz="900" dirty="0">
                          <a:effectLst/>
                        </a:rPr>
                        <a:t> </a:t>
                      </a:r>
                      <a:r>
                        <a:rPr lang="tr-TR" sz="900" dirty="0" err="1">
                          <a:effectLst/>
                        </a:rPr>
                        <a:t>solutions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23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Company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Applications and/or services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Website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582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27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23andme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A DNA analysis service providing information and educational tools for individuals to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2"/>
                        </a:rPr>
                        <a:t>http://www.23andme.com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learn and explore their DNA through personal genomics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13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Counsyl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Offers tests for gene mutations and variations in more than 100 inherited rare genetic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3"/>
                        </a:rPr>
                        <a:t>http://www.counsyl.com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</a:rPr>
                        <a:t>disorders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using</a:t>
                      </a:r>
                      <a:r>
                        <a:rPr lang="tr-TR" sz="800" dirty="0">
                          <a:effectLst/>
                        </a:rPr>
                        <a:t> a DNA </a:t>
                      </a:r>
                      <a:r>
                        <a:rPr lang="tr-TR" sz="800" dirty="0" err="1">
                          <a:effectLst/>
                        </a:rPr>
                        <a:t>biochip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designed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specifically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to</a:t>
                      </a:r>
                      <a:r>
                        <a:rPr lang="tr-TR" sz="800" dirty="0">
                          <a:effectLst/>
                        </a:rPr>
                        <a:t> test </a:t>
                      </a:r>
                      <a:r>
                        <a:rPr lang="tr-TR" sz="800" dirty="0" err="1">
                          <a:effectLst/>
                        </a:rPr>
                        <a:t>for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these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disorders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12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Foundation Medicine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A molecular information company at the forefront of bringing comprehensive cancer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4"/>
                        </a:rPr>
                        <a:t>http://www.foundationmedicine.com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genomic analytics to routine clinical care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13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Knome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Analyzes whole-genome data using software-based tests to examine and compare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5"/>
                        </a:rPr>
                        <a:t>http://www.knome.com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simultaneously many genes, gene networks and genomes as well as integrate other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forms of molecular and nonmolecular data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12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Pathway Genomics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Incorporates customized and scientifically validated technologies to generate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6"/>
                        </a:rPr>
                        <a:t>http://www.pathway.com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personalized reports, which address a variety of medical issues, including an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</a:rPr>
                        <a:t>individual’s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propensity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to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develop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certain</a:t>
                      </a:r>
                      <a:r>
                        <a:rPr lang="tr-TR" sz="800" dirty="0">
                          <a:effectLst/>
                        </a:rPr>
                        <a:t> </a:t>
                      </a:r>
                      <a:r>
                        <a:rPr lang="tr-TR" sz="800" dirty="0" err="1">
                          <a:effectLst/>
                        </a:rPr>
                        <a:t>diseases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44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12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Personalis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A genome-scale diagnostics services company pioneering genome-guided medicine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u="none" strike="noStrike">
                          <a:effectLst/>
                          <a:hlinkClick r:id="rId7"/>
                        </a:rPr>
                        <a:t>http://www.personalis.com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focused on producing the most accurate genetic sequence data from each sample,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using data analytics and proprietary content to draw accurate and reliable biomedical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08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77800">
                        <a:spcAft>
                          <a:spcPts val="0"/>
                        </a:spcAft>
                      </a:pPr>
                      <a:r>
                        <a:rPr lang="tr-TR" sz="800" dirty="0" err="1">
                          <a:effectLst/>
                        </a:rPr>
                        <a:t>interpretations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5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7061200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5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Volume of 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ProteomicsDB</a:t>
            </a:r>
            <a:r>
              <a:rPr lang="tr-TR" dirty="0"/>
              <a:t> </a:t>
            </a:r>
            <a:r>
              <a:rPr lang="tr-TR" baseline="30000" dirty="0"/>
              <a:t>8</a:t>
            </a:r>
            <a:r>
              <a:rPr lang="tr-TR" dirty="0"/>
              <a:t> </a:t>
            </a:r>
            <a:r>
              <a:rPr lang="tr-TR" dirty="0" err="1"/>
              <a:t>covers</a:t>
            </a:r>
            <a:r>
              <a:rPr lang="tr-TR" dirty="0"/>
              <a:t> 92% (18,097 of 19,629) of </a:t>
            </a:r>
            <a:r>
              <a:rPr lang="tr-TR" dirty="0" err="1"/>
              <a:t>known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genes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annotated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Swiss-Prot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ProteomicsDB</a:t>
            </a:r>
            <a:r>
              <a:rPr lang="tr-TR" dirty="0" smtClean="0"/>
              <a:t> </a:t>
            </a:r>
            <a:r>
              <a:rPr lang="tr-TR" dirty="0"/>
              <a:t>has a data </a:t>
            </a:r>
            <a:r>
              <a:rPr lang="tr-TR" dirty="0" err="1"/>
              <a:t>volume</a:t>
            </a:r>
            <a:r>
              <a:rPr lang="tr-TR" dirty="0"/>
              <a:t> of </a:t>
            </a:r>
            <a:r>
              <a:rPr lang="tr-TR" b="1" dirty="0"/>
              <a:t>5.17 TB</a:t>
            </a:r>
          </a:p>
        </p:txBody>
      </p:sp>
    </p:spTree>
    <p:extLst>
      <p:ext uri="{BB962C8B-B14F-4D97-AF65-F5344CB8AC3E}">
        <p14:creationId xmlns="" xmlns:p14="http://schemas.microsoft.com/office/powerpoint/2010/main" val="24871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-252535" y="4875050"/>
            <a:ext cx="9186224" cy="137335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209" y="-93501"/>
            <a:ext cx="9510209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17" y="4875050"/>
            <a:ext cx="9217024" cy="2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87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Volume of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millions</a:t>
            </a:r>
            <a:r>
              <a:rPr lang="tr-TR" dirty="0"/>
              <a:t> of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an </a:t>
            </a:r>
            <a:r>
              <a:rPr lang="tr-TR" dirty="0" err="1"/>
              <a:t>electronic</a:t>
            </a:r>
            <a:r>
              <a:rPr lang="tr-TR" dirty="0"/>
              <a:t> format,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accumulated</a:t>
            </a:r>
            <a:r>
              <a:rPr lang="tr-TR" dirty="0"/>
              <a:t> data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enhance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-</a:t>
            </a:r>
            <a:r>
              <a:rPr lang="tr-TR" dirty="0" err="1"/>
              <a:t>care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opportunities</a:t>
            </a:r>
            <a:r>
              <a:rPr lang="tr-TR" dirty="0"/>
              <a:t>.</a:t>
            </a:r>
            <a:r>
              <a:rPr lang="tr-TR" baseline="30000" dirty="0"/>
              <a:t>10,11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 err="1"/>
              <a:t>Visible</a:t>
            </a:r>
            <a:r>
              <a:rPr lang="tr-TR" b="1" dirty="0"/>
              <a:t> Human Project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archived</a:t>
            </a:r>
            <a:r>
              <a:rPr lang="tr-TR" dirty="0"/>
              <a:t> </a:t>
            </a:r>
            <a:r>
              <a:rPr lang="tr-TR" b="1" dirty="0"/>
              <a:t>39 GB of </a:t>
            </a:r>
            <a:r>
              <a:rPr lang="tr-TR" b="1" dirty="0" err="1"/>
              <a:t>female</a:t>
            </a:r>
            <a:r>
              <a:rPr lang="tr-TR" b="1" dirty="0"/>
              <a:t> datasets.</a:t>
            </a:r>
            <a:r>
              <a:rPr lang="tr-TR" b="1" baseline="30000" dirty="0"/>
              <a:t>12</a:t>
            </a:r>
            <a:r>
              <a:rPr lang="tr-TR" b="1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380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smtClean="0">
                <a:effectLst/>
              </a:rPr>
              <a:t> </a:t>
            </a:r>
            <a:r>
              <a:rPr lang="tr-TR" b="1" i="1" dirty="0" err="1">
                <a:effectLst/>
              </a:rPr>
              <a:t>variety</a:t>
            </a:r>
            <a:r>
              <a:rPr lang="tr-TR" b="1" i="1" dirty="0">
                <a:effectLst/>
              </a:rPr>
              <a:t> of data </a:t>
            </a:r>
            <a:r>
              <a:rPr lang="tr-TR" b="1" i="1" dirty="0" err="1">
                <a:effectLst/>
              </a:rPr>
              <a:t>types</a:t>
            </a:r>
            <a:r>
              <a:rPr lang="tr-TR" b="1" dirty="0">
                <a:effectLst/>
              </a:rPr>
              <a:t> </a:t>
            </a:r>
            <a:r>
              <a:rPr lang="tr-TR" b="1" i="1" dirty="0" err="1">
                <a:effectLst/>
              </a:rPr>
              <a:t>and</a:t>
            </a:r>
            <a:r>
              <a:rPr lang="tr-TR" b="1" i="1" dirty="0">
                <a:effectLst/>
              </a:rPr>
              <a:t> </a:t>
            </a:r>
            <a:r>
              <a:rPr lang="tr-TR" b="1" i="1" dirty="0" err="1">
                <a:effectLst/>
              </a:rPr>
              <a:t>structures</a:t>
            </a:r>
            <a:r>
              <a:rPr lang="tr-TR" b="1" dirty="0">
                <a:effectLst/>
              </a:rPr>
              <a:t>.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sequencing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“</a:t>
            </a:r>
            <a:r>
              <a:rPr lang="tr-TR" b="1" dirty="0" err="1"/>
              <a:t>omics</a:t>
            </a:r>
            <a:r>
              <a:rPr lang="tr-TR" dirty="0"/>
              <a:t>” data </a:t>
            </a:r>
            <a:r>
              <a:rPr lang="tr-TR" dirty="0" err="1"/>
              <a:t>systematically</a:t>
            </a:r>
            <a:r>
              <a:rPr lang="tr-TR" dirty="0"/>
              <a:t> at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of </a:t>
            </a:r>
            <a:r>
              <a:rPr lang="tr-TR" dirty="0" err="1" smtClean="0"/>
              <a:t>cellular</a:t>
            </a:r>
            <a:r>
              <a:rPr lang="tr-TR" dirty="0" smtClean="0"/>
              <a:t> </a:t>
            </a:r>
            <a:r>
              <a:rPr lang="tr-TR" dirty="0" err="1"/>
              <a:t>components</a:t>
            </a:r>
            <a:r>
              <a:rPr lang="tr-TR" dirty="0"/>
              <a:t>,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genomics</a:t>
            </a:r>
            <a:r>
              <a:rPr lang="tr-TR" dirty="0"/>
              <a:t>, </a:t>
            </a:r>
            <a:r>
              <a:rPr lang="tr-TR" dirty="0" err="1"/>
              <a:t>proteomics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metabo</a:t>
            </a:r>
            <a:r>
              <a:rPr lang="tr-TR" dirty="0"/>
              <a:t>-</a:t>
            </a:r>
            <a:r>
              <a:rPr lang="tr-TR" dirty="0" err="1"/>
              <a:t>lomics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protein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phenomics</a:t>
            </a:r>
            <a:r>
              <a:rPr lang="tr-TR" dirty="0"/>
              <a:t>.</a:t>
            </a:r>
            <a:r>
              <a:rPr lang="tr-TR" baseline="30000" dirty="0"/>
              <a:t>13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="1" dirty="0"/>
              <a:t>unstructured</a:t>
            </a:r>
            <a:r>
              <a:rPr lang="tr-TR" baseline="30000" dirty="0"/>
              <a:t>14</a:t>
            </a:r>
            <a:r>
              <a:rPr lang="tr-TR" dirty="0"/>
              <a:t> (</a:t>
            </a:r>
            <a:r>
              <a:rPr lang="tr-TR" dirty="0" err="1"/>
              <a:t>eg</a:t>
            </a:r>
            <a:r>
              <a:rPr lang="tr-TR" dirty="0"/>
              <a:t>, </a:t>
            </a:r>
            <a:r>
              <a:rPr lang="tr-TR" dirty="0" err="1"/>
              <a:t>notes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EHRs,</a:t>
            </a:r>
            <a:r>
              <a:rPr lang="tr-TR" baseline="30000" dirty="0"/>
              <a:t>15,16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trial</a:t>
            </a:r>
            <a:r>
              <a:rPr lang="tr-TR" dirty="0"/>
              <a:t> results,</a:t>
            </a:r>
            <a:r>
              <a:rPr lang="tr-TR" baseline="30000" dirty="0"/>
              <a:t>17,18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images,</a:t>
            </a:r>
            <a:r>
              <a:rPr lang="tr-TR" baseline="30000" dirty="0"/>
              <a:t>19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)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opportunities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challenge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formulate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investigations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6917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846</TotalTime>
  <Words>5475</Words>
  <Application>Microsoft Office PowerPoint</Application>
  <PresentationFormat>Ekran Gösterisi (4:3)</PresentationFormat>
  <Paragraphs>699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2" baseType="lpstr">
      <vt:lpstr>Gündönümü</vt:lpstr>
      <vt:lpstr>Big Data Application in Biomedical Research and Health Care</vt:lpstr>
      <vt:lpstr>Slayt 2</vt:lpstr>
      <vt:lpstr>Slayt 3</vt:lpstr>
      <vt:lpstr>Slayt 4</vt:lpstr>
      <vt:lpstr>Slayt 5</vt:lpstr>
      <vt:lpstr>Slayt 6</vt:lpstr>
      <vt:lpstr>Volume of data</vt:lpstr>
      <vt:lpstr>Volume of data</vt:lpstr>
      <vt:lpstr> variety of data types and structures.</vt:lpstr>
      <vt:lpstr>velocity</vt:lpstr>
      <vt:lpstr>Veracity</vt:lpstr>
      <vt:lpstr> value </vt:lpstr>
      <vt:lpstr>Big Data Technologies</vt:lpstr>
      <vt:lpstr>Parallel computing</vt:lpstr>
      <vt:lpstr>cloud computing</vt:lpstr>
      <vt:lpstr>Big Data Applications</vt:lpstr>
      <vt:lpstr>Data storage and retrieval.</vt:lpstr>
      <vt:lpstr>CloudBurst30</vt:lpstr>
      <vt:lpstr>DistMap33</vt:lpstr>
      <vt:lpstr>SeqWare3</vt:lpstr>
      <vt:lpstr>Read Annotation Pipeline®36</vt:lpstr>
      <vt:lpstr>Hydra37</vt:lpstr>
      <vt:lpstr>Error identification</vt:lpstr>
      <vt:lpstr>ART </vt:lpstr>
      <vt:lpstr>CloudRS40</vt:lpstr>
      <vt:lpstr>Data analysis</vt:lpstr>
      <vt:lpstr>ArrayExpress Archive of Functional Genomics</vt:lpstr>
      <vt:lpstr>BlueSNP </vt:lpstr>
      <vt:lpstr>Myrna48</vt:lpstr>
      <vt:lpstr>Eoulsan package49</vt:lpstr>
      <vt:lpstr>SparkSeq50</vt:lpstr>
      <vt:lpstr>Platform integration deployment</vt:lpstr>
      <vt:lpstr>SeqPig51</vt:lpstr>
      <vt:lpstr>CloVR</vt:lpstr>
      <vt:lpstr>CloVR</vt:lpstr>
      <vt:lpstr>CloudDOE</vt:lpstr>
      <vt:lpstr>Clinical informatics applications</vt:lpstr>
      <vt:lpstr>Clinical informatics applications</vt:lpstr>
      <vt:lpstr>Data storage and retrieval. </vt:lpstr>
      <vt:lpstr>Data storage and retrieval. </vt:lpstr>
      <vt:lpstr>NoSQL</vt:lpstr>
      <vt:lpstr>NoSQL</vt:lpstr>
      <vt:lpstr>Interactive data retrieval for data sharing</vt:lpstr>
      <vt:lpstr>Data security.</vt:lpstr>
      <vt:lpstr>Data analysis</vt:lpstr>
      <vt:lpstr>PARAMO</vt:lpstr>
      <vt:lpstr>Imaging informatics applications.</vt:lpstr>
      <vt:lpstr>Data storage and retrieval</vt:lpstr>
      <vt:lpstr>Data storage and retrieval</vt:lpstr>
      <vt:lpstr>Data and workflow sharing</vt:lpstr>
      <vt:lpstr>Super­ PACS,</vt:lpstr>
      <vt:lpstr>Super­ PACS</vt:lpstr>
      <vt:lpstr>Data analysis.</vt:lpstr>
      <vt:lpstr>Hadoop-GIS</vt:lpstr>
      <vt:lpstr>Hadoop-GIS</vt:lpstr>
      <vt:lpstr>Public health information</vt:lpstr>
      <vt:lpstr>Public health information</vt:lpstr>
      <vt:lpstr>Infectious disease surveillance</vt:lpstr>
      <vt:lpstr>Population health management</vt:lpstr>
      <vt:lpstr>Mental health management</vt:lpstr>
      <vt:lpstr>Successful applications of personalized medicine in cancer</vt:lpstr>
      <vt:lpstr>Chronic disease management</vt:lpstr>
      <vt:lpstr>Conclusion</vt:lpstr>
      <vt:lpstr>Conclusion</vt:lpstr>
      <vt:lpstr>Conclusion</vt:lpstr>
      <vt:lpstr>Slayt 66</vt:lpstr>
      <vt:lpstr>  Examples of companies and institutions that provide solutions to generate, interpret and visualize combined omics and health clinical data </vt:lpstr>
      <vt:lpstr>Examples of big corporations offering solutions and pipelines to store, analyze and deal with complex biomedical information </vt:lpstr>
      <vt:lpstr>Slayt 69</vt:lpstr>
      <vt:lpstr>Slayt 70</vt:lpstr>
      <vt:lpstr>Slayt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kaümühfak</dc:creator>
  <cp:lastModifiedBy>kaümühfak</cp:lastModifiedBy>
  <cp:revision>71</cp:revision>
  <dcterms:created xsi:type="dcterms:W3CDTF">2018-03-09T07:03:28Z</dcterms:created>
  <dcterms:modified xsi:type="dcterms:W3CDTF">2018-03-16T13:50:19Z</dcterms:modified>
</cp:coreProperties>
</file>