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8" r:id="rId4"/>
    <p:sldId id="275" r:id="rId5"/>
    <p:sldId id="276" r:id="rId6"/>
    <p:sldId id="278" r:id="rId7"/>
    <p:sldId id="277" r:id="rId8"/>
    <p:sldId id="279" r:id="rId9"/>
    <p:sldId id="264" r:id="rId10"/>
    <p:sldId id="265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69" r:id="rId24"/>
    <p:sldId id="274" r:id="rId25"/>
    <p:sldId id="293" r:id="rId26"/>
    <p:sldId id="292" r:id="rId27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83"/>
    <a:srgbClr val="008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1416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AC314-31EB-4E0C-8CEF-D3DC30C2E16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43B6F-A586-46B5-AF56-5511D46C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43B6F-A586-46B5-AF56-5511D46C15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2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Slakkendodende</a:t>
            </a:r>
            <a:r>
              <a:rPr lang="nl-BE" dirty="0" smtClean="0"/>
              <a:t> vliegen</a:t>
            </a:r>
          </a:p>
          <a:p>
            <a:r>
              <a:rPr lang="nl-BE" dirty="0" smtClean="0"/>
              <a:t>Larven parasiteren slakken</a:t>
            </a:r>
          </a:p>
          <a:p>
            <a:r>
              <a:rPr lang="nl-BE" dirty="0" smtClean="0"/>
              <a:t>Sterke</a:t>
            </a:r>
            <a:r>
              <a:rPr lang="nl-BE" baseline="0" dirty="0" smtClean="0"/>
              <a:t> connectie met gastheer</a:t>
            </a:r>
          </a:p>
          <a:p>
            <a:r>
              <a:rPr lang="nl-BE" baseline="0" dirty="0" smtClean="0"/>
              <a:t>572 soorten op de wereld</a:t>
            </a:r>
          </a:p>
          <a:p>
            <a:r>
              <a:rPr lang="nl-BE" baseline="0" dirty="0" smtClean="0"/>
              <a:t>72 in </a:t>
            </a:r>
            <a:r>
              <a:rPr lang="nl-BE" baseline="0" dirty="0" err="1" smtClean="0"/>
              <a:t>belgie</a:t>
            </a:r>
            <a:endParaRPr lang="nl-B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24486-FAC6-4BD5-8DB5-1DA1534CDB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09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Ik heb eigen databank in acces voor het bijhouden van waarnemingen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24486-FAC6-4BD5-8DB5-1DA1534CDB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81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Essentials:</a:t>
            </a:r>
          </a:p>
          <a:p>
            <a:pPr marL="171450" indent="-171450">
              <a:buFontTx/>
              <a:buChar char="-"/>
            </a:pPr>
            <a:r>
              <a:rPr lang="nl-BE" baseline="0" dirty="0" err="1" smtClean="0"/>
              <a:t>Coordinaten</a:t>
            </a:r>
            <a:endParaRPr lang="nl-BE" baseline="0" dirty="0" smtClean="0"/>
          </a:p>
          <a:p>
            <a:pPr marL="171450" indent="-171450">
              <a:buFontTx/>
              <a:buChar char="-"/>
            </a:pPr>
            <a:r>
              <a:rPr lang="nl-BE" baseline="0" dirty="0" smtClean="0"/>
              <a:t>Datum</a:t>
            </a:r>
          </a:p>
          <a:p>
            <a:pPr marL="171450" indent="-171450">
              <a:buFontTx/>
              <a:buChar char="-"/>
            </a:pPr>
            <a:r>
              <a:rPr lang="nl-BE" baseline="0" dirty="0" smtClean="0"/>
              <a:t>Source (gekopieerd uit literatuur, eigen observatie, collecties?)</a:t>
            </a:r>
          </a:p>
          <a:p>
            <a:pPr marL="171450" indent="-171450">
              <a:buFontTx/>
              <a:buChar char="-"/>
            </a:pPr>
            <a:endParaRPr lang="nl-BE" baseline="0" dirty="0" smtClean="0"/>
          </a:p>
          <a:p>
            <a:pPr marL="0" indent="0">
              <a:buFontTx/>
              <a:buNone/>
            </a:pPr>
            <a:r>
              <a:rPr lang="nl-BE" baseline="0" dirty="0" smtClean="0"/>
              <a:t>En ook: mag ik dat specifiek record zonder </a:t>
            </a:r>
            <a:r>
              <a:rPr lang="nl-BE" baseline="0" dirty="0" err="1" smtClean="0"/>
              <a:t>problmeen</a:t>
            </a:r>
            <a:r>
              <a:rPr lang="nl-BE" baseline="0" dirty="0" smtClean="0"/>
              <a:t> online tonen (</a:t>
            </a:r>
            <a:r>
              <a:rPr lang="nl-BE" baseline="0" dirty="0" err="1" smtClean="0"/>
              <a:t>bvb</a:t>
            </a:r>
            <a:r>
              <a:rPr lang="nl-BE" baseline="0" dirty="0" smtClean="0"/>
              <a:t> in veel gevallen kan ik dat niet, als ik de waarnemingen van een online observatieplatform kopieerde </a:t>
            </a:r>
            <a:r>
              <a:rPr lang="nl-BE" baseline="0" dirty="0" err="1" smtClean="0"/>
              <a:t>bvb</a:t>
            </a:r>
            <a:r>
              <a:rPr lang="nl-BE" baseline="0" dirty="0" smtClean="0"/>
              <a:t>)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24486-FAC6-4BD5-8DB5-1DA1534CDB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23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All</a:t>
            </a:r>
            <a:r>
              <a:rPr lang="nl-BE" dirty="0" smtClean="0"/>
              <a:t> </a:t>
            </a:r>
            <a:r>
              <a:rPr lang="nl-BE" dirty="0" err="1" smtClean="0"/>
              <a:t>this</a:t>
            </a:r>
            <a:r>
              <a:rPr lang="nl-BE" baseline="0" dirty="0" smtClean="0"/>
              <a:t> information is </a:t>
            </a:r>
            <a:r>
              <a:rPr lang="nl-BE" baseline="0" dirty="0" err="1" smtClean="0"/>
              <a:t>shown</a:t>
            </a:r>
            <a:r>
              <a:rPr lang="nl-BE" baseline="0" dirty="0" smtClean="0"/>
              <a:t> on </a:t>
            </a:r>
            <a:r>
              <a:rPr lang="nl-BE" baseline="0" dirty="0" err="1" smtClean="0"/>
              <a:t>my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rhsiny</a:t>
            </a:r>
            <a:r>
              <a:rPr lang="nl-BE" baseline="0" dirty="0" smtClean="0"/>
              <a:t> app</a:t>
            </a:r>
          </a:p>
          <a:p>
            <a:pPr marL="171450" indent="-171450">
              <a:buFontTx/>
              <a:buChar char="-"/>
            </a:pPr>
            <a:r>
              <a:rPr lang="nl-BE" baseline="0" dirty="0" smtClean="0"/>
              <a:t>A </a:t>
            </a:r>
            <a:r>
              <a:rPr lang="nl-BE" baseline="0" dirty="0" err="1" smtClean="0"/>
              <a:t>distribution</a:t>
            </a:r>
            <a:r>
              <a:rPr lang="nl-BE" baseline="0" dirty="0" smtClean="0"/>
              <a:t> tab: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select a </a:t>
            </a:r>
            <a:r>
              <a:rPr lang="nl-BE" baseline="0" dirty="0" err="1" smtClean="0"/>
              <a:t>ceratin</a:t>
            </a:r>
            <a:r>
              <a:rPr lang="nl-BE" baseline="0" dirty="0" smtClean="0"/>
              <a:t> species,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obserbations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plotted</a:t>
            </a:r>
            <a:r>
              <a:rPr lang="nl-BE" baseline="0" dirty="0" smtClean="0"/>
              <a:t> on </a:t>
            </a:r>
            <a:r>
              <a:rPr lang="nl-BE" baseline="0" dirty="0" err="1" smtClean="0"/>
              <a:t>dynamic</a:t>
            </a:r>
            <a:r>
              <a:rPr lang="nl-BE" baseline="0" dirty="0" smtClean="0"/>
              <a:t> map! 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nl-BE" baseline="0" dirty="0" err="1" smtClean="0"/>
              <a:t>Only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one</a:t>
            </a:r>
            <a:r>
              <a:rPr lang="nl-BE" baseline="0" dirty="0" smtClean="0"/>
              <a:t> species a </a:t>
            </a:r>
            <a:r>
              <a:rPr lang="nl-BE" baseline="0" dirty="0" err="1" smtClean="0"/>
              <a:t>a</a:t>
            </a:r>
            <a:r>
              <a:rPr lang="nl-BE" baseline="0" dirty="0" smtClean="0"/>
              <a:t> time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now</a:t>
            </a:r>
            <a:endParaRPr lang="nl-BE" baseline="0" dirty="0" smtClean="0"/>
          </a:p>
          <a:p>
            <a:pPr marL="171450" indent="-171450">
              <a:buFontTx/>
              <a:buChar char="-"/>
            </a:pP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24486-FAC6-4BD5-8DB5-1DA1534CDB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43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All</a:t>
            </a:r>
            <a:r>
              <a:rPr lang="nl-BE" dirty="0" smtClean="0"/>
              <a:t> </a:t>
            </a:r>
            <a:r>
              <a:rPr lang="nl-BE" dirty="0" err="1" smtClean="0"/>
              <a:t>this</a:t>
            </a:r>
            <a:r>
              <a:rPr lang="nl-BE" baseline="0" dirty="0" smtClean="0"/>
              <a:t> information is </a:t>
            </a:r>
            <a:r>
              <a:rPr lang="nl-BE" baseline="0" dirty="0" err="1" smtClean="0"/>
              <a:t>shown</a:t>
            </a:r>
            <a:r>
              <a:rPr lang="nl-BE" baseline="0" dirty="0" smtClean="0"/>
              <a:t> on </a:t>
            </a:r>
            <a:r>
              <a:rPr lang="nl-BE" baseline="0" dirty="0" err="1" smtClean="0"/>
              <a:t>my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rhsiny</a:t>
            </a:r>
            <a:r>
              <a:rPr lang="nl-BE" baseline="0" dirty="0" smtClean="0"/>
              <a:t> app</a:t>
            </a:r>
          </a:p>
          <a:p>
            <a:pPr marL="171450" indent="-171450">
              <a:buFontTx/>
              <a:buChar char="-"/>
            </a:pPr>
            <a:r>
              <a:rPr lang="nl-BE" baseline="0" dirty="0" smtClean="0"/>
              <a:t>The </a:t>
            </a:r>
            <a:r>
              <a:rPr lang="nl-BE" baseline="0" dirty="0" err="1" smtClean="0"/>
              <a:t>phenology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automatically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plotted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too</a:t>
            </a:r>
            <a:endParaRPr lang="nl-BE" baseline="0" dirty="0" smtClean="0"/>
          </a:p>
          <a:p>
            <a:pPr marL="171450" indent="-171450">
              <a:buFontTx/>
              <a:buChar char="-"/>
            </a:pPr>
            <a:r>
              <a:rPr lang="nl-BE" baseline="0" dirty="0" err="1" smtClean="0"/>
              <a:t>One</a:t>
            </a:r>
            <a:r>
              <a:rPr lang="nl-BE" baseline="0" dirty="0" smtClean="0"/>
              <a:t> species at a time</a:t>
            </a:r>
          </a:p>
          <a:p>
            <a:pPr marL="171450" indent="-171450">
              <a:buFontTx/>
              <a:buChar char="-"/>
            </a:pPr>
            <a:r>
              <a:rPr lang="nl-BE" baseline="0" dirty="0" smtClean="0"/>
              <a:t>Easy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see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when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certain</a:t>
            </a:r>
            <a:r>
              <a:rPr lang="nl-BE" baseline="0" dirty="0" smtClean="0"/>
              <a:t> species is </a:t>
            </a:r>
            <a:r>
              <a:rPr lang="nl-BE" baseline="0" dirty="0" err="1" smtClean="0"/>
              <a:t>flying</a:t>
            </a:r>
            <a:r>
              <a:rPr lang="nl-BE" baseline="0" dirty="0" smtClean="0"/>
              <a:t> in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year</a:t>
            </a:r>
            <a:r>
              <a:rPr lang="nl-BE" baseline="0" dirty="0" smtClean="0"/>
              <a:t>.. In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example</a:t>
            </a:r>
            <a:r>
              <a:rPr lang="nl-BE" baseline="0" dirty="0" smtClean="0"/>
              <a:t> I </a:t>
            </a:r>
            <a:r>
              <a:rPr lang="nl-BE" baseline="0" dirty="0" err="1" smtClean="0"/>
              <a:t>need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go </a:t>
            </a:r>
            <a:r>
              <a:rPr lang="nl-BE" baseline="0" dirty="0" err="1" smtClean="0"/>
              <a:t>from</a:t>
            </a:r>
            <a:r>
              <a:rPr lang="nl-BE" baseline="0" dirty="0" smtClean="0"/>
              <a:t> week 20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28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look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species</a:t>
            </a:r>
          </a:p>
          <a:p>
            <a:endParaRPr lang="nl-BE" dirty="0" smtClean="0"/>
          </a:p>
          <a:p>
            <a:r>
              <a:rPr lang="nl-BE" dirty="0" err="1" smtClean="0"/>
              <a:t>Other</a:t>
            </a:r>
            <a:r>
              <a:rPr lang="nl-BE" baseline="0" dirty="0" smtClean="0"/>
              <a:t> tabs are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working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24486-FAC6-4BD5-8DB5-1DA1534CDB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144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24486-FAC6-4BD5-8DB5-1DA1534CDB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57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4FA-153D-2A45-86BB-48C4653B0648}" type="datetimeFigureOut">
              <a:rPr lang="nl-NL" smtClean="0"/>
              <a:t>18-10-2019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5C3C-F46B-064F-9E8B-918BDB8B61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74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4FA-153D-2A45-86BB-48C4653B0648}" type="datetimeFigureOut">
              <a:rPr lang="nl-NL" smtClean="0"/>
              <a:t>18-10-2019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5C3C-F46B-064F-9E8B-918BDB8B61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4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4FA-153D-2A45-86BB-48C4653B0648}" type="datetimeFigureOut">
              <a:rPr lang="nl-NL" smtClean="0"/>
              <a:t>18-10-2019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5C3C-F46B-064F-9E8B-918BDB8B61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528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C03-A95F-4B93-B12B-0C9A5082960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AF8A-D1FB-4843-BB52-7A37F0A4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6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C03-A95F-4B93-B12B-0C9A5082960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AF8A-D1FB-4843-BB52-7A37F0A4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78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C03-A95F-4B93-B12B-0C9A5082960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AF8A-D1FB-4843-BB52-7A37F0A4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3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C03-A95F-4B93-B12B-0C9A5082960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AF8A-D1FB-4843-BB52-7A37F0A4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0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C03-A95F-4B93-B12B-0C9A5082960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AF8A-D1FB-4843-BB52-7A37F0A4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34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C03-A95F-4B93-B12B-0C9A5082960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AF8A-D1FB-4843-BB52-7A37F0A4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24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C03-A95F-4B93-B12B-0C9A5082960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AF8A-D1FB-4843-BB52-7A37F0A4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812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C03-A95F-4B93-B12B-0C9A5082960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AF8A-D1FB-4843-BB52-7A37F0A4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1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4FA-153D-2A45-86BB-48C4653B0648}" type="datetimeFigureOut">
              <a:rPr lang="nl-NL" smtClean="0"/>
              <a:t>18-10-2019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5C3C-F46B-064F-9E8B-918BDB8B61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954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C03-A95F-4B93-B12B-0C9A5082960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AF8A-D1FB-4843-BB52-7A37F0A4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10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C03-A95F-4B93-B12B-0C9A5082960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AF8A-D1FB-4843-BB52-7A37F0A4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AC03-A95F-4B93-B12B-0C9A5082960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AF8A-D1FB-4843-BB52-7A37F0A4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4FA-153D-2A45-86BB-48C4653B0648}" type="datetimeFigureOut">
              <a:rPr lang="nl-NL" smtClean="0"/>
              <a:t>18-10-2019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5C3C-F46B-064F-9E8B-918BDB8B61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34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4FA-153D-2A45-86BB-48C4653B0648}" type="datetimeFigureOut">
              <a:rPr lang="nl-NL" smtClean="0"/>
              <a:t>18-10-2019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5C3C-F46B-064F-9E8B-918BDB8B61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469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4FA-153D-2A45-86BB-48C4653B0648}" type="datetimeFigureOut">
              <a:rPr lang="nl-NL" smtClean="0"/>
              <a:t>18-10-2019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5C3C-F46B-064F-9E8B-918BDB8B61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81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4FA-153D-2A45-86BB-48C4653B0648}" type="datetimeFigureOut">
              <a:rPr lang="nl-NL" smtClean="0"/>
              <a:t>18-10-2019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5C3C-F46B-064F-9E8B-918BDB8B61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42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4FA-153D-2A45-86BB-48C4653B0648}" type="datetimeFigureOut">
              <a:rPr lang="nl-NL" smtClean="0"/>
              <a:t>18-10-2019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5C3C-F46B-064F-9E8B-918BDB8B61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09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4FA-153D-2A45-86BB-48C4653B0648}" type="datetimeFigureOut">
              <a:rPr lang="nl-NL" smtClean="0"/>
              <a:t>18-10-2019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5C3C-F46B-064F-9E8B-918BDB8B61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384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4FA-153D-2A45-86BB-48C4653B0648}" type="datetimeFigureOut">
              <a:rPr lang="nl-NL" smtClean="0"/>
              <a:t>18-10-2019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5C3C-F46B-064F-9E8B-918BDB8B61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591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D34FA-153D-2A45-86BB-48C4653B0648}" type="datetimeFigureOut">
              <a:rPr lang="nl-NL" smtClean="0"/>
              <a:t>18-10-2019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5C3C-F46B-064F-9E8B-918BDB8B61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704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AC03-A95F-4B93-B12B-0C9A5082960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AF8A-D1FB-4843-BB52-7A37F0A4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shiny-examples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tutorial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ciomyzidae.shinyapps.io/sciomapper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inyapps.io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ex.tidyverse.org/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hester/lookup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vliz.be/datac/rshiny/citation-impac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ZlYcKDdP98XH3f4FhD2nPZJ28z27QW7AcaT_s3x_rt8/edit#gid=0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83260" y="2130425"/>
            <a:ext cx="5809251" cy="1470025"/>
          </a:xfrm>
        </p:spPr>
        <p:txBody>
          <a:bodyPr>
            <a:normAutofit/>
          </a:bodyPr>
          <a:lstStyle/>
          <a:p>
            <a:pPr algn="l"/>
            <a:r>
              <a:rPr lang="nl-NL" b="1" dirty="0" smtClean="0">
                <a:solidFill>
                  <a:srgbClr val="FFFFFF"/>
                </a:solidFill>
                <a:latin typeface="Calibri"/>
                <a:cs typeface="Calibri"/>
              </a:rPr>
              <a:t>VLIZ R Code Club </a:t>
            </a:r>
            <a:r>
              <a:rPr lang="nl-NL" b="1" dirty="0" smtClean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lang="nl-NL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4" name="Afbeelding 3" descr="VLIZ_LOGO-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4882896"/>
            <a:ext cx="1844040" cy="1511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3600450"/>
            <a:ext cx="32575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3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 smtClean="0">
                <a:solidFill>
                  <a:srgbClr val="006583"/>
                </a:solidFill>
                <a:latin typeface="Calibri"/>
                <a:cs typeface="Calibri"/>
              </a:rPr>
              <a:t>How </a:t>
            </a:r>
            <a:r>
              <a:rPr lang="nl-NL" sz="4000" dirty="0" err="1" smtClean="0">
                <a:solidFill>
                  <a:srgbClr val="006583"/>
                </a:solidFill>
                <a:latin typeface="Calibri"/>
                <a:cs typeface="Calibri"/>
              </a:rPr>
              <a:t>to</a:t>
            </a:r>
            <a:r>
              <a:rPr lang="nl-NL" sz="4000" dirty="0" smtClean="0">
                <a:solidFill>
                  <a:srgbClr val="006583"/>
                </a:solidFill>
                <a:latin typeface="Calibri"/>
                <a:cs typeface="Calibri"/>
              </a:rPr>
              <a:t> make </a:t>
            </a:r>
            <a:r>
              <a:rPr lang="nl-NL" sz="4000" dirty="0" err="1" smtClean="0">
                <a:solidFill>
                  <a:srgbClr val="006583"/>
                </a:solidFill>
                <a:latin typeface="Calibri"/>
                <a:cs typeface="Calibri"/>
              </a:rPr>
              <a:t>your</a:t>
            </a:r>
            <a:r>
              <a:rPr lang="nl-NL" sz="4000" dirty="0" smtClean="0">
                <a:solidFill>
                  <a:srgbClr val="006583"/>
                </a:solidFill>
                <a:latin typeface="Calibri"/>
                <a:cs typeface="Calibri"/>
              </a:rPr>
              <a:t> </a:t>
            </a:r>
            <a:r>
              <a:rPr lang="nl-NL" sz="4000" dirty="0" err="1" smtClean="0">
                <a:solidFill>
                  <a:srgbClr val="006583"/>
                </a:solidFill>
                <a:latin typeface="Calibri"/>
                <a:cs typeface="Calibri"/>
              </a:rPr>
              <a:t>own</a:t>
            </a:r>
            <a:r>
              <a:rPr lang="nl-NL" sz="4000" dirty="0" smtClean="0">
                <a:solidFill>
                  <a:srgbClr val="006583"/>
                </a:solidFill>
                <a:latin typeface="Calibri"/>
                <a:cs typeface="Calibri"/>
              </a:rPr>
              <a:t> </a:t>
            </a:r>
            <a:r>
              <a:rPr lang="nl-NL" sz="4000" dirty="0" err="1" smtClean="0">
                <a:solidFill>
                  <a:srgbClr val="006583"/>
                </a:solidFill>
                <a:latin typeface="Calibri"/>
                <a:cs typeface="Calibri"/>
              </a:rPr>
              <a:t>shiny</a:t>
            </a:r>
            <a:r>
              <a:rPr lang="nl-NL" sz="4000" dirty="0" smtClean="0">
                <a:solidFill>
                  <a:srgbClr val="006583"/>
                </a:solidFill>
                <a:latin typeface="Calibri"/>
                <a:cs typeface="Calibri"/>
              </a:rPr>
              <a:t> app</a:t>
            </a:r>
            <a:endParaRPr lang="nl-NL" sz="3100" i="1" dirty="0">
              <a:solidFill>
                <a:srgbClr val="006583"/>
              </a:solidFill>
              <a:latin typeface="Calibri"/>
              <a:cs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95344"/>
          </a:xfrm>
        </p:spPr>
        <p:txBody>
          <a:bodyPr>
            <a:normAutofit/>
          </a:bodyPr>
          <a:lstStyle/>
          <a:p>
            <a:r>
              <a:rPr lang="nl-BE" dirty="0">
                <a:hlinkClick r:id="rId3"/>
              </a:rPr>
              <a:t>https://</a:t>
            </a:r>
            <a:r>
              <a:rPr lang="nl-BE" dirty="0" smtClean="0">
                <a:hlinkClick r:id="rId3"/>
              </a:rPr>
              <a:t>github.com/rstudio/shiny-examples</a:t>
            </a:r>
            <a:endParaRPr lang="nl-BE" dirty="0" smtClean="0"/>
          </a:p>
          <a:p>
            <a:endParaRPr lang="nl-BE" dirty="0"/>
          </a:p>
          <a:p>
            <a:pPr marL="0" indent="0">
              <a:buNone/>
            </a:pPr>
            <a:r>
              <a:rPr lang="en-US" altLang="en-US" sz="1400" dirty="0">
                <a:solidFill>
                  <a:srgbClr val="006583"/>
                </a:solidFill>
                <a:latin typeface="Lucida Console" panose="020B0609040504020204" pitchFamily="49" charset="0"/>
              </a:rPr>
              <a:t>if (!require('shiny')) </a:t>
            </a:r>
            <a:r>
              <a:rPr lang="en-US" altLang="en-US" sz="1400" dirty="0" err="1">
                <a:solidFill>
                  <a:srgbClr val="006583"/>
                </a:solidFill>
                <a:latin typeface="Lucida Console" panose="020B0609040504020204" pitchFamily="49" charset="0"/>
              </a:rPr>
              <a:t>install.packages</a:t>
            </a:r>
            <a:r>
              <a:rPr lang="en-US" altLang="en-US" sz="1400" dirty="0">
                <a:solidFill>
                  <a:srgbClr val="006583"/>
                </a:solidFill>
                <a:latin typeface="Lucida Console" panose="020B0609040504020204" pitchFamily="49" charset="0"/>
              </a:rPr>
              <a:t>("shiny</a:t>
            </a:r>
            <a:r>
              <a:rPr lang="en-US" altLang="en-US" sz="1400" dirty="0" smtClean="0">
                <a:solidFill>
                  <a:srgbClr val="006583"/>
                </a:solidFill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endParaRPr lang="en-US" altLang="en-US" sz="1400" dirty="0" smtClean="0">
              <a:solidFill>
                <a:srgbClr val="00658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en-US" sz="1400" dirty="0" smtClean="0">
                <a:solidFill>
                  <a:srgbClr val="006583"/>
                </a:solidFill>
                <a:latin typeface="Lucida Console" panose="020B0609040504020204" pitchFamily="49" charset="0"/>
              </a:rPr>
              <a:t>shiny</a:t>
            </a:r>
            <a:r>
              <a:rPr lang="en-US" altLang="en-US" sz="1400" dirty="0">
                <a:solidFill>
                  <a:srgbClr val="006583"/>
                </a:solidFill>
                <a:latin typeface="Lucida Console" panose="020B0609040504020204" pitchFamily="49" charset="0"/>
              </a:rPr>
              <a:t>::</a:t>
            </a:r>
            <a:r>
              <a:rPr lang="en-US" altLang="en-US" sz="1400" dirty="0" err="1">
                <a:solidFill>
                  <a:srgbClr val="006583"/>
                </a:solidFill>
                <a:latin typeface="Lucida Console" panose="020B0609040504020204" pitchFamily="49" charset="0"/>
              </a:rPr>
              <a:t>runGitHub</a:t>
            </a:r>
            <a:r>
              <a:rPr lang="en-US" altLang="en-US" sz="1400" dirty="0">
                <a:solidFill>
                  <a:srgbClr val="006583"/>
                </a:solidFill>
                <a:latin typeface="Lucida Console" panose="020B0609040504020204" pitchFamily="49" charset="0"/>
              </a:rPr>
              <a:t>("shiny-examples", "</a:t>
            </a:r>
            <a:r>
              <a:rPr lang="en-US" altLang="en-US" sz="1400" dirty="0" err="1">
                <a:solidFill>
                  <a:srgbClr val="006583"/>
                </a:solidFill>
                <a:latin typeface="Lucida Console" panose="020B0609040504020204" pitchFamily="49" charset="0"/>
              </a:rPr>
              <a:t>rstudio</a:t>
            </a:r>
            <a:r>
              <a:rPr lang="en-US" altLang="en-US" sz="1400" dirty="0">
                <a:solidFill>
                  <a:srgbClr val="006583"/>
                </a:solidFill>
                <a:latin typeface="Lucida Console" panose="020B0609040504020204" pitchFamily="49" charset="0"/>
              </a:rPr>
              <a:t>", subdir = "</a:t>
            </a:r>
            <a:r>
              <a:rPr lang="en-US" altLang="en-US" sz="1400" dirty="0" smtClean="0">
                <a:solidFill>
                  <a:srgbClr val="006583"/>
                </a:solidFill>
                <a:latin typeface="Lucida Console" panose="020B0609040504020204" pitchFamily="49" charset="0"/>
              </a:rPr>
              <a:t>001-hello“)</a:t>
            </a:r>
          </a:p>
          <a:p>
            <a:pPr marL="0" indent="0">
              <a:buNone/>
            </a:pPr>
            <a:endParaRPr lang="en-US" altLang="en-US" sz="1400" dirty="0" smtClean="0">
              <a:solidFill>
                <a:srgbClr val="00658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006583"/>
                </a:solidFill>
                <a:latin typeface="Lucida Console" panose="020B0609040504020204" pitchFamily="49" charset="0"/>
              </a:rPr>
              <a:t>shiny::</a:t>
            </a:r>
            <a:r>
              <a:rPr lang="en-US" altLang="en-US" sz="1400" dirty="0" err="1">
                <a:solidFill>
                  <a:srgbClr val="006583"/>
                </a:solidFill>
                <a:latin typeface="Lucida Console" panose="020B0609040504020204" pitchFamily="49" charset="0"/>
              </a:rPr>
              <a:t>runGitHub</a:t>
            </a:r>
            <a:r>
              <a:rPr lang="en-US" altLang="en-US" sz="1400" dirty="0">
                <a:solidFill>
                  <a:srgbClr val="006583"/>
                </a:solidFill>
                <a:latin typeface="Lucida Console" panose="020B0609040504020204" pitchFamily="49" charset="0"/>
              </a:rPr>
              <a:t>("shiny-examples", "</a:t>
            </a:r>
            <a:r>
              <a:rPr lang="en-US" altLang="en-US" sz="1400" dirty="0" err="1">
                <a:solidFill>
                  <a:srgbClr val="006583"/>
                </a:solidFill>
                <a:latin typeface="Lucida Console" panose="020B0609040504020204" pitchFamily="49" charset="0"/>
              </a:rPr>
              <a:t>rstudio</a:t>
            </a:r>
            <a:r>
              <a:rPr lang="en-US" altLang="en-US" sz="1400" dirty="0">
                <a:solidFill>
                  <a:srgbClr val="006583"/>
                </a:solidFill>
                <a:latin typeface="Lucida Console" panose="020B0609040504020204" pitchFamily="49" charset="0"/>
              </a:rPr>
              <a:t>", subdir = "003-reactivity</a:t>
            </a:r>
            <a:r>
              <a:rPr lang="en-US" altLang="en-US" sz="1400" dirty="0" smtClean="0">
                <a:solidFill>
                  <a:srgbClr val="006583"/>
                </a:solidFill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en-US" sz="200" dirty="0" smtClean="0">
                <a:solidFill>
                  <a:srgbClr val="006583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nl-BE" altLang="en-US" dirty="0" smtClean="0">
              <a:solidFill>
                <a:srgbClr val="00658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6583"/>
                </a:solidFill>
                <a:hlinkClick r:id="rId4"/>
              </a:rPr>
              <a:t>https://shiny.rstudio.com/tutorial</a:t>
            </a:r>
            <a:r>
              <a:rPr lang="en-US" altLang="en-US" sz="1800" dirty="0" smtClean="0">
                <a:solidFill>
                  <a:srgbClr val="006583"/>
                </a:solidFill>
                <a:hlinkClick r:id="rId4"/>
              </a:rPr>
              <a:t>/</a:t>
            </a:r>
            <a:r>
              <a:rPr lang="en-US" altLang="en-US" sz="1800" dirty="0" smtClean="0">
                <a:solidFill>
                  <a:srgbClr val="006583"/>
                </a:solidFill>
              </a:rPr>
              <a:t> </a:t>
            </a:r>
            <a:endParaRPr lang="en-US" altLang="en-US" sz="1800" dirty="0">
              <a:solidFill>
                <a:srgbClr val="006583"/>
              </a:solidFill>
            </a:endParaRPr>
          </a:p>
          <a:p>
            <a:endParaRPr lang="nl-BE" dirty="0" smtClean="0"/>
          </a:p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60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 smtClean="0">
                <a:solidFill>
                  <a:srgbClr val="006583"/>
                </a:solidFill>
                <a:latin typeface="Calibri"/>
                <a:cs typeface="Calibri"/>
              </a:rPr>
              <a:t>How </a:t>
            </a:r>
            <a:r>
              <a:rPr lang="nl-NL" sz="4000" dirty="0" err="1" smtClean="0">
                <a:solidFill>
                  <a:srgbClr val="006583"/>
                </a:solidFill>
                <a:latin typeface="Calibri"/>
                <a:cs typeface="Calibri"/>
              </a:rPr>
              <a:t>to</a:t>
            </a:r>
            <a:r>
              <a:rPr lang="nl-NL" sz="4000" dirty="0" smtClean="0">
                <a:solidFill>
                  <a:srgbClr val="006583"/>
                </a:solidFill>
                <a:latin typeface="Calibri"/>
                <a:cs typeface="Calibri"/>
              </a:rPr>
              <a:t> </a:t>
            </a:r>
            <a:r>
              <a:rPr lang="nl-NL" sz="4000" dirty="0" err="1" smtClean="0">
                <a:solidFill>
                  <a:srgbClr val="006583"/>
                </a:solidFill>
                <a:latin typeface="Calibri"/>
                <a:cs typeface="Calibri"/>
              </a:rPr>
              <a:t>publish</a:t>
            </a:r>
            <a:r>
              <a:rPr lang="nl-NL" sz="4000" dirty="0" smtClean="0">
                <a:solidFill>
                  <a:srgbClr val="006583"/>
                </a:solidFill>
                <a:latin typeface="Calibri"/>
                <a:cs typeface="Calibri"/>
              </a:rPr>
              <a:t> </a:t>
            </a:r>
            <a:r>
              <a:rPr lang="nl-NL" sz="4000" dirty="0" err="1" smtClean="0">
                <a:solidFill>
                  <a:srgbClr val="006583"/>
                </a:solidFill>
                <a:latin typeface="Calibri"/>
                <a:cs typeface="Calibri"/>
              </a:rPr>
              <a:t>your</a:t>
            </a:r>
            <a:r>
              <a:rPr lang="nl-NL" sz="4000" dirty="0" smtClean="0">
                <a:solidFill>
                  <a:srgbClr val="006583"/>
                </a:solidFill>
                <a:latin typeface="Calibri"/>
                <a:cs typeface="Calibri"/>
              </a:rPr>
              <a:t> </a:t>
            </a:r>
            <a:r>
              <a:rPr lang="nl-NL" sz="4000" dirty="0" err="1" smtClean="0">
                <a:solidFill>
                  <a:srgbClr val="006583"/>
                </a:solidFill>
                <a:latin typeface="Calibri"/>
                <a:cs typeface="Calibri"/>
              </a:rPr>
              <a:t>own</a:t>
            </a:r>
            <a:r>
              <a:rPr lang="nl-NL" sz="4000" dirty="0" smtClean="0">
                <a:solidFill>
                  <a:srgbClr val="006583"/>
                </a:solidFill>
                <a:latin typeface="Calibri"/>
                <a:cs typeface="Calibri"/>
              </a:rPr>
              <a:t> </a:t>
            </a:r>
            <a:r>
              <a:rPr lang="nl-NL" sz="4000" dirty="0" err="1" smtClean="0">
                <a:solidFill>
                  <a:srgbClr val="006583"/>
                </a:solidFill>
                <a:latin typeface="Calibri"/>
                <a:cs typeface="Calibri"/>
              </a:rPr>
              <a:t>shiny</a:t>
            </a:r>
            <a:r>
              <a:rPr lang="nl-NL" sz="4000" dirty="0" smtClean="0">
                <a:solidFill>
                  <a:srgbClr val="006583"/>
                </a:solidFill>
                <a:latin typeface="Calibri"/>
                <a:cs typeface="Calibri"/>
              </a:rPr>
              <a:t> app</a:t>
            </a:r>
            <a:endParaRPr lang="nl-NL" sz="3100" i="1" dirty="0">
              <a:solidFill>
                <a:srgbClr val="006583"/>
              </a:solidFill>
              <a:latin typeface="Calibri"/>
              <a:cs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95344"/>
          </a:xfrm>
        </p:spPr>
        <p:txBody>
          <a:bodyPr>
            <a:normAutofit/>
          </a:bodyPr>
          <a:lstStyle/>
          <a:p>
            <a:endParaRPr lang="nl-BE" dirty="0" smtClean="0"/>
          </a:p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870616"/>
            <a:ext cx="7753350" cy="5130134"/>
          </a:xfrm>
        </p:spPr>
      </p:pic>
      <p:sp>
        <p:nvSpPr>
          <p:cNvPr id="5" name="TextBox 4"/>
          <p:cNvSpPr txBox="1"/>
          <p:nvPr/>
        </p:nvSpPr>
        <p:spPr>
          <a:xfrm>
            <a:off x="6229802" y="1051099"/>
            <a:ext cx="3200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3300" dirty="0" err="1">
                <a:solidFill>
                  <a:prstClr val="black"/>
                </a:solidFill>
                <a:latin typeface="Calibri" panose="020F0502020204030204"/>
              </a:rPr>
              <a:t>Shinyapps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39" y="25618"/>
            <a:ext cx="7886700" cy="1325563"/>
          </a:xfrm>
        </p:spPr>
        <p:txBody>
          <a:bodyPr/>
          <a:lstStyle/>
          <a:p>
            <a:r>
              <a:rPr lang="nl-BE" dirty="0" smtClean="0">
                <a:solidFill>
                  <a:srgbClr val="006583"/>
                </a:solidFill>
                <a:latin typeface="+mn-lt"/>
              </a:rPr>
              <a:t>JONAS MORTELMANS’ SHINY APP</a:t>
            </a:r>
            <a:endParaRPr lang="en-US" dirty="0">
              <a:solidFill>
                <a:srgbClr val="00658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59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3710" y="775097"/>
            <a:ext cx="11351419" cy="530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103710" y="775097"/>
            <a:ext cx="11351419" cy="5307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24" y="1291211"/>
            <a:ext cx="80402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nl-BE" sz="2800" b="1" dirty="0">
                <a:solidFill>
                  <a:prstClr val="black"/>
                </a:solidFill>
                <a:latin typeface="Calibri" panose="020F0502020204030204"/>
              </a:rPr>
              <a:t>Access database (&gt;60.000 records of </a:t>
            </a:r>
            <a:r>
              <a:rPr lang="nl-BE" sz="2800" b="1" dirty="0" err="1">
                <a:solidFill>
                  <a:prstClr val="black"/>
                </a:solidFill>
                <a:latin typeface="Calibri" panose="020F0502020204030204"/>
              </a:rPr>
              <a:t>flies</a:t>
            </a:r>
            <a:r>
              <a:rPr lang="nl-BE" sz="2800" b="1" dirty="0">
                <a:solidFill>
                  <a:prstClr val="black"/>
                </a:solidFill>
                <a:latin typeface="Calibri" panose="020F0502020204030204"/>
              </a:rPr>
              <a:t>!)</a:t>
            </a:r>
          </a:p>
          <a:p>
            <a:pPr marL="428625" indent="-428625" defTabSz="685800"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Species </a:t>
            </a:r>
            <a:r>
              <a:rPr lang="nl-BE" sz="2800" dirty="0" err="1">
                <a:solidFill>
                  <a:prstClr val="black"/>
                </a:solidFill>
                <a:latin typeface="Calibri" panose="020F0502020204030204"/>
              </a:rPr>
              <a:t>distribution</a:t>
            </a: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 (</a:t>
            </a:r>
            <a:r>
              <a:rPr lang="nl-BE" sz="2800" dirty="0" err="1">
                <a:solidFill>
                  <a:prstClr val="black"/>
                </a:solidFill>
                <a:latin typeface="Calibri" panose="020F0502020204030204"/>
              </a:rPr>
              <a:t>where</a:t>
            </a: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?)</a:t>
            </a:r>
          </a:p>
          <a:p>
            <a:pPr marL="428625" indent="-428625" defTabSz="685800"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Species </a:t>
            </a:r>
            <a:r>
              <a:rPr lang="nl-BE" sz="2800" dirty="0" err="1">
                <a:solidFill>
                  <a:prstClr val="black"/>
                </a:solidFill>
                <a:latin typeface="Calibri" panose="020F0502020204030204"/>
              </a:rPr>
              <a:t>occurence</a:t>
            </a: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 (</a:t>
            </a:r>
            <a:r>
              <a:rPr lang="nl-BE" sz="2800" dirty="0" err="1">
                <a:solidFill>
                  <a:prstClr val="black"/>
                </a:solidFill>
                <a:latin typeface="Calibri" panose="020F0502020204030204"/>
              </a:rPr>
              <a:t>when</a:t>
            </a: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?)</a:t>
            </a:r>
          </a:p>
          <a:p>
            <a:pPr marL="428625" indent="-428625" defTabSz="685800"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Collector details (</a:t>
            </a:r>
            <a:r>
              <a:rPr lang="nl-BE" sz="2800" dirty="0" err="1">
                <a:solidFill>
                  <a:prstClr val="black"/>
                </a:solidFill>
                <a:latin typeface="Calibri" panose="020F0502020204030204"/>
              </a:rPr>
              <a:t>who</a:t>
            </a: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nl-BE" sz="2800" dirty="0" err="1">
                <a:solidFill>
                  <a:prstClr val="black"/>
                </a:solidFill>
                <a:latin typeface="Calibri" panose="020F0502020204030204"/>
              </a:rPr>
              <a:t>caught</a:t>
            </a: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nl-BE" sz="2800" dirty="0" err="1">
                <a:solidFill>
                  <a:prstClr val="black"/>
                </a:solidFill>
                <a:latin typeface="Calibri" panose="020F0502020204030204"/>
              </a:rPr>
              <a:t>it</a:t>
            </a: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? </a:t>
            </a:r>
            <a:r>
              <a:rPr lang="nl-BE" sz="2800" dirty="0" err="1">
                <a:solidFill>
                  <a:prstClr val="black"/>
                </a:solidFill>
                <a:latin typeface="Calibri" panose="020F0502020204030204"/>
              </a:rPr>
              <a:t>where</a:t>
            </a: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 is </a:t>
            </a:r>
            <a:r>
              <a:rPr lang="nl-BE" sz="2800" dirty="0" err="1">
                <a:solidFill>
                  <a:prstClr val="black"/>
                </a:solidFill>
                <a:latin typeface="Calibri" panose="020F0502020204030204"/>
              </a:rPr>
              <a:t>the</a:t>
            </a: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 specimen)</a:t>
            </a:r>
          </a:p>
          <a:p>
            <a:pPr marL="428625" indent="-428625" defTabSz="685800"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Source (</a:t>
            </a:r>
            <a:r>
              <a:rPr lang="nl-BE" sz="2800" dirty="0" err="1">
                <a:solidFill>
                  <a:prstClr val="black"/>
                </a:solidFill>
                <a:latin typeface="Calibri" panose="020F0502020204030204"/>
              </a:rPr>
              <a:t>literature</a:t>
            </a: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? </a:t>
            </a:r>
            <a:r>
              <a:rPr lang="nl-BE" sz="2800" dirty="0" err="1">
                <a:solidFill>
                  <a:prstClr val="black"/>
                </a:solidFill>
                <a:latin typeface="Calibri" panose="020F0502020204030204"/>
              </a:rPr>
              <a:t>o</a:t>
            </a:r>
            <a:r>
              <a:rPr lang="nl-BE" sz="2800" dirty="0" err="1">
                <a:solidFill>
                  <a:prstClr val="black"/>
                </a:solidFill>
                <a:latin typeface="Calibri" panose="020F0502020204030204"/>
              </a:rPr>
              <a:t>wn</a:t>
            </a: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nl-BE" sz="2800" dirty="0" err="1">
                <a:solidFill>
                  <a:prstClr val="black"/>
                </a:solidFill>
                <a:latin typeface="Calibri" panose="020F0502020204030204"/>
              </a:rPr>
              <a:t>observations</a:t>
            </a: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? </a:t>
            </a:r>
            <a:r>
              <a:rPr lang="nl-BE" sz="2800" dirty="0" err="1">
                <a:solidFill>
                  <a:prstClr val="black"/>
                </a:solidFill>
                <a:latin typeface="Calibri" panose="020F0502020204030204"/>
              </a:rPr>
              <a:t>Collections</a:t>
            </a: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?)</a:t>
            </a:r>
          </a:p>
          <a:p>
            <a:pPr marL="428625" indent="-428625" defTabSz="685800"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Is </a:t>
            </a:r>
            <a:r>
              <a:rPr lang="nl-BE" sz="2800" dirty="0" err="1">
                <a:solidFill>
                  <a:prstClr val="black"/>
                </a:solidFill>
                <a:latin typeface="Calibri" panose="020F0502020204030204"/>
              </a:rPr>
              <a:t>it</a:t>
            </a: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 OK </a:t>
            </a:r>
            <a:r>
              <a:rPr lang="nl-BE" sz="2800" dirty="0" err="1">
                <a:solidFill>
                  <a:prstClr val="black"/>
                </a:solidFill>
                <a:latin typeface="Calibri" panose="020F0502020204030204"/>
              </a:rPr>
              <a:t>if</a:t>
            </a: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 I show </a:t>
            </a:r>
            <a:r>
              <a:rPr lang="nl-BE" sz="2800" dirty="0" err="1">
                <a:solidFill>
                  <a:prstClr val="black"/>
                </a:solidFill>
                <a:latin typeface="Calibri" panose="020F0502020204030204"/>
              </a:rPr>
              <a:t>this</a:t>
            </a: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 record online (no </a:t>
            </a:r>
            <a:r>
              <a:rPr lang="nl-BE" sz="2800" dirty="0" err="1">
                <a:solidFill>
                  <a:prstClr val="black"/>
                </a:solidFill>
                <a:latin typeface="Calibri" panose="020F0502020204030204"/>
              </a:rPr>
              <a:t>legal</a:t>
            </a:r>
            <a:r>
              <a:rPr lang="nl-BE" sz="2800" dirty="0">
                <a:solidFill>
                  <a:prstClr val="black"/>
                </a:solidFill>
                <a:latin typeface="Calibri" panose="020F0502020204030204"/>
              </a:rPr>
              <a:t> issues)</a:t>
            </a:r>
          </a:p>
          <a:p>
            <a:pPr marL="428625" indent="-428625" defTabSz="685800">
              <a:buFont typeface="Arial" panose="020B0604020202020204" pitchFamily="34" charset="0"/>
              <a:buChar char="•"/>
            </a:pPr>
            <a:endParaRPr lang="nl-BE" sz="28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/>
            <a:endParaRPr lang="nl-BE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428625" indent="-428625" defTabSz="685800"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066800"/>
            <a:ext cx="8409005" cy="47148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94615" y="5998464"/>
            <a:ext cx="6971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https://sciomyzidae.shinyapps.io/sciomapper/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614661"/>
            <a:ext cx="9039225" cy="38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Basics of </a:t>
            </a:r>
            <a:r>
              <a:rPr lang="nl-BE" dirty="0" err="1" smtClean="0"/>
              <a:t>an</a:t>
            </a:r>
            <a:r>
              <a:rPr lang="nl-BE" dirty="0" smtClean="0"/>
              <a:t> R-</a:t>
            </a:r>
            <a:r>
              <a:rPr lang="nl-BE" dirty="0" err="1" smtClean="0"/>
              <a:t>shiny</a:t>
            </a:r>
            <a:r>
              <a:rPr lang="nl-BE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2963"/>
            <a:ext cx="7886700" cy="3593306"/>
          </a:xfrm>
        </p:spPr>
        <p:txBody>
          <a:bodyPr>
            <a:normAutofit/>
          </a:bodyPr>
          <a:lstStyle/>
          <a:p>
            <a:r>
              <a:rPr lang="nl-BE" dirty="0" err="1" smtClean="0"/>
              <a:t>Ui.R</a:t>
            </a:r>
            <a:r>
              <a:rPr lang="nl-BE" dirty="0" smtClean="0"/>
              <a:t> file</a:t>
            </a:r>
          </a:p>
          <a:p>
            <a:pPr lvl="1"/>
            <a:r>
              <a:rPr lang="nl-BE" dirty="0" smtClean="0"/>
              <a:t>Deals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graphics</a:t>
            </a:r>
            <a:r>
              <a:rPr lang="nl-BE" dirty="0" smtClean="0"/>
              <a:t>, </a:t>
            </a:r>
            <a:r>
              <a:rPr lang="nl-BE" dirty="0" err="1" smtClean="0"/>
              <a:t>tables</a:t>
            </a:r>
            <a:r>
              <a:rPr lang="nl-BE" dirty="0" smtClean="0"/>
              <a:t>, </a:t>
            </a:r>
            <a:r>
              <a:rPr lang="nl-BE" dirty="0" err="1" smtClean="0"/>
              <a:t>maps</a:t>
            </a:r>
            <a:r>
              <a:rPr lang="nl-BE" dirty="0" smtClean="0"/>
              <a:t>, colour, </a:t>
            </a:r>
            <a:r>
              <a:rPr lang="nl-BE" dirty="0" err="1" smtClean="0"/>
              <a:t>scales</a:t>
            </a:r>
            <a:r>
              <a:rPr lang="nl-BE" dirty="0" smtClean="0"/>
              <a:t>, user panels…</a:t>
            </a:r>
          </a:p>
          <a:p>
            <a:pPr lvl="1"/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r>
              <a:rPr lang="en-US" dirty="0" err="1" smtClean="0"/>
              <a:t>server.R</a:t>
            </a:r>
            <a:r>
              <a:rPr lang="en-US" dirty="0" smtClean="0"/>
              <a:t> file</a:t>
            </a:r>
          </a:p>
          <a:p>
            <a:pPr lvl="1"/>
            <a:endParaRPr lang="en-US" dirty="0" smtClean="0"/>
          </a:p>
          <a:p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err="1" smtClean="0"/>
              <a:t>Shiny</a:t>
            </a:r>
            <a:r>
              <a:rPr lang="nl-BE" dirty="0" smtClean="0"/>
              <a:t>::</a:t>
            </a:r>
            <a:r>
              <a:rPr lang="nl-BE" dirty="0" err="1" smtClean="0"/>
              <a:t>RunApp</a:t>
            </a:r>
            <a:r>
              <a:rPr lang="nl-BE" dirty="0" smtClean="0"/>
              <a:t>()</a:t>
            </a:r>
          </a:p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28700" y="2920464"/>
            <a:ext cx="2914650" cy="253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dirty="0" err="1">
                <a:solidFill>
                  <a:prstClr val="black"/>
                </a:solidFill>
              </a:rPr>
              <a:t>ui</a:t>
            </a:r>
            <a:r>
              <a:rPr lang="en-US" altLang="en-US" dirty="0">
                <a:solidFill>
                  <a:prstClr val="black"/>
                </a:solidFill>
                <a:latin typeface="Arial Unicode MS"/>
              </a:rPr>
              <a:t> </a:t>
            </a:r>
            <a:r>
              <a:rPr lang="en-US" altLang="en-US" dirty="0">
                <a:solidFill>
                  <a:prstClr val="black"/>
                </a:solidFill>
              </a:rPr>
              <a:t>&lt;-</a:t>
            </a:r>
            <a:r>
              <a:rPr lang="en-US" altLang="en-US" dirty="0">
                <a:solidFill>
                  <a:prstClr val="black"/>
                </a:solidFill>
                <a:latin typeface="Arial Unicode MS"/>
              </a:rPr>
              <a:t> </a:t>
            </a:r>
            <a:r>
              <a:rPr lang="en-US" altLang="en-US" dirty="0" err="1">
                <a:solidFill>
                  <a:prstClr val="black"/>
                </a:solidFill>
              </a:rPr>
              <a:t>fluidPage</a:t>
            </a:r>
            <a:r>
              <a:rPr lang="en-US" altLang="en-US" dirty="0">
                <a:solidFill>
                  <a:prstClr val="black"/>
                </a:solidFill>
                <a:latin typeface="Arial Unicode MS"/>
              </a:rPr>
              <a:t>()</a:t>
            </a:r>
            <a:r>
              <a:rPr lang="en-US" alt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28700" y="5251533"/>
            <a:ext cx="2914650" cy="253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dirty="0" err="1">
                <a:solidFill>
                  <a:prstClr val="black"/>
                </a:solidFill>
              </a:rPr>
              <a:t>shinyApp</a:t>
            </a:r>
            <a:r>
              <a:rPr lang="en-US" altLang="en-US" dirty="0">
                <a:solidFill>
                  <a:prstClr val="black"/>
                </a:solidFill>
              </a:rPr>
              <a:t>(</a:t>
            </a:r>
            <a:r>
              <a:rPr lang="en-US" altLang="en-US" dirty="0" err="1">
                <a:solidFill>
                  <a:prstClr val="black"/>
                </a:solidFill>
              </a:rPr>
              <a:t>ui</a:t>
            </a:r>
            <a:r>
              <a:rPr lang="en-US" altLang="en-US" dirty="0">
                <a:solidFill>
                  <a:prstClr val="black"/>
                </a:solidFill>
              </a:rPr>
              <a:t> = </a:t>
            </a:r>
            <a:r>
              <a:rPr lang="en-US" altLang="en-US" dirty="0" err="1">
                <a:solidFill>
                  <a:prstClr val="black"/>
                </a:solidFill>
              </a:rPr>
              <a:t>ui</a:t>
            </a:r>
            <a:r>
              <a:rPr lang="en-US" altLang="en-US" dirty="0">
                <a:solidFill>
                  <a:prstClr val="black"/>
                </a:solidFill>
              </a:rPr>
              <a:t>, server = server)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28700" y="4202419"/>
            <a:ext cx="2914650" cy="253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dirty="0">
                <a:solidFill>
                  <a:prstClr val="black"/>
                </a:solidFill>
              </a:rPr>
              <a:t>server &lt;- function(input, output) {</a:t>
            </a:r>
            <a:r>
              <a:rPr lang="nl-BE" altLang="en-US" dirty="0">
                <a:solidFill>
                  <a:prstClr val="black"/>
                </a:solidFill>
              </a:rPr>
              <a:t>}</a:t>
            </a:r>
            <a:endParaRPr lang="en-US" alt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3889616"/>
            <a:ext cx="2628900" cy="53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How </a:t>
            </a:r>
            <a:r>
              <a:rPr lang="nl-BE" dirty="0" err="1" smtClean="0"/>
              <a:t>to</a:t>
            </a:r>
            <a:r>
              <a:rPr lang="nl-BE" dirty="0" smtClean="0"/>
              <a:t> get </a:t>
            </a:r>
            <a:r>
              <a:rPr lang="nl-BE" dirty="0" err="1" smtClean="0"/>
              <a:t>one</a:t>
            </a:r>
            <a:r>
              <a:rPr lang="nl-BE" dirty="0" smtClean="0"/>
              <a:t> running (‘online manual’)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Sign</a:t>
            </a:r>
            <a:r>
              <a:rPr lang="nl-BE" dirty="0" smtClean="0"/>
              <a:t> up at </a:t>
            </a:r>
            <a:r>
              <a:rPr lang="nl-BE" dirty="0" smtClean="0">
                <a:hlinkClick r:id="rId2"/>
              </a:rPr>
              <a:t>https</a:t>
            </a:r>
            <a:r>
              <a:rPr lang="nl-BE" dirty="0">
                <a:hlinkClick r:id="rId2"/>
              </a:rPr>
              <a:t>://www.shinyapps.io</a:t>
            </a:r>
            <a:r>
              <a:rPr lang="nl-BE" dirty="0" smtClean="0">
                <a:hlinkClick r:id="rId2"/>
              </a:rPr>
              <a:t>/</a:t>
            </a:r>
            <a:endParaRPr lang="nl-BE" dirty="0" smtClean="0"/>
          </a:p>
          <a:p>
            <a:pPr lvl="1"/>
            <a:r>
              <a:rPr lang="nl-BE" dirty="0" smtClean="0"/>
              <a:t>5 packages (up </a:t>
            </a:r>
            <a:r>
              <a:rPr lang="nl-BE" dirty="0" err="1" smtClean="0"/>
              <a:t>to</a:t>
            </a:r>
            <a:r>
              <a:rPr lang="nl-BE" dirty="0" smtClean="0"/>
              <a:t> 300 dollar/</a:t>
            </a:r>
            <a:r>
              <a:rPr lang="nl-BE" dirty="0" err="1" smtClean="0"/>
              <a:t>year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I have </a:t>
            </a:r>
            <a:r>
              <a:rPr lang="nl-BE" dirty="0" err="1" smtClean="0"/>
              <a:t>the</a:t>
            </a:r>
            <a:r>
              <a:rPr lang="nl-BE" dirty="0" smtClean="0"/>
              <a:t> free package (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works</a:t>
            </a:r>
            <a:r>
              <a:rPr lang="nl-BE" dirty="0" smtClean="0"/>
              <a:t> </a:t>
            </a:r>
            <a:r>
              <a:rPr lang="nl-BE" dirty="0" err="1" smtClean="0"/>
              <a:t>only</a:t>
            </a:r>
            <a:r>
              <a:rPr lang="nl-BE" dirty="0" smtClean="0"/>
              <a:t> 25 </a:t>
            </a:r>
            <a:r>
              <a:rPr lang="nl-BE" dirty="0" err="1" smtClean="0"/>
              <a:t>hours</a:t>
            </a:r>
            <a:r>
              <a:rPr lang="nl-BE" dirty="0" smtClean="0"/>
              <a:t> a </a:t>
            </a:r>
            <a:r>
              <a:rPr lang="nl-BE" dirty="0" err="1" smtClean="0"/>
              <a:t>month</a:t>
            </a:r>
            <a:r>
              <a:rPr lang="nl-BE" dirty="0" smtClean="0"/>
              <a:t>! But </a:t>
            </a:r>
            <a:r>
              <a:rPr lang="nl-BE" dirty="0" err="1" smtClean="0"/>
              <a:t>its</a:t>
            </a:r>
            <a:r>
              <a:rPr lang="nl-BE" dirty="0" smtClean="0"/>
              <a:t> FREE)</a:t>
            </a:r>
          </a:p>
          <a:p>
            <a:r>
              <a:rPr lang="nl-BE" dirty="0" smtClean="0"/>
              <a:t>Three steps</a:t>
            </a:r>
            <a:endParaRPr lang="nl-BE" dirty="0"/>
          </a:p>
          <a:p>
            <a:pPr marL="1071563" lvl="2" indent="-385763">
              <a:buFont typeface="+mj-lt"/>
              <a:buAutoNum type="arabicPeriod"/>
            </a:pPr>
            <a:r>
              <a:rPr lang="nl-BE" dirty="0" smtClean="0"/>
              <a:t>Library(</a:t>
            </a:r>
            <a:r>
              <a:rPr lang="nl-BE" dirty="0" err="1" smtClean="0"/>
              <a:t>Rsconnect</a:t>
            </a:r>
            <a:r>
              <a:rPr lang="nl-BE" dirty="0" smtClean="0"/>
              <a:t>)</a:t>
            </a:r>
          </a:p>
          <a:p>
            <a:pPr marL="1028700" lvl="3" indent="0">
              <a:buNone/>
            </a:pPr>
            <a:r>
              <a:rPr lang="en-US" dirty="0" smtClean="0"/>
              <a:t>	The </a:t>
            </a:r>
            <a:r>
              <a:rPr lang="en-US" dirty="0" err="1" smtClean="0"/>
              <a:t>rsconnect</a:t>
            </a:r>
            <a:r>
              <a:rPr lang="en-US" dirty="0" smtClean="0"/>
              <a:t> package enables you to deploy and manage your Shiny applications 	directly from your R console. </a:t>
            </a:r>
          </a:p>
          <a:p>
            <a:pPr marL="1028700" lvl="3" indent="0">
              <a:buNone/>
            </a:pPr>
            <a:endParaRPr lang="nl-BE" dirty="0" smtClean="0"/>
          </a:p>
          <a:p>
            <a:pPr marL="1028700" lvl="3" indent="0">
              <a:buNone/>
            </a:pPr>
            <a:endParaRPr lang="nl-BE" dirty="0" smtClean="0"/>
          </a:p>
          <a:p>
            <a:pPr marL="1028700" lvl="3" indent="0">
              <a:buNone/>
            </a:pPr>
            <a:endParaRPr lang="nl-BE" dirty="0"/>
          </a:p>
          <a:p>
            <a:pPr marL="1071563" lvl="2" indent="-385763">
              <a:buFont typeface="+mj-lt"/>
              <a:buAutoNum type="arabicPeriod"/>
            </a:pPr>
            <a:r>
              <a:rPr lang="nl-BE" dirty="0" err="1" smtClean="0"/>
              <a:t>Authorize</a:t>
            </a:r>
            <a:r>
              <a:rPr lang="nl-BE" dirty="0" smtClean="0"/>
              <a:t> R </a:t>
            </a:r>
            <a:r>
              <a:rPr lang="nl-BE" dirty="0" err="1" smtClean="0"/>
              <a:t>and</a:t>
            </a:r>
            <a:r>
              <a:rPr lang="nl-BE" dirty="0" smtClean="0"/>
              <a:t> shinyapps.io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connect</a:t>
            </a:r>
            <a:endParaRPr lang="nl-BE" dirty="0" smtClean="0"/>
          </a:p>
          <a:p>
            <a:pPr marL="1028700" lvl="3" indent="0">
              <a:buNone/>
            </a:pPr>
            <a:r>
              <a:rPr lang="nl-BE" dirty="0" smtClean="0"/>
              <a:t>	Via a </a:t>
            </a:r>
            <a:r>
              <a:rPr lang="nl-BE" dirty="0" err="1" smtClean="0"/>
              <a:t>simple</a:t>
            </a:r>
            <a:r>
              <a:rPr lang="nl-BE" dirty="0" smtClean="0"/>
              <a:t> token</a:t>
            </a:r>
          </a:p>
          <a:p>
            <a:pPr marL="1071563" lvl="2" indent="-385763">
              <a:buFont typeface="+mj-lt"/>
              <a:buAutoNum type="arabicPeriod"/>
            </a:pPr>
            <a:r>
              <a:rPr lang="nl-BE" dirty="0" err="1" smtClean="0"/>
              <a:t>Deploy</a:t>
            </a:r>
            <a:r>
              <a:rPr lang="nl-BE" dirty="0" smtClean="0"/>
              <a:t>!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57400" y="4259569"/>
            <a:ext cx="2914650" cy="253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nl-BE" altLang="en-US" dirty="0" err="1">
                <a:solidFill>
                  <a:prstClr val="black"/>
                </a:solidFill>
              </a:rPr>
              <a:t>Rsconnect</a:t>
            </a:r>
            <a:r>
              <a:rPr lang="nl-BE" altLang="en-US" dirty="0">
                <a:solidFill>
                  <a:prstClr val="black"/>
                </a:solidFill>
              </a:rPr>
              <a:t>::</a:t>
            </a:r>
            <a:r>
              <a:rPr lang="nl-BE" altLang="en-US" dirty="0" err="1">
                <a:solidFill>
                  <a:prstClr val="black"/>
                </a:solidFill>
              </a:rPr>
              <a:t>deployApp</a:t>
            </a:r>
            <a:r>
              <a:rPr lang="nl-BE" altLang="en-US" dirty="0">
                <a:solidFill>
                  <a:prstClr val="black"/>
                </a:solidFill>
              </a:rPr>
              <a:t>(‘</a:t>
            </a:r>
            <a:r>
              <a:rPr lang="nl-BE" altLang="en-US" dirty="0" err="1">
                <a:solidFill>
                  <a:prstClr val="black"/>
                </a:solidFill>
              </a:rPr>
              <a:t>pathtoyourapp</a:t>
            </a:r>
            <a:r>
              <a:rPr lang="nl-BE" altLang="en-US" dirty="0">
                <a:solidFill>
                  <a:prstClr val="black"/>
                </a:solidFill>
              </a:rPr>
              <a:t>’)</a:t>
            </a:r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How </a:t>
            </a:r>
            <a:r>
              <a:rPr lang="nl-BE" dirty="0" err="1" smtClean="0"/>
              <a:t>to</a:t>
            </a:r>
            <a:r>
              <a:rPr lang="nl-BE" dirty="0" smtClean="0"/>
              <a:t> get </a:t>
            </a:r>
            <a:r>
              <a:rPr lang="nl-BE" dirty="0" err="1" smtClean="0"/>
              <a:t>one</a:t>
            </a:r>
            <a:r>
              <a:rPr lang="nl-BE" dirty="0" smtClean="0"/>
              <a:t> running (‘</a:t>
            </a:r>
            <a:r>
              <a:rPr lang="nl-BE" dirty="0" err="1" smtClean="0"/>
              <a:t>own</a:t>
            </a:r>
            <a:r>
              <a:rPr lang="nl-BE" dirty="0" smtClean="0"/>
              <a:t> </a:t>
            </a:r>
            <a:r>
              <a:rPr lang="nl-BE" dirty="0" err="1" smtClean="0"/>
              <a:t>experience</a:t>
            </a:r>
            <a:r>
              <a:rPr lang="nl-BE" dirty="0" smtClean="0"/>
              <a:t>’)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1200" y="20296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14925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HORROR</a:t>
            </a:r>
            <a:r>
              <a:rPr lang="nl-BE" sz="495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!!</a:t>
            </a:r>
            <a:endParaRPr lang="en-US" sz="49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38720" y="846138"/>
            <a:ext cx="684808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nl-NL" sz="4000" b="1" dirty="0" err="1" smtClean="0">
                <a:solidFill>
                  <a:srgbClr val="006583"/>
                </a:solidFill>
                <a:latin typeface="Calibri"/>
                <a:cs typeface="Calibri"/>
              </a:rPr>
              <a:t>Today’s</a:t>
            </a:r>
            <a:r>
              <a:rPr lang="nl-NL" sz="4000" b="1" dirty="0" smtClean="0">
                <a:solidFill>
                  <a:srgbClr val="006583"/>
                </a:solidFill>
                <a:latin typeface="Calibri"/>
                <a:cs typeface="Calibri"/>
              </a:rPr>
              <a:t> agenda </a:t>
            </a:r>
            <a:r>
              <a:rPr lang="nl-NL" dirty="0" smtClean="0">
                <a:solidFill>
                  <a:srgbClr val="006583"/>
                </a:solidFill>
              </a:rPr>
              <a:t/>
            </a:r>
            <a:br>
              <a:rPr lang="nl-NL" dirty="0" smtClean="0">
                <a:solidFill>
                  <a:srgbClr val="006583"/>
                </a:solidFill>
              </a:rPr>
            </a:br>
            <a:endParaRPr lang="nl-NL" sz="3100" i="1" dirty="0">
              <a:solidFill>
                <a:srgbClr val="006583"/>
              </a:solidFill>
              <a:latin typeface="Calibri"/>
              <a:cs typeface="Calibri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18096" y="1989138"/>
            <a:ext cx="6848079" cy="36654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583"/>
                </a:solidFill>
              </a:rPr>
              <a:t>Event/Project updates:</a:t>
            </a:r>
            <a:endParaRPr lang="en-US" dirty="0">
              <a:solidFill>
                <a:srgbClr val="006583"/>
              </a:solidFill>
            </a:endParaRPr>
          </a:p>
          <a:p>
            <a:pPr lvl="0"/>
            <a:r>
              <a:rPr lang="en-US" dirty="0">
                <a:solidFill>
                  <a:srgbClr val="006583"/>
                </a:solidFill>
              </a:rPr>
              <a:t>Tracking the users of VLIZ data systems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583"/>
                </a:solidFill>
              </a:rPr>
              <a:t>Training – tutorials</a:t>
            </a:r>
            <a:endParaRPr lang="en-US" dirty="0">
              <a:solidFill>
                <a:srgbClr val="006583"/>
              </a:solidFill>
            </a:endParaRPr>
          </a:p>
          <a:p>
            <a:pPr lvl="0"/>
            <a:r>
              <a:rPr lang="en-US" dirty="0">
                <a:solidFill>
                  <a:srgbClr val="006583"/>
                </a:solidFill>
              </a:rPr>
              <a:t>R Shiny – Make your own shiny app</a:t>
            </a:r>
          </a:p>
          <a:p>
            <a:pPr lvl="0"/>
            <a:r>
              <a:rPr lang="en-US" dirty="0">
                <a:solidFill>
                  <a:srgbClr val="006583"/>
                </a:solidFill>
              </a:rPr>
              <a:t>R Shiny – How to put your personal Shiny app online</a:t>
            </a:r>
          </a:p>
          <a:p>
            <a:pPr lvl="0"/>
            <a:r>
              <a:rPr lang="en-US" dirty="0">
                <a:solidFill>
                  <a:srgbClr val="006583"/>
                </a:solidFill>
              </a:rPr>
              <a:t>R Shiny – Best practices of shiny apps – by IT</a:t>
            </a:r>
          </a:p>
          <a:p>
            <a:pPr lvl="0"/>
            <a:r>
              <a:rPr lang="en-US" dirty="0">
                <a:solidFill>
                  <a:srgbClr val="006583"/>
                </a:solidFill>
              </a:rPr>
              <a:t>R Shiny – how to add your published shiny app to a website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583"/>
                </a:solidFill>
              </a:rPr>
              <a:t>New Projects</a:t>
            </a:r>
            <a:endParaRPr lang="en-US" dirty="0">
              <a:solidFill>
                <a:srgbClr val="006583"/>
              </a:solidFill>
            </a:endParaRPr>
          </a:p>
          <a:p>
            <a:pPr lvl="0"/>
            <a:r>
              <a:rPr lang="en-US" dirty="0">
                <a:solidFill>
                  <a:srgbClr val="006583"/>
                </a:solidFill>
              </a:rPr>
              <a:t>The R Code Club newsletter!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583"/>
                </a:solidFill>
              </a:rPr>
              <a:t>Tips &amp; Tricks</a:t>
            </a:r>
            <a:endParaRPr lang="en-US" dirty="0">
              <a:solidFill>
                <a:srgbClr val="006583"/>
              </a:solidFill>
            </a:endParaRPr>
          </a:p>
          <a:p>
            <a:pPr lvl="0"/>
            <a:r>
              <a:rPr lang="en-US" dirty="0">
                <a:solidFill>
                  <a:srgbClr val="006583"/>
                </a:solidFill>
              </a:rPr>
              <a:t>Create reproducible examples with </a:t>
            </a:r>
            <a:r>
              <a:rPr lang="en-US" dirty="0" err="1">
                <a:solidFill>
                  <a:srgbClr val="006583"/>
                </a:solidFill>
              </a:rPr>
              <a:t>reprex</a:t>
            </a:r>
            <a:endParaRPr lang="en-US" dirty="0">
              <a:solidFill>
                <a:srgbClr val="006583"/>
              </a:solidFill>
            </a:endParaRPr>
          </a:p>
          <a:p>
            <a:pPr lvl="0"/>
            <a:r>
              <a:rPr lang="en-US" dirty="0">
                <a:solidFill>
                  <a:srgbClr val="006583"/>
                </a:solidFill>
              </a:rPr>
              <a:t>Read the source code with lookup</a:t>
            </a:r>
          </a:p>
        </p:txBody>
      </p:sp>
    </p:spTree>
    <p:extLst>
      <p:ext uri="{BB962C8B-B14F-4D97-AF65-F5344CB8AC3E}">
        <p14:creationId xmlns:p14="http://schemas.microsoft.com/office/powerpoint/2010/main" val="38967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How </a:t>
            </a:r>
            <a:r>
              <a:rPr lang="nl-BE" dirty="0" err="1" smtClean="0"/>
              <a:t>to</a:t>
            </a:r>
            <a:r>
              <a:rPr lang="nl-BE" dirty="0" smtClean="0"/>
              <a:t> get </a:t>
            </a:r>
            <a:r>
              <a:rPr lang="nl-BE" dirty="0" err="1" smtClean="0"/>
              <a:t>one</a:t>
            </a:r>
            <a:r>
              <a:rPr lang="nl-BE" dirty="0" smtClean="0"/>
              <a:t> running (‘</a:t>
            </a:r>
            <a:r>
              <a:rPr lang="nl-BE" dirty="0" err="1" smtClean="0"/>
              <a:t>own</a:t>
            </a:r>
            <a:r>
              <a:rPr lang="nl-BE" dirty="0" smtClean="0"/>
              <a:t> </a:t>
            </a:r>
            <a:r>
              <a:rPr lang="nl-BE" dirty="0" err="1" smtClean="0"/>
              <a:t>experience</a:t>
            </a:r>
            <a:r>
              <a:rPr lang="nl-BE" dirty="0" smtClean="0"/>
              <a:t>’)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9300" y="201056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</a:pPr>
            <a:r>
              <a:rPr lang="nl-BE" sz="2100" dirty="0">
                <a:solidFill>
                  <a:prstClr val="black"/>
                </a:solidFill>
                <a:latin typeface="Calibri" panose="020F0502020204030204"/>
              </a:rPr>
              <a:t>No, joke, </a:t>
            </a:r>
            <a:r>
              <a:rPr lang="nl-BE" sz="2100" dirty="0" err="1">
                <a:solidFill>
                  <a:prstClr val="black"/>
                </a:solidFill>
                <a:latin typeface="Calibri" panose="020F0502020204030204"/>
              </a:rPr>
              <a:t>it’s</a:t>
            </a:r>
            <a:r>
              <a:rPr lang="nl-BE" sz="2100" dirty="0">
                <a:solidFill>
                  <a:prstClr val="black"/>
                </a:solidFill>
                <a:latin typeface="Calibri" panose="020F0502020204030204"/>
              </a:rPr>
              <a:t> OK </a:t>
            </a:r>
            <a:r>
              <a:rPr lang="nl-BE" sz="2100" dirty="0" err="1">
                <a:solidFill>
                  <a:prstClr val="black"/>
                </a:solidFill>
                <a:latin typeface="Calibri" panose="020F0502020204030204"/>
              </a:rPr>
              <a:t>just</a:t>
            </a:r>
            <a:r>
              <a:rPr lang="nl-BE" sz="2100" dirty="0">
                <a:solidFill>
                  <a:prstClr val="black"/>
                </a:solidFill>
                <a:latin typeface="Calibri" panose="020F0502020204030204"/>
              </a:rPr>
              <a:t> follow </a:t>
            </a:r>
            <a:r>
              <a:rPr lang="nl-BE" sz="2100" dirty="0" err="1">
                <a:solidFill>
                  <a:prstClr val="black"/>
                </a:solidFill>
                <a:latin typeface="Calibri" panose="020F0502020204030204"/>
              </a:rPr>
              <a:t>the</a:t>
            </a:r>
            <a:r>
              <a:rPr lang="nl-BE" sz="2100" dirty="0">
                <a:solidFill>
                  <a:prstClr val="black"/>
                </a:solidFill>
                <a:latin typeface="Calibri" panose="020F0502020204030204"/>
              </a:rPr>
              <a:t> manual</a:t>
            </a:r>
            <a:endParaRPr lang="nl-BE" sz="2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47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How </a:t>
            </a:r>
            <a:r>
              <a:rPr lang="nl-BE" dirty="0" err="1" smtClean="0"/>
              <a:t>to</a:t>
            </a:r>
            <a:r>
              <a:rPr lang="nl-BE" dirty="0" smtClean="0"/>
              <a:t> get </a:t>
            </a:r>
            <a:r>
              <a:rPr lang="nl-BE" dirty="0" err="1" smtClean="0"/>
              <a:t>one</a:t>
            </a:r>
            <a:r>
              <a:rPr lang="nl-BE" dirty="0" smtClean="0"/>
              <a:t> running (‘</a:t>
            </a:r>
            <a:r>
              <a:rPr lang="nl-BE" dirty="0" err="1" smtClean="0"/>
              <a:t>own</a:t>
            </a:r>
            <a:r>
              <a:rPr lang="nl-BE" dirty="0" smtClean="0"/>
              <a:t> </a:t>
            </a:r>
            <a:r>
              <a:rPr lang="nl-BE" dirty="0" err="1" smtClean="0"/>
              <a:t>experience</a:t>
            </a:r>
            <a:r>
              <a:rPr lang="nl-BE" dirty="0" smtClean="0"/>
              <a:t>’)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9300" y="201056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</a:pPr>
            <a:r>
              <a:rPr lang="nl-BE" sz="2100" dirty="0">
                <a:solidFill>
                  <a:prstClr val="black"/>
                </a:solidFill>
                <a:latin typeface="Calibri" panose="020F0502020204030204"/>
              </a:rPr>
              <a:t>Load in data </a:t>
            </a:r>
            <a:r>
              <a:rPr lang="nl-BE" sz="2100" dirty="0" err="1">
                <a:solidFill>
                  <a:prstClr val="black"/>
                </a:solidFill>
                <a:latin typeface="Calibri" panose="020F0502020204030204"/>
              </a:rPr>
              <a:t>from</a:t>
            </a:r>
            <a:r>
              <a:rPr lang="nl-BE" sz="2100" dirty="0">
                <a:solidFill>
                  <a:prstClr val="black"/>
                </a:solidFill>
                <a:latin typeface="Calibri" panose="020F0502020204030204"/>
              </a:rPr>
              <a:t> SQL library(RODBC)</a:t>
            </a:r>
          </a:p>
          <a:p>
            <a:pPr marL="171450" indent="-171450" defTabSz="685800">
              <a:spcBef>
                <a:spcPts val="750"/>
              </a:spcBef>
            </a:pPr>
            <a:endParaRPr lang="nl-BE" sz="2100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171450" defTabSz="685800">
              <a:spcBef>
                <a:spcPts val="750"/>
              </a:spcBef>
            </a:pPr>
            <a:endParaRPr lang="nl-BE" sz="2100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171450" defTabSz="685800">
              <a:spcBef>
                <a:spcPts val="750"/>
              </a:spcBef>
            </a:pPr>
            <a:endParaRPr lang="nl-BE" sz="2100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171450" defTabSz="685800">
              <a:spcBef>
                <a:spcPts val="750"/>
              </a:spcBef>
            </a:pPr>
            <a:r>
              <a:rPr lang="nl-BE" sz="2100" dirty="0" err="1">
                <a:solidFill>
                  <a:prstClr val="black"/>
                </a:solidFill>
                <a:latin typeface="Calibri" panose="020F0502020204030204"/>
              </a:rPr>
              <a:t>Prepare</a:t>
            </a:r>
            <a:r>
              <a:rPr lang="nl-BE" sz="2100" dirty="0">
                <a:solidFill>
                  <a:prstClr val="black"/>
                </a:solidFill>
                <a:latin typeface="Calibri" panose="020F0502020204030204"/>
              </a:rPr>
              <a:t> UI </a:t>
            </a:r>
            <a:r>
              <a:rPr lang="nl-BE" sz="2100" dirty="0" err="1">
                <a:solidFill>
                  <a:prstClr val="black"/>
                </a:solidFill>
                <a:latin typeface="Calibri" panose="020F0502020204030204"/>
              </a:rPr>
              <a:t>and</a:t>
            </a:r>
            <a:r>
              <a:rPr lang="nl-BE" sz="2100" dirty="0">
                <a:solidFill>
                  <a:prstClr val="black"/>
                </a:solidFill>
                <a:latin typeface="Calibri" panose="020F0502020204030204"/>
              </a:rPr>
              <a:t> server codes (make </a:t>
            </a:r>
            <a:r>
              <a:rPr lang="nl-BE" sz="2100" dirty="0" err="1">
                <a:solidFill>
                  <a:prstClr val="black"/>
                </a:solidFill>
                <a:latin typeface="Calibri" panose="020F0502020204030204"/>
              </a:rPr>
              <a:t>sure</a:t>
            </a:r>
            <a:r>
              <a:rPr lang="nl-BE" sz="21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nl-BE" sz="2100" dirty="0" err="1">
                <a:solidFill>
                  <a:prstClr val="black"/>
                </a:solidFill>
                <a:latin typeface="Calibri" panose="020F0502020204030204"/>
              </a:rPr>
              <a:t>they</a:t>
            </a:r>
            <a:r>
              <a:rPr lang="nl-BE" sz="21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nl-BE" sz="2100" dirty="0" err="1">
                <a:solidFill>
                  <a:prstClr val="black"/>
                </a:solidFill>
                <a:latin typeface="Calibri" panose="020F0502020204030204"/>
              </a:rPr>
              <a:t>work</a:t>
            </a:r>
            <a:r>
              <a:rPr lang="nl-BE" sz="21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nl-BE" sz="2100" dirty="0" err="1">
                <a:solidFill>
                  <a:prstClr val="black"/>
                </a:solidFill>
                <a:latin typeface="Calibri" panose="020F0502020204030204"/>
              </a:rPr>
              <a:t>local</a:t>
            </a:r>
            <a:r>
              <a:rPr lang="nl-BE" sz="2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marL="171450" indent="-171450" defTabSz="685800">
              <a:spcBef>
                <a:spcPts val="750"/>
              </a:spcBef>
            </a:pPr>
            <a:r>
              <a:rPr lang="nl-BE" sz="2100" dirty="0">
                <a:solidFill>
                  <a:prstClr val="black"/>
                </a:solidFill>
                <a:latin typeface="Calibri" panose="020F0502020204030204"/>
              </a:rPr>
              <a:t>Library(</a:t>
            </a:r>
            <a:r>
              <a:rPr lang="nl-BE" sz="2100" dirty="0" err="1">
                <a:solidFill>
                  <a:prstClr val="black"/>
                </a:solidFill>
                <a:latin typeface="Calibri" panose="020F0502020204030204"/>
              </a:rPr>
              <a:t>Rsconnect</a:t>
            </a:r>
            <a:r>
              <a:rPr lang="nl-BE" sz="2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marL="171450" indent="-171450" defTabSz="685800">
              <a:spcBef>
                <a:spcPts val="750"/>
              </a:spcBef>
            </a:pPr>
            <a:r>
              <a:rPr lang="nl-BE" sz="2100" dirty="0" err="1">
                <a:solidFill>
                  <a:prstClr val="black"/>
                </a:solidFill>
                <a:latin typeface="Calibri" panose="020F0502020204030204"/>
              </a:rPr>
              <a:t>Authorize</a:t>
            </a:r>
            <a:r>
              <a:rPr lang="nl-BE" sz="2100" dirty="0">
                <a:solidFill>
                  <a:prstClr val="black"/>
                </a:solidFill>
                <a:latin typeface="Calibri" panose="020F0502020204030204"/>
              </a:rPr>
              <a:t> R </a:t>
            </a:r>
            <a:r>
              <a:rPr lang="nl-BE" sz="2100" dirty="0" err="1">
                <a:solidFill>
                  <a:prstClr val="black"/>
                </a:solidFill>
                <a:latin typeface="Calibri" panose="020F0502020204030204"/>
              </a:rPr>
              <a:t>and</a:t>
            </a:r>
            <a:r>
              <a:rPr lang="nl-BE" sz="2100" dirty="0">
                <a:solidFill>
                  <a:prstClr val="black"/>
                </a:solidFill>
                <a:latin typeface="Calibri" panose="020F0502020204030204"/>
              </a:rPr>
              <a:t> shinyapps.io </a:t>
            </a:r>
            <a:r>
              <a:rPr lang="nl-BE" sz="2100" dirty="0" err="1">
                <a:solidFill>
                  <a:prstClr val="black"/>
                </a:solidFill>
                <a:latin typeface="Calibri" panose="020F0502020204030204"/>
              </a:rPr>
              <a:t>to</a:t>
            </a:r>
            <a:r>
              <a:rPr lang="nl-BE" sz="21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nl-BE" sz="2100" dirty="0" err="1">
                <a:solidFill>
                  <a:prstClr val="black"/>
                </a:solidFill>
                <a:latin typeface="Calibri" panose="020F0502020204030204"/>
              </a:rPr>
              <a:t>connect</a:t>
            </a:r>
            <a:endParaRPr lang="nl-BE" sz="2100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171450" defTabSz="685800">
              <a:spcBef>
                <a:spcPts val="750"/>
              </a:spcBef>
            </a:pPr>
            <a:r>
              <a:rPr lang="nl-BE" sz="2100" dirty="0" err="1">
                <a:solidFill>
                  <a:prstClr val="black"/>
                </a:solidFill>
                <a:latin typeface="Calibri" panose="020F0502020204030204"/>
              </a:rPr>
              <a:t>Deploy</a:t>
            </a:r>
            <a:r>
              <a:rPr lang="nl-BE" sz="2100" dirty="0">
                <a:solidFill>
                  <a:prstClr val="black"/>
                </a:solidFill>
                <a:latin typeface="Calibri" panose="020F0502020204030204"/>
              </a:rPr>
              <a:t>!</a:t>
            </a:r>
            <a:endParaRPr lang="nl-BE" sz="2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33500" y="2343720"/>
            <a:ext cx="5181600" cy="974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nl-BE" altLang="en-US" dirty="0">
                <a:solidFill>
                  <a:prstClr val="black"/>
                </a:solidFill>
              </a:rPr>
              <a:t>Library(RODBC)</a:t>
            </a:r>
          </a:p>
          <a:p>
            <a:pPr defTabSz="685800"/>
            <a:r>
              <a:rPr lang="nl-BE" altLang="en-US" dirty="0" err="1">
                <a:solidFill>
                  <a:prstClr val="black"/>
                </a:solidFill>
              </a:rPr>
              <a:t>channel</a:t>
            </a:r>
            <a:r>
              <a:rPr lang="nl-BE" altLang="en-US" dirty="0">
                <a:solidFill>
                  <a:prstClr val="black"/>
                </a:solidFill>
              </a:rPr>
              <a:t> &lt;- odbcConnectAccess2007(</a:t>
            </a:r>
            <a:r>
              <a:rPr lang="nl-BE" altLang="en-US" dirty="0" err="1">
                <a:solidFill>
                  <a:prstClr val="black"/>
                </a:solidFill>
              </a:rPr>
              <a:t>testdb</a:t>
            </a:r>
            <a:r>
              <a:rPr lang="nl-BE" altLang="en-US" dirty="0">
                <a:solidFill>
                  <a:prstClr val="black"/>
                </a:solidFill>
              </a:rPr>
              <a:t>)</a:t>
            </a:r>
          </a:p>
          <a:p>
            <a:pPr defTabSz="685800"/>
            <a:r>
              <a:rPr lang="en-US" altLang="en-US" dirty="0" err="1">
                <a:solidFill>
                  <a:prstClr val="black"/>
                </a:solidFill>
              </a:rPr>
              <a:t>df</a:t>
            </a:r>
            <a:r>
              <a:rPr lang="en-US" altLang="en-US" dirty="0">
                <a:solidFill>
                  <a:prstClr val="black"/>
                </a:solidFill>
              </a:rPr>
              <a:t>&lt;-</a:t>
            </a:r>
            <a:r>
              <a:rPr lang="en-US" altLang="en-US" dirty="0" err="1">
                <a:solidFill>
                  <a:prstClr val="black"/>
                </a:solidFill>
              </a:rPr>
              <a:t>sqlFetch</a:t>
            </a:r>
            <a:r>
              <a:rPr lang="en-US" altLang="en-US" dirty="0">
                <a:solidFill>
                  <a:prstClr val="black"/>
                </a:solidFill>
              </a:rPr>
              <a:t>(channel</a:t>
            </a:r>
            <a:r>
              <a:rPr lang="en-US" altLang="en-US" dirty="0">
                <a:solidFill>
                  <a:prstClr val="black"/>
                </a:solidFill>
              </a:rPr>
              <a:t>, "</a:t>
            </a:r>
            <a:r>
              <a:rPr lang="en-US" altLang="en-US" dirty="0" err="1">
                <a:solidFill>
                  <a:prstClr val="black"/>
                </a:solidFill>
              </a:rPr>
              <a:t>qrry_SHINY_species</a:t>
            </a:r>
            <a:r>
              <a:rPr lang="en-US" altLang="en-US" dirty="0">
                <a:solidFill>
                  <a:prstClr val="black"/>
                </a:solidFill>
              </a:rPr>
              <a:t>")</a:t>
            </a:r>
          </a:p>
          <a:p>
            <a:pPr defTabSz="685800"/>
            <a:r>
              <a:rPr lang="en-US" altLang="en-US" dirty="0">
                <a:solidFill>
                  <a:prstClr val="black"/>
                </a:solidFill>
              </a:rPr>
              <a:t>write.csv(</a:t>
            </a:r>
            <a:r>
              <a:rPr lang="en-US" altLang="en-US" dirty="0" err="1">
                <a:solidFill>
                  <a:prstClr val="black"/>
                </a:solidFill>
              </a:rPr>
              <a:t>df</a:t>
            </a:r>
            <a:r>
              <a:rPr lang="en-US" altLang="en-US" dirty="0">
                <a:solidFill>
                  <a:prstClr val="black"/>
                </a:solidFill>
              </a:rPr>
              <a:t>, 'data_taxonmatch.csv</a:t>
            </a:r>
            <a:r>
              <a:rPr lang="en-US" altLang="en-US" dirty="0">
                <a:solidFill>
                  <a:prstClr val="black"/>
                </a:solidFill>
              </a:rPr>
              <a:t>')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33500" y="5066019"/>
            <a:ext cx="2914650" cy="253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nl-BE" altLang="en-US" dirty="0" err="1">
                <a:solidFill>
                  <a:prstClr val="black"/>
                </a:solidFill>
              </a:rPr>
              <a:t>Rsconnect</a:t>
            </a:r>
            <a:r>
              <a:rPr lang="nl-BE" altLang="en-US" dirty="0">
                <a:solidFill>
                  <a:prstClr val="black"/>
                </a:solidFill>
              </a:rPr>
              <a:t>::</a:t>
            </a:r>
            <a:r>
              <a:rPr lang="nl-BE" altLang="en-US" dirty="0" err="1">
                <a:solidFill>
                  <a:prstClr val="black"/>
                </a:solidFill>
              </a:rPr>
              <a:t>deployApp</a:t>
            </a:r>
            <a:r>
              <a:rPr lang="nl-BE" altLang="en-US" dirty="0">
                <a:solidFill>
                  <a:prstClr val="black"/>
                </a:solidFill>
              </a:rPr>
              <a:t>(‘</a:t>
            </a:r>
            <a:r>
              <a:rPr lang="nl-BE" altLang="en-US" dirty="0" err="1">
                <a:solidFill>
                  <a:prstClr val="black"/>
                </a:solidFill>
              </a:rPr>
              <a:t>pathtoyourapp</a:t>
            </a:r>
            <a:r>
              <a:rPr lang="nl-BE" altLang="en-US" dirty="0">
                <a:solidFill>
                  <a:prstClr val="black"/>
                </a:solidFill>
              </a:rPr>
              <a:t>’)</a:t>
            </a:r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0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4000" dirty="0" smtClean="0">
                <a:solidFill>
                  <a:srgbClr val="006583"/>
                </a:solidFill>
                <a:latin typeface="Calibri"/>
                <a:cs typeface="Calibri"/>
              </a:rPr>
              <a:t>Tips </a:t>
            </a:r>
            <a:r>
              <a:rPr lang="nl-NL" sz="4000" dirty="0" err="1" smtClean="0">
                <a:solidFill>
                  <a:srgbClr val="006583"/>
                </a:solidFill>
                <a:latin typeface="Calibri"/>
                <a:cs typeface="Calibri"/>
              </a:rPr>
              <a:t>and</a:t>
            </a:r>
            <a:r>
              <a:rPr lang="nl-NL" sz="4000" dirty="0" smtClean="0">
                <a:solidFill>
                  <a:srgbClr val="006583"/>
                </a:solidFill>
                <a:latin typeface="Calibri"/>
                <a:cs typeface="Calibri"/>
              </a:rPr>
              <a:t> Tricks</a:t>
            </a:r>
            <a:endParaRPr lang="nl-NL" sz="3100" i="1" dirty="0">
              <a:solidFill>
                <a:srgbClr val="006583"/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 smtClean="0">
                <a:solidFill>
                  <a:srgbClr val="006583"/>
                </a:solidFill>
                <a:latin typeface="Calibri"/>
                <a:cs typeface="Calibri"/>
              </a:rPr>
              <a:t>Making a clean </a:t>
            </a:r>
            <a:r>
              <a:rPr lang="nl-NL" sz="3200" dirty="0" err="1" smtClean="0">
                <a:solidFill>
                  <a:srgbClr val="006583"/>
                </a:solidFill>
                <a:latin typeface="Calibri"/>
                <a:cs typeface="Calibri"/>
              </a:rPr>
              <a:t>reproducible</a:t>
            </a:r>
            <a:r>
              <a:rPr lang="nl-NL" sz="3200" dirty="0" smtClean="0">
                <a:solidFill>
                  <a:srgbClr val="006583"/>
                </a:solidFill>
                <a:latin typeface="Calibri"/>
                <a:cs typeface="Calibri"/>
              </a:rPr>
              <a:t> </a:t>
            </a:r>
            <a:r>
              <a:rPr lang="nl-NL" sz="3200" dirty="0" err="1" smtClean="0">
                <a:solidFill>
                  <a:srgbClr val="006583"/>
                </a:solidFill>
                <a:latin typeface="Calibri"/>
                <a:cs typeface="Calibri"/>
              </a:rPr>
              <a:t>example</a:t>
            </a:r>
            <a:endParaRPr lang="nl-NL" sz="2400" i="1" dirty="0">
              <a:solidFill>
                <a:srgbClr val="006583"/>
              </a:solidFill>
              <a:latin typeface="Calibri"/>
              <a:cs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hlinkClick r:id="rId3"/>
              </a:rPr>
              <a:t>https://reprex.tidyverse.org/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nl-BE" sz="1800" dirty="0" err="1">
                <a:solidFill>
                  <a:srgbClr val="006583"/>
                </a:solidFill>
                <a:latin typeface="Lucida Console" panose="020B0609040504020204" pitchFamily="49" charset="0"/>
              </a:rPr>
              <a:t>i</a:t>
            </a:r>
            <a:r>
              <a:rPr lang="nl-BE" sz="1800" dirty="0" err="1" smtClean="0">
                <a:solidFill>
                  <a:srgbClr val="006583"/>
                </a:solidFill>
                <a:latin typeface="Lucida Console" panose="020B0609040504020204" pitchFamily="49" charset="0"/>
              </a:rPr>
              <a:t>nstall.packages</a:t>
            </a:r>
            <a:r>
              <a:rPr lang="nl-BE" sz="1800" dirty="0" smtClean="0">
                <a:solidFill>
                  <a:srgbClr val="006583"/>
                </a:solidFill>
                <a:latin typeface="Lucida Console" panose="020B0609040504020204" pitchFamily="49" charset="0"/>
              </a:rPr>
              <a:t>(‘</a:t>
            </a:r>
            <a:r>
              <a:rPr lang="nl-BE" sz="1800" dirty="0" err="1" smtClean="0">
                <a:solidFill>
                  <a:srgbClr val="006583"/>
                </a:solidFill>
                <a:latin typeface="Lucida Console" panose="020B0609040504020204" pitchFamily="49" charset="0"/>
              </a:rPr>
              <a:t>reprex</a:t>
            </a:r>
            <a:r>
              <a:rPr lang="nl-BE" sz="1800" dirty="0" smtClean="0">
                <a:solidFill>
                  <a:srgbClr val="006583"/>
                </a:solidFill>
                <a:latin typeface="Lucida Console" panose="020B0609040504020204" pitchFamily="49" charset="0"/>
              </a:rPr>
              <a:t>’)</a:t>
            </a:r>
          </a:p>
          <a:p>
            <a:pPr marL="0" indent="0">
              <a:buNone/>
            </a:pPr>
            <a:r>
              <a:rPr lang="nl-BE" sz="1800" dirty="0" smtClean="0">
                <a:solidFill>
                  <a:srgbClr val="006583"/>
                </a:solidFill>
                <a:latin typeface="Lucida Console" panose="020B0609040504020204" pitchFamily="49" charset="0"/>
              </a:rPr>
              <a:t>library(</a:t>
            </a:r>
            <a:r>
              <a:rPr lang="nl-BE" sz="1800" dirty="0" err="1" smtClean="0">
                <a:solidFill>
                  <a:srgbClr val="006583"/>
                </a:solidFill>
                <a:latin typeface="Lucida Console" panose="020B0609040504020204" pitchFamily="49" charset="0"/>
              </a:rPr>
              <a:t>reprex</a:t>
            </a:r>
            <a:r>
              <a:rPr lang="nl-BE" sz="1800" dirty="0" smtClean="0">
                <a:solidFill>
                  <a:srgbClr val="006583"/>
                </a:solidFill>
                <a:latin typeface="Lucida Console" panose="020B0609040504020204" pitchFamily="49" charset="0"/>
              </a:rPr>
              <a:t>)</a:t>
            </a:r>
            <a:endParaRPr lang="nl-BE" sz="1600" dirty="0">
              <a:solidFill>
                <a:srgbClr val="006583"/>
              </a:solidFill>
              <a:latin typeface="Lucida Console" panose="020B0609040504020204" pitchFamily="49" charset="0"/>
            </a:endParaRPr>
          </a:p>
          <a:p>
            <a:endParaRPr lang="nl-BE" sz="2000" dirty="0" smtClean="0">
              <a:solidFill>
                <a:srgbClr val="006583"/>
              </a:solidFill>
            </a:endParaRPr>
          </a:p>
          <a:p>
            <a:endParaRPr lang="nl-BE" sz="2400" dirty="0" smtClean="0">
              <a:solidFill>
                <a:srgbClr val="00658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65240"/>
            <a:ext cx="7296150" cy="392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 err="1" smtClean="0">
                <a:solidFill>
                  <a:srgbClr val="006583"/>
                </a:solidFill>
                <a:latin typeface="Calibri"/>
                <a:cs typeface="Calibri"/>
              </a:rPr>
              <a:t>Looking</a:t>
            </a:r>
            <a:r>
              <a:rPr lang="nl-NL" sz="3200" dirty="0" smtClean="0">
                <a:solidFill>
                  <a:srgbClr val="006583"/>
                </a:solidFill>
                <a:latin typeface="Calibri"/>
                <a:cs typeface="Calibri"/>
              </a:rPr>
              <a:t> up </a:t>
            </a:r>
            <a:r>
              <a:rPr lang="nl-NL" sz="3200" dirty="0" err="1" smtClean="0">
                <a:solidFill>
                  <a:srgbClr val="006583"/>
                </a:solidFill>
                <a:latin typeface="Calibri"/>
                <a:cs typeface="Calibri"/>
              </a:rPr>
              <a:t>the</a:t>
            </a:r>
            <a:r>
              <a:rPr lang="nl-NL" sz="3200" dirty="0" smtClean="0">
                <a:solidFill>
                  <a:srgbClr val="006583"/>
                </a:solidFill>
                <a:latin typeface="Calibri"/>
                <a:cs typeface="Calibri"/>
              </a:rPr>
              <a:t> source </a:t>
            </a:r>
            <a:endParaRPr lang="nl-NL" sz="2400" i="1" dirty="0">
              <a:solidFill>
                <a:srgbClr val="006583"/>
              </a:solidFill>
              <a:latin typeface="Calibri"/>
              <a:cs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dirty="0" smtClean="0">
                <a:solidFill>
                  <a:srgbClr val="006583"/>
                </a:solidFill>
                <a:hlinkClick r:id="rId3"/>
              </a:rPr>
              <a:t>https</a:t>
            </a:r>
            <a:r>
              <a:rPr lang="nl-BE" sz="2400" dirty="0">
                <a:solidFill>
                  <a:srgbClr val="006583"/>
                </a:solidFill>
                <a:hlinkClick r:id="rId3"/>
              </a:rPr>
              <a:t>://</a:t>
            </a:r>
            <a:r>
              <a:rPr lang="nl-BE" sz="2400" dirty="0" smtClean="0">
                <a:solidFill>
                  <a:srgbClr val="006583"/>
                </a:solidFill>
                <a:hlinkClick r:id="rId3"/>
              </a:rPr>
              <a:t>github.com/jimhester/lookup</a:t>
            </a:r>
            <a:endParaRPr lang="nl-BE" sz="2400" dirty="0" smtClean="0">
              <a:solidFill>
                <a:srgbClr val="006583"/>
              </a:solidFill>
            </a:endParaRPr>
          </a:p>
          <a:p>
            <a:pPr marL="0" indent="0">
              <a:buNone/>
            </a:pPr>
            <a:r>
              <a:rPr lang="nl-BE" sz="1800" dirty="0" smtClean="0">
                <a:solidFill>
                  <a:srgbClr val="006583"/>
                </a:solidFill>
                <a:latin typeface="Lucida Console" panose="020B0609040504020204" pitchFamily="49" charset="0"/>
              </a:rPr>
              <a:t>#</a:t>
            </a:r>
            <a:r>
              <a:rPr lang="nl-BE" sz="1800" dirty="0" err="1" smtClean="0">
                <a:solidFill>
                  <a:srgbClr val="006583"/>
                </a:solidFill>
                <a:latin typeface="Lucida Console" panose="020B0609040504020204" pitchFamily="49" charset="0"/>
              </a:rPr>
              <a:t>install.packages</a:t>
            </a:r>
            <a:r>
              <a:rPr lang="nl-BE" sz="1800" dirty="0">
                <a:solidFill>
                  <a:srgbClr val="006583"/>
                </a:solidFill>
                <a:latin typeface="Lucida Console" panose="020B0609040504020204" pitchFamily="49" charset="0"/>
              </a:rPr>
              <a:t>("</a:t>
            </a:r>
            <a:r>
              <a:rPr lang="nl-BE" sz="1800" dirty="0" err="1">
                <a:solidFill>
                  <a:srgbClr val="006583"/>
                </a:solidFill>
                <a:latin typeface="Lucida Console" panose="020B0609040504020204" pitchFamily="49" charset="0"/>
              </a:rPr>
              <a:t>devtools</a:t>
            </a:r>
            <a:r>
              <a:rPr lang="nl-BE" sz="1800" dirty="0">
                <a:solidFill>
                  <a:srgbClr val="006583"/>
                </a:solidFill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r>
              <a:rPr lang="nl-BE" sz="1800" dirty="0" err="1">
                <a:solidFill>
                  <a:srgbClr val="006583"/>
                </a:solidFill>
                <a:latin typeface="Lucida Console" panose="020B0609040504020204" pitchFamily="49" charset="0"/>
              </a:rPr>
              <a:t>devtools</a:t>
            </a:r>
            <a:r>
              <a:rPr lang="nl-BE" sz="1800" dirty="0">
                <a:solidFill>
                  <a:srgbClr val="006583"/>
                </a:solidFill>
                <a:latin typeface="Lucida Console" panose="020B0609040504020204" pitchFamily="49" charset="0"/>
              </a:rPr>
              <a:t>::</a:t>
            </a:r>
            <a:r>
              <a:rPr lang="nl-BE" sz="1800" dirty="0" err="1">
                <a:solidFill>
                  <a:srgbClr val="006583"/>
                </a:solidFill>
                <a:latin typeface="Lucida Console" panose="020B0609040504020204" pitchFamily="49" charset="0"/>
              </a:rPr>
              <a:t>install_github</a:t>
            </a:r>
            <a:r>
              <a:rPr lang="nl-BE" sz="1800" dirty="0">
                <a:solidFill>
                  <a:srgbClr val="006583"/>
                </a:solidFill>
                <a:latin typeface="Lucida Console" panose="020B0609040504020204" pitchFamily="49" charset="0"/>
              </a:rPr>
              <a:t>("</a:t>
            </a:r>
            <a:r>
              <a:rPr lang="nl-BE" sz="1800" dirty="0" err="1">
                <a:solidFill>
                  <a:srgbClr val="006583"/>
                </a:solidFill>
                <a:latin typeface="Lucida Console" panose="020B0609040504020204" pitchFamily="49" charset="0"/>
              </a:rPr>
              <a:t>jimhester</a:t>
            </a:r>
            <a:r>
              <a:rPr lang="nl-BE" sz="1800" dirty="0">
                <a:solidFill>
                  <a:srgbClr val="006583"/>
                </a:solidFill>
                <a:latin typeface="Lucida Console" panose="020B0609040504020204" pitchFamily="49" charset="0"/>
              </a:rPr>
              <a:t>/</a:t>
            </a:r>
            <a:r>
              <a:rPr lang="nl-BE" sz="1800" dirty="0" err="1">
                <a:solidFill>
                  <a:srgbClr val="006583"/>
                </a:solidFill>
                <a:latin typeface="Lucida Console" panose="020B0609040504020204" pitchFamily="49" charset="0"/>
              </a:rPr>
              <a:t>lookup</a:t>
            </a:r>
            <a:r>
              <a:rPr lang="nl-BE" sz="1800" dirty="0">
                <a:solidFill>
                  <a:srgbClr val="006583"/>
                </a:solidFill>
                <a:latin typeface="Lucida Console" panose="020B0609040504020204" pitchFamily="49" charset="0"/>
              </a:rPr>
              <a:t>") </a:t>
            </a:r>
            <a:endParaRPr lang="nl-BE" sz="1800" dirty="0" smtClean="0">
              <a:solidFill>
                <a:srgbClr val="006583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05" y="3009610"/>
            <a:ext cx="7327382" cy="32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 smtClean="0">
                <a:solidFill>
                  <a:srgbClr val="006583"/>
                </a:solidFill>
                <a:latin typeface="Comic Sans MS" panose="030F0702030302020204" pitchFamily="66" charset="0"/>
                <a:cs typeface="Calibri"/>
              </a:rPr>
              <a:t>Next meeting</a:t>
            </a:r>
            <a:endParaRPr lang="nl-NL" sz="2400" i="1" dirty="0">
              <a:solidFill>
                <a:srgbClr val="006583"/>
              </a:solidFill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sz="2400" dirty="0">
              <a:solidFill>
                <a:srgbClr val="006583"/>
              </a:solidFill>
              <a:latin typeface="Comic Sans MS" panose="030F0702030302020204" pitchFamily="66" charset="0"/>
            </a:endParaRPr>
          </a:p>
          <a:p>
            <a:r>
              <a:rPr lang="nl-BE" sz="2400" dirty="0" smtClean="0">
                <a:solidFill>
                  <a:srgbClr val="006583"/>
                </a:solidFill>
                <a:latin typeface="Comic Sans MS" panose="030F0702030302020204" pitchFamily="66" charset="0"/>
              </a:rPr>
              <a:t>Friday </a:t>
            </a:r>
            <a:r>
              <a:rPr lang="nl-BE" sz="2400" smtClean="0">
                <a:solidFill>
                  <a:srgbClr val="006583"/>
                </a:solidFill>
                <a:latin typeface="Comic Sans MS" panose="030F0702030302020204" pitchFamily="66" charset="0"/>
              </a:rPr>
              <a:t>8 November </a:t>
            </a:r>
            <a:r>
              <a:rPr lang="nl-BE" sz="2400" dirty="0" smtClean="0">
                <a:solidFill>
                  <a:srgbClr val="006583"/>
                </a:solidFill>
                <a:latin typeface="Comic Sans MS" panose="030F0702030302020204" pitchFamily="66" charset="0"/>
              </a:rPr>
              <a:t>2019, in </a:t>
            </a:r>
            <a:r>
              <a:rPr lang="nl-BE" sz="2400" dirty="0" err="1" smtClean="0">
                <a:solidFill>
                  <a:srgbClr val="006583"/>
                </a:solidFill>
                <a:latin typeface="Comic Sans MS" panose="030F0702030302020204" pitchFamily="66" charset="0"/>
              </a:rPr>
              <a:t>the</a:t>
            </a:r>
            <a:r>
              <a:rPr lang="nl-BE" sz="2400" dirty="0" smtClean="0">
                <a:solidFill>
                  <a:srgbClr val="006583"/>
                </a:solidFill>
                <a:latin typeface="Comic Sans MS" panose="030F0702030302020204" pitchFamily="66" charset="0"/>
              </a:rPr>
              <a:t> </a:t>
            </a:r>
            <a:r>
              <a:rPr lang="nl-BE" sz="2400" b="1" dirty="0" smtClean="0">
                <a:solidFill>
                  <a:srgbClr val="006583"/>
                </a:solidFill>
                <a:latin typeface="Comic Sans MS" panose="030F0702030302020204" pitchFamily="66" charset="0"/>
              </a:rPr>
              <a:t>Marmara</a:t>
            </a:r>
          </a:p>
          <a:p>
            <a:r>
              <a:rPr lang="nl-BE" sz="2400" dirty="0" smtClean="0">
                <a:solidFill>
                  <a:srgbClr val="006583"/>
                </a:solidFill>
                <a:latin typeface="Comic Sans MS" panose="030F0702030302020204" pitchFamily="66" charset="0"/>
              </a:rPr>
              <a:t>Topic:</a:t>
            </a:r>
            <a:endParaRPr lang="nl-BE" sz="2000" b="1" dirty="0" smtClean="0">
              <a:solidFill>
                <a:srgbClr val="006583"/>
              </a:solidFill>
              <a:latin typeface="Comic Sans MS" panose="030F0702030302020204" pitchFamily="66" charset="0"/>
            </a:endParaRPr>
          </a:p>
          <a:p>
            <a:pPr lvl="1"/>
            <a:r>
              <a:rPr lang="nl-BE" sz="2000" b="1" dirty="0" smtClean="0">
                <a:solidFill>
                  <a:srgbClr val="006583"/>
                </a:solidFill>
                <a:latin typeface="Comic Sans MS" panose="030F0702030302020204" pitchFamily="66" charset="0"/>
              </a:rPr>
              <a:t>Data </a:t>
            </a:r>
            <a:r>
              <a:rPr lang="nl-BE" sz="2000" b="1" dirty="0" err="1" smtClean="0">
                <a:solidFill>
                  <a:srgbClr val="006583"/>
                </a:solidFill>
                <a:latin typeface="Comic Sans MS" panose="030F0702030302020204" pitchFamily="66" charset="0"/>
              </a:rPr>
              <a:t>wrangling</a:t>
            </a:r>
            <a:r>
              <a:rPr lang="nl-BE" sz="2000" b="1" dirty="0" smtClean="0">
                <a:solidFill>
                  <a:srgbClr val="006583"/>
                </a:solidFill>
                <a:latin typeface="Comic Sans MS" panose="030F0702030302020204" pitchFamily="66" charset="0"/>
              </a:rPr>
              <a:t> </a:t>
            </a:r>
            <a:r>
              <a:rPr lang="nl-BE" sz="2000" b="1" dirty="0" err="1" smtClean="0">
                <a:solidFill>
                  <a:srgbClr val="006583"/>
                </a:solidFill>
                <a:latin typeface="Comic Sans MS" panose="030F0702030302020204" pitchFamily="66" charset="0"/>
              </a:rPr>
              <a:t>with</a:t>
            </a:r>
            <a:r>
              <a:rPr lang="nl-BE" sz="2000" b="1" dirty="0" smtClean="0">
                <a:solidFill>
                  <a:srgbClr val="006583"/>
                </a:solidFill>
                <a:latin typeface="Comic Sans MS" panose="030F0702030302020204" pitchFamily="66" charset="0"/>
              </a:rPr>
              <a:t> </a:t>
            </a:r>
            <a:r>
              <a:rPr lang="nl-BE" sz="2000" b="1" dirty="0" err="1" smtClean="0">
                <a:solidFill>
                  <a:srgbClr val="006583"/>
                </a:solidFill>
                <a:latin typeface="Comic Sans MS" panose="030F0702030302020204" pitchFamily="66" charset="0"/>
              </a:rPr>
              <a:t>dplyr</a:t>
            </a:r>
            <a:endParaRPr lang="nl-BE" sz="2000" b="1" dirty="0" smtClean="0">
              <a:solidFill>
                <a:srgbClr val="006583"/>
              </a:solidFill>
              <a:latin typeface="Comic Sans MS" panose="030F0702030302020204" pitchFamily="66" charset="0"/>
            </a:endParaRPr>
          </a:p>
          <a:p>
            <a:pPr lvl="1"/>
            <a:r>
              <a:rPr lang="nl-BE" sz="2000" b="1" dirty="0" smtClean="0">
                <a:solidFill>
                  <a:srgbClr val="006583"/>
                </a:solidFill>
                <a:latin typeface="Comic Sans MS" panose="030F0702030302020204" pitchFamily="66" charset="0"/>
              </a:rPr>
              <a:t>Warming </a:t>
            </a:r>
            <a:r>
              <a:rPr lang="nl-BE" sz="2000" b="1" dirty="0" err="1" smtClean="0">
                <a:solidFill>
                  <a:srgbClr val="006583"/>
                </a:solidFill>
                <a:latin typeface="Comic Sans MS" panose="030F0702030302020204" pitchFamily="66" charset="0"/>
              </a:rPr>
              <a:t>stripes</a:t>
            </a:r>
            <a:r>
              <a:rPr lang="nl-BE" sz="2000" b="1" dirty="0" smtClean="0">
                <a:solidFill>
                  <a:srgbClr val="006583"/>
                </a:solidFill>
                <a:latin typeface="Comic Sans MS" panose="030F0702030302020204" pitchFamily="66" charset="0"/>
              </a:rPr>
              <a:t> in R</a:t>
            </a:r>
            <a:endParaRPr lang="nl-BE" sz="2000" b="1" dirty="0" smtClean="0">
              <a:solidFill>
                <a:srgbClr val="006583"/>
              </a:solidFill>
              <a:latin typeface="Comic Sans MS" panose="030F0702030302020204" pitchFamily="66" charset="0"/>
            </a:endParaRPr>
          </a:p>
          <a:p>
            <a:pPr lvl="1"/>
            <a:r>
              <a:rPr lang="nl-BE" sz="2000" dirty="0" smtClean="0">
                <a:solidFill>
                  <a:srgbClr val="006583"/>
                </a:solidFill>
                <a:latin typeface="Comic Sans MS" panose="030F0702030302020204" pitchFamily="66" charset="0"/>
              </a:rPr>
              <a:t>… ? Open </a:t>
            </a:r>
            <a:r>
              <a:rPr lang="nl-BE" sz="2000" dirty="0" err="1" smtClean="0">
                <a:solidFill>
                  <a:srgbClr val="006583"/>
                </a:solidFill>
                <a:latin typeface="Comic Sans MS" panose="030F0702030302020204" pitchFamily="66" charset="0"/>
              </a:rPr>
              <a:t>for</a:t>
            </a:r>
            <a:r>
              <a:rPr lang="nl-BE" sz="2000" dirty="0" smtClean="0">
                <a:solidFill>
                  <a:srgbClr val="006583"/>
                </a:solidFill>
                <a:latin typeface="Comic Sans MS" panose="030F0702030302020204" pitchFamily="66" charset="0"/>
              </a:rPr>
              <a:t> </a:t>
            </a:r>
            <a:r>
              <a:rPr lang="nl-BE" sz="2000" dirty="0" err="1" smtClean="0">
                <a:solidFill>
                  <a:srgbClr val="006583"/>
                </a:solidFill>
                <a:latin typeface="Comic Sans MS" panose="030F0702030302020204" pitchFamily="66" charset="0"/>
              </a:rPr>
              <a:t>suggestions</a:t>
            </a:r>
            <a:r>
              <a:rPr lang="nl-BE" sz="2000" dirty="0" smtClean="0">
                <a:solidFill>
                  <a:srgbClr val="006583"/>
                </a:solidFill>
                <a:latin typeface="Comic Sans MS" panose="030F0702030302020204" pitchFamily="66" charset="0"/>
              </a:rPr>
              <a:t>!</a:t>
            </a:r>
            <a:endParaRPr lang="nl-BE" sz="2000" dirty="0" smtClean="0">
              <a:solidFill>
                <a:srgbClr val="006583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4000" dirty="0" err="1">
                <a:solidFill>
                  <a:srgbClr val="006583"/>
                </a:solidFill>
                <a:cs typeface="Calibri"/>
              </a:rPr>
              <a:t>Measuring</a:t>
            </a:r>
            <a:r>
              <a:rPr lang="nl-NL" sz="4000" dirty="0">
                <a:solidFill>
                  <a:srgbClr val="006583"/>
                </a:solidFill>
                <a:cs typeface="Calibri"/>
              </a:rPr>
              <a:t> </a:t>
            </a:r>
            <a:r>
              <a:rPr lang="nl-NL" sz="4000" dirty="0" err="1">
                <a:solidFill>
                  <a:srgbClr val="006583"/>
                </a:solidFill>
                <a:cs typeface="Calibri"/>
              </a:rPr>
              <a:t>the</a:t>
            </a:r>
            <a:r>
              <a:rPr lang="nl-NL" sz="4000" dirty="0">
                <a:solidFill>
                  <a:srgbClr val="006583"/>
                </a:solidFill>
                <a:cs typeface="Calibri"/>
              </a:rPr>
              <a:t> </a:t>
            </a:r>
            <a:r>
              <a:rPr lang="nl-NL" sz="4000" dirty="0" err="1" smtClean="0">
                <a:solidFill>
                  <a:srgbClr val="006583"/>
                </a:solidFill>
                <a:cs typeface="Calibri"/>
              </a:rPr>
              <a:t>citation</a:t>
            </a:r>
            <a:r>
              <a:rPr lang="nl-NL" sz="4000" dirty="0" smtClean="0">
                <a:solidFill>
                  <a:srgbClr val="006583"/>
                </a:solidFill>
                <a:cs typeface="Calibri"/>
              </a:rPr>
              <a:t> </a:t>
            </a:r>
            <a:r>
              <a:rPr lang="nl-NL" sz="4000" dirty="0">
                <a:solidFill>
                  <a:srgbClr val="006583"/>
                </a:solidFill>
                <a:cs typeface="Calibri"/>
              </a:rPr>
              <a:t>impact of </a:t>
            </a:r>
            <a:r>
              <a:rPr lang="nl-NL" sz="4000" dirty="0" err="1">
                <a:solidFill>
                  <a:srgbClr val="006583"/>
                </a:solidFill>
                <a:cs typeface="Calibri"/>
              </a:rPr>
              <a:t>our</a:t>
            </a:r>
            <a:r>
              <a:rPr lang="nl-NL" sz="4000" dirty="0">
                <a:solidFill>
                  <a:srgbClr val="006583"/>
                </a:solidFill>
                <a:cs typeface="Calibri"/>
              </a:rPr>
              <a:t> data systems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367528" y="1600200"/>
            <a:ext cx="3319272" cy="4525963"/>
          </a:xfrm>
        </p:spPr>
        <p:txBody>
          <a:bodyPr/>
          <a:lstStyle/>
          <a:p>
            <a:r>
              <a:rPr lang="nl-BE" dirty="0" smtClean="0">
                <a:solidFill>
                  <a:srgbClr val="006583"/>
                </a:solidFill>
              </a:rPr>
              <a:t>Data Centre</a:t>
            </a:r>
          </a:p>
          <a:p>
            <a:r>
              <a:rPr lang="nl-BE" dirty="0" smtClean="0">
                <a:solidFill>
                  <a:srgbClr val="006583"/>
                </a:solidFill>
              </a:rPr>
              <a:t>Policy</a:t>
            </a:r>
          </a:p>
          <a:p>
            <a:r>
              <a:rPr lang="nl-BE" dirty="0" smtClean="0">
                <a:solidFill>
                  <a:srgbClr val="006583"/>
                </a:solidFill>
              </a:rPr>
              <a:t>Library</a:t>
            </a:r>
          </a:p>
          <a:p>
            <a:endParaRPr lang="nl-BE" dirty="0">
              <a:solidFill>
                <a:srgbClr val="006583"/>
              </a:solidFill>
            </a:endParaRPr>
          </a:p>
          <a:p>
            <a:pPr marL="0" indent="0">
              <a:buNone/>
            </a:pPr>
            <a:r>
              <a:rPr lang="nl-BE" dirty="0" smtClean="0">
                <a:solidFill>
                  <a:srgbClr val="006583"/>
                </a:solidFill>
              </a:rPr>
              <a:t>-&gt; </a:t>
            </a:r>
            <a:r>
              <a:rPr lang="nl-BE" dirty="0" err="1" smtClean="0">
                <a:solidFill>
                  <a:srgbClr val="006583"/>
                </a:solidFill>
              </a:rPr>
              <a:t>interdisciplinary</a:t>
            </a:r>
            <a:r>
              <a:rPr lang="nl-BE" dirty="0" smtClean="0">
                <a:solidFill>
                  <a:srgbClr val="006583"/>
                </a:solidFill>
              </a:rPr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3935" r="5862"/>
          <a:stretch/>
        </p:blipFill>
        <p:spPr>
          <a:xfrm>
            <a:off x="137159" y="1440498"/>
            <a:ext cx="5312665" cy="75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8436" y="297498"/>
            <a:ext cx="7458364" cy="1143000"/>
          </a:xfrm>
        </p:spPr>
        <p:txBody>
          <a:bodyPr>
            <a:normAutofit fontScale="90000"/>
          </a:bodyPr>
          <a:lstStyle/>
          <a:p>
            <a:r>
              <a:rPr lang="nl-NL" sz="4000" dirty="0" err="1">
                <a:solidFill>
                  <a:srgbClr val="006583"/>
                </a:solidFill>
                <a:cs typeface="Calibri"/>
              </a:rPr>
              <a:t>Measuring</a:t>
            </a:r>
            <a:r>
              <a:rPr lang="nl-NL" sz="4000" dirty="0">
                <a:solidFill>
                  <a:srgbClr val="006583"/>
                </a:solidFill>
                <a:cs typeface="Calibri"/>
              </a:rPr>
              <a:t> </a:t>
            </a:r>
            <a:r>
              <a:rPr lang="nl-NL" sz="4000" dirty="0" err="1">
                <a:solidFill>
                  <a:srgbClr val="006583"/>
                </a:solidFill>
                <a:cs typeface="Calibri"/>
              </a:rPr>
              <a:t>the</a:t>
            </a:r>
            <a:r>
              <a:rPr lang="nl-NL" sz="4000" dirty="0">
                <a:solidFill>
                  <a:srgbClr val="006583"/>
                </a:solidFill>
                <a:cs typeface="Calibri"/>
              </a:rPr>
              <a:t> </a:t>
            </a:r>
            <a:r>
              <a:rPr lang="nl-NL" sz="4000" dirty="0" err="1" smtClean="0">
                <a:solidFill>
                  <a:srgbClr val="006583"/>
                </a:solidFill>
                <a:cs typeface="Calibri"/>
              </a:rPr>
              <a:t>citation</a:t>
            </a:r>
            <a:r>
              <a:rPr lang="nl-NL" sz="4000" dirty="0" smtClean="0">
                <a:solidFill>
                  <a:srgbClr val="006583"/>
                </a:solidFill>
                <a:cs typeface="Calibri"/>
              </a:rPr>
              <a:t> </a:t>
            </a:r>
            <a:r>
              <a:rPr lang="nl-NL" sz="4000" dirty="0">
                <a:solidFill>
                  <a:srgbClr val="006583"/>
                </a:solidFill>
                <a:cs typeface="Calibri"/>
              </a:rPr>
              <a:t>impact of </a:t>
            </a:r>
            <a:r>
              <a:rPr lang="nl-NL" sz="4000" dirty="0" err="1">
                <a:solidFill>
                  <a:srgbClr val="006583"/>
                </a:solidFill>
                <a:cs typeface="Calibri"/>
              </a:rPr>
              <a:t>our</a:t>
            </a:r>
            <a:r>
              <a:rPr lang="nl-NL" sz="4000" dirty="0">
                <a:solidFill>
                  <a:srgbClr val="006583"/>
                </a:solidFill>
                <a:cs typeface="Calibri"/>
              </a:rPr>
              <a:t> data systems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20800" r="6459" b="22667"/>
          <a:stretch/>
        </p:blipFill>
        <p:spPr>
          <a:xfrm>
            <a:off x="1470404" y="1528869"/>
            <a:ext cx="6203191" cy="49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8436" y="297498"/>
            <a:ext cx="7458364" cy="1143000"/>
          </a:xfrm>
        </p:spPr>
        <p:txBody>
          <a:bodyPr>
            <a:normAutofit fontScale="90000"/>
          </a:bodyPr>
          <a:lstStyle/>
          <a:p>
            <a:r>
              <a:rPr lang="nl-NL" sz="4000" dirty="0" err="1">
                <a:solidFill>
                  <a:srgbClr val="006583"/>
                </a:solidFill>
                <a:cs typeface="Calibri"/>
              </a:rPr>
              <a:t>Measuring</a:t>
            </a:r>
            <a:r>
              <a:rPr lang="nl-NL" sz="4000" dirty="0">
                <a:solidFill>
                  <a:srgbClr val="006583"/>
                </a:solidFill>
                <a:cs typeface="Calibri"/>
              </a:rPr>
              <a:t> </a:t>
            </a:r>
            <a:r>
              <a:rPr lang="nl-NL" sz="4000" dirty="0" err="1">
                <a:solidFill>
                  <a:srgbClr val="006583"/>
                </a:solidFill>
                <a:cs typeface="Calibri"/>
              </a:rPr>
              <a:t>the</a:t>
            </a:r>
            <a:r>
              <a:rPr lang="nl-NL" sz="4000" dirty="0">
                <a:solidFill>
                  <a:srgbClr val="006583"/>
                </a:solidFill>
                <a:cs typeface="Calibri"/>
              </a:rPr>
              <a:t> </a:t>
            </a:r>
            <a:r>
              <a:rPr lang="nl-NL" sz="4000" dirty="0" err="1" smtClean="0">
                <a:solidFill>
                  <a:srgbClr val="006583"/>
                </a:solidFill>
                <a:cs typeface="Calibri"/>
              </a:rPr>
              <a:t>citation</a:t>
            </a:r>
            <a:r>
              <a:rPr lang="nl-NL" sz="4000" dirty="0" smtClean="0">
                <a:solidFill>
                  <a:srgbClr val="006583"/>
                </a:solidFill>
                <a:cs typeface="Calibri"/>
              </a:rPr>
              <a:t> </a:t>
            </a:r>
            <a:r>
              <a:rPr lang="nl-NL" sz="4000" dirty="0">
                <a:solidFill>
                  <a:srgbClr val="006583"/>
                </a:solidFill>
                <a:cs typeface="Calibri"/>
              </a:rPr>
              <a:t>impact of </a:t>
            </a:r>
            <a:r>
              <a:rPr lang="nl-NL" sz="4000" dirty="0" err="1">
                <a:solidFill>
                  <a:srgbClr val="006583"/>
                </a:solidFill>
                <a:cs typeface="Calibri"/>
              </a:rPr>
              <a:t>our</a:t>
            </a:r>
            <a:r>
              <a:rPr lang="nl-NL" sz="4000" dirty="0">
                <a:solidFill>
                  <a:srgbClr val="006583"/>
                </a:solidFill>
                <a:cs typeface="Calibri"/>
              </a:rPr>
              <a:t> data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58" y="1440498"/>
            <a:ext cx="6456284" cy="4570179"/>
          </a:xfrm>
          <a:prstGeom prst="rect">
            <a:avLst/>
          </a:prstGeom>
        </p:spPr>
      </p:pic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1078992" y="6075205"/>
            <a:ext cx="6986016" cy="1005839"/>
          </a:xfrm>
        </p:spPr>
        <p:txBody>
          <a:bodyPr>
            <a:normAutofit fontScale="77500" lnSpcReduction="20000"/>
          </a:bodyPr>
          <a:lstStyle/>
          <a:p>
            <a:r>
              <a:rPr lang="nl-NL" dirty="0" smtClean="0">
                <a:solidFill>
                  <a:srgbClr val="006583"/>
                </a:solidFill>
                <a:latin typeface="Calibri"/>
                <a:cs typeface="Calibri"/>
              </a:rPr>
              <a:t>Code + </a:t>
            </a:r>
            <a:r>
              <a:rPr lang="nl-NL" dirty="0" err="1" smtClean="0">
                <a:solidFill>
                  <a:srgbClr val="006583"/>
                </a:solidFill>
                <a:latin typeface="Calibri"/>
                <a:cs typeface="Calibri"/>
              </a:rPr>
              <a:t>Shiny</a:t>
            </a:r>
            <a:r>
              <a:rPr lang="nl-NL" dirty="0" smtClean="0">
                <a:solidFill>
                  <a:srgbClr val="006583"/>
                </a:solidFill>
                <a:latin typeface="Calibri"/>
                <a:cs typeface="Calibri"/>
              </a:rPr>
              <a:t> </a:t>
            </a:r>
            <a:r>
              <a:rPr lang="nl-NL" dirty="0" smtClean="0">
                <a:solidFill>
                  <a:srgbClr val="006583"/>
                </a:solidFill>
                <a:latin typeface="Calibri"/>
                <a:cs typeface="Calibri"/>
              </a:rPr>
              <a:t>Application:</a:t>
            </a:r>
          </a:p>
          <a:p>
            <a:r>
              <a:rPr lang="nl-NL" dirty="0">
                <a:solidFill>
                  <a:srgbClr val="006583"/>
                </a:solidFill>
                <a:cs typeface="Calibri"/>
                <a:hlinkClick r:id="rId3"/>
              </a:rPr>
              <a:t>https://</a:t>
            </a:r>
            <a:r>
              <a:rPr lang="nl-NL" dirty="0" smtClean="0">
                <a:solidFill>
                  <a:srgbClr val="006583"/>
                </a:solidFill>
                <a:cs typeface="Calibri"/>
                <a:hlinkClick r:id="rId3"/>
              </a:rPr>
              <a:t>gitlab.vliz.be/datac/rshiny/citation-impact</a:t>
            </a:r>
            <a:endParaRPr lang="nl-NL" dirty="0" smtClean="0">
              <a:solidFill>
                <a:srgbClr val="006583"/>
              </a:solidFill>
              <a:cs typeface="Calibri"/>
            </a:endParaRPr>
          </a:p>
          <a:p>
            <a:endParaRPr lang="nl-NL" dirty="0">
              <a:solidFill>
                <a:srgbClr val="006583"/>
              </a:solidFill>
              <a:latin typeface="Calibri"/>
              <a:cs typeface="Calibri"/>
            </a:endParaRPr>
          </a:p>
          <a:p>
            <a:endParaRPr lang="nl-NL" dirty="0" smtClean="0">
              <a:solidFill>
                <a:srgbClr val="00658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298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4000" dirty="0" err="1">
                <a:solidFill>
                  <a:srgbClr val="006583"/>
                </a:solidFill>
                <a:cs typeface="Calibri"/>
              </a:rPr>
              <a:t>Measuring</a:t>
            </a:r>
            <a:r>
              <a:rPr lang="nl-NL" sz="4000" dirty="0">
                <a:solidFill>
                  <a:srgbClr val="006583"/>
                </a:solidFill>
                <a:cs typeface="Calibri"/>
              </a:rPr>
              <a:t> </a:t>
            </a:r>
            <a:r>
              <a:rPr lang="nl-NL" sz="4000" dirty="0" err="1">
                <a:solidFill>
                  <a:srgbClr val="006583"/>
                </a:solidFill>
                <a:cs typeface="Calibri"/>
              </a:rPr>
              <a:t>the</a:t>
            </a:r>
            <a:r>
              <a:rPr lang="nl-NL" sz="4000" dirty="0">
                <a:solidFill>
                  <a:srgbClr val="006583"/>
                </a:solidFill>
                <a:cs typeface="Calibri"/>
              </a:rPr>
              <a:t> </a:t>
            </a:r>
            <a:r>
              <a:rPr lang="nl-NL" sz="4000" dirty="0" err="1" smtClean="0">
                <a:solidFill>
                  <a:srgbClr val="006583"/>
                </a:solidFill>
                <a:cs typeface="Calibri"/>
              </a:rPr>
              <a:t>citation</a:t>
            </a:r>
            <a:r>
              <a:rPr lang="nl-NL" sz="4000" dirty="0" smtClean="0">
                <a:solidFill>
                  <a:srgbClr val="006583"/>
                </a:solidFill>
                <a:cs typeface="Calibri"/>
              </a:rPr>
              <a:t> </a:t>
            </a:r>
            <a:r>
              <a:rPr lang="nl-NL" sz="4000" dirty="0">
                <a:solidFill>
                  <a:srgbClr val="006583"/>
                </a:solidFill>
                <a:cs typeface="Calibri"/>
              </a:rPr>
              <a:t>impact of </a:t>
            </a:r>
            <a:r>
              <a:rPr lang="nl-NL" sz="4000" dirty="0" err="1">
                <a:solidFill>
                  <a:srgbClr val="006583"/>
                </a:solidFill>
                <a:cs typeface="Calibri"/>
              </a:rPr>
              <a:t>our</a:t>
            </a:r>
            <a:r>
              <a:rPr lang="nl-NL" sz="4000" dirty="0">
                <a:solidFill>
                  <a:srgbClr val="006583"/>
                </a:solidFill>
                <a:cs typeface="Calibri"/>
              </a:rPr>
              <a:t> data systems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114032" cy="4709160"/>
          </a:xfrm>
        </p:spPr>
        <p:txBody>
          <a:bodyPr>
            <a:normAutofit fontScale="92500" lnSpcReduction="10000"/>
          </a:bodyPr>
          <a:lstStyle/>
          <a:p>
            <a:r>
              <a:rPr lang="nl-BE" dirty="0" err="1" smtClean="0">
                <a:solidFill>
                  <a:srgbClr val="006583"/>
                </a:solidFill>
              </a:rPr>
              <a:t>So</a:t>
            </a:r>
            <a:r>
              <a:rPr lang="nl-BE" dirty="0" smtClean="0">
                <a:solidFill>
                  <a:srgbClr val="006583"/>
                </a:solidFill>
              </a:rPr>
              <a:t> far </a:t>
            </a:r>
            <a:r>
              <a:rPr lang="nl-BE" dirty="0" err="1" smtClean="0">
                <a:solidFill>
                  <a:srgbClr val="006583"/>
                </a:solidFill>
              </a:rPr>
              <a:t>the</a:t>
            </a:r>
            <a:r>
              <a:rPr lang="nl-BE" dirty="0" smtClean="0">
                <a:solidFill>
                  <a:srgbClr val="006583"/>
                </a:solidFill>
              </a:rPr>
              <a:t> </a:t>
            </a:r>
            <a:r>
              <a:rPr lang="nl-BE" dirty="0" err="1" smtClean="0">
                <a:solidFill>
                  <a:srgbClr val="006583"/>
                </a:solidFill>
              </a:rPr>
              <a:t>good</a:t>
            </a:r>
            <a:r>
              <a:rPr lang="nl-BE" dirty="0" smtClean="0">
                <a:solidFill>
                  <a:srgbClr val="006583"/>
                </a:solidFill>
              </a:rPr>
              <a:t> side…</a:t>
            </a:r>
          </a:p>
          <a:p>
            <a:pPr marL="457200" lvl="1" indent="0">
              <a:buNone/>
            </a:pPr>
            <a:r>
              <a:rPr lang="nl-BE" dirty="0" smtClean="0">
                <a:solidFill>
                  <a:srgbClr val="006583"/>
                </a:solidFill>
              </a:rPr>
              <a:t>… </a:t>
            </a:r>
            <a:r>
              <a:rPr lang="nl-BE" dirty="0" err="1" smtClean="0">
                <a:solidFill>
                  <a:srgbClr val="006583"/>
                </a:solidFill>
              </a:rPr>
              <a:t>with</a:t>
            </a:r>
            <a:r>
              <a:rPr lang="nl-BE" dirty="0" smtClean="0">
                <a:solidFill>
                  <a:srgbClr val="006583"/>
                </a:solidFill>
              </a:rPr>
              <a:t> a dummy dataset</a:t>
            </a:r>
          </a:p>
          <a:p>
            <a:pPr marL="457200" lvl="1" indent="0">
              <a:buNone/>
            </a:pPr>
            <a:endParaRPr lang="nl-BE" dirty="0">
              <a:solidFill>
                <a:srgbClr val="006583"/>
              </a:solidFill>
            </a:endParaRPr>
          </a:p>
          <a:p>
            <a:r>
              <a:rPr lang="nl-BE" dirty="0" err="1" smtClean="0">
                <a:solidFill>
                  <a:srgbClr val="006583"/>
                </a:solidFill>
              </a:rPr>
              <a:t>Still</a:t>
            </a:r>
            <a:r>
              <a:rPr lang="nl-BE" dirty="0" smtClean="0">
                <a:solidFill>
                  <a:srgbClr val="006583"/>
                </a:solidFill>
              </a:rPr>
              <a:t> </a:t>
            </a:r>
            <a:r>
              <a:rPr lang="nl-BE" dirty="0" err="1" smtClean="0">
                <a:solidFill>
                  <a:srgbClr val="006583"/>
                </a:solidFill>
              </a:rPr>
              <a:t>to</a:t>
            </a:r>
            <a:r>
              <a:rPr lang="nl-BE" dirty="0" smtClean="0">
                <a:solidFill>
                  <a:srgbClr val="006583"/>
                </a:solidFill>
              </a:rPr>
              <a:t> do:</a:t>
            </a:r>
          </a:p>
          <a:p>
            <a:pPr lvl="1"/>
            <a:r>
              <a:rPr lang="nl-BE" dirty="0" err="1" smtClean="0">
                <a:solidFill>
                  <a:srgbClr val="006583"/>
                </a:solidFill>
              </a:rPr>
              <a:t>Enriching</a:t>
            </a:r>
            <a:r>
              <a:rPr lang="nl-BE" dirty="0" smtClean="0">
                <a:solidFill>
                  <a:srgbClr val="006583"/>
                </a:solidFill>
              </a:rPr>
              <a:t> </a:t>
            </a:r>
            <a:r>
              <a:rPr lang="nl-BE" dirty="0" err="1" smtClean="0">
                <a:solidFill>
                  <a:srgbClr val="006583"/>
                </a:solidFill>
              </a:rPr>
              <a:t>the</a:t>
            </a:r>
            <a:r>
              <a:rPr lang="nl-BE" dirty="0" smtClean="0">
                <a:solidFill>
                  <a:srgbClr val="006583"/>
                </a:solidFill>
              </a:rPr>
              <a:t> metadata of </a:t>
            </a:r>
            <a:r>
              <a:rPr lang="nl-BE" dirty="0" err="1" smtClean="0">
                <a:solidFill>
                  <a:srgbClr val="006583"/>
                </a:solidFill>
              </a:rPr>
              <a:t>our</a:t>
            </a:r>
            <a:r>
              <a:rPr lang="nl-BE" dirty="0" smtClean="0">
                <a:solidFill>
                  <a:srgbClr val="006583"/>
                </a:solidFill>
              </a:rPr>
              <a:t> </a:t>
            </a:r>
            <a:r>
              <a:rPr lang="nl-BE" dirty="0" err="1" smtClean="0">
                <a:solidFill>
                  <a:srgbClr val="006583"/>
                </a:solidFill>
              </a:rPr>
              <a:t>citations</a:t>
            </a:r>
            <a:r>
              <a:rPr lang="nl-BE" dirty="0" smtClean="0">
                <a:solidFill>
                  <a:srgbClr val="006583"/>
                </a:solidFill>
              </a:rPr>
              <a:t>:</a:t>
            </a:r>
          </a:p>
          <a:p>
            <a:pPr lvl="2"/>
            <a:r>
              <a:rPr lang="nl-BE" dirty="0" err="1" smtClean="0">
                <a:solidFill>
                  <a:srgbClr val="006583"/>
                </a:solidFill>
              </a:rPr>
              <a:t>Affiliations</a:t>
            </a:r>
            <a:endParaRPr lang="nl-BE" dirty="0" smtClean="0">
              <a:solidFill>
                <a:srgbClr val="006583"/>
              </a:solidFill>
            </a:endParaRPr>
          </a:p>
          <a:p>
            <a:pPr lvl="2"/>
            <a:r>
              <a:rPr lang="nl-BE" dirty="0" smtClean="0">
                <a:solidFill>
                  <a:srgbClr val="006583"/>
                </a:solidFill>
              </a:rPr>
              <a:t>Country</a:t>
            </a:r>
          </a:p>
          <a:p>
            <a:pPr lvl="2"/>
            <a:r>
              <a:rPr lang="nl-BE" dirty="0" smtClean="0">
                <a:solidFill>
                  <a:srgbClr val="006583"/>
                </a:solidFill>
              </a:rPr>
              <a:t>Discipline</a:t>
            </a:r>
          </a:p>
          <a:p>
            <a:pPr lvl="2"/>
            <a:r>
              <a:rPr lang="nl-BE" dirty="0" smtClean="0">
                <a:solidFill>
                  <a:srgbClr val="006583"/>
                </a:solidFill>
              </a:rPr>
              <a:t>Impact of </a:t>
            </a:r>
            <a:r>
              <a:rPr lang="nl-BE" dirty="0" err="1" smtClean="0">
                <a:solidFill>
                  <a:srgbClr val="006583"/>
                </a:solidFill>
              </a:rPr>
              <a:t>citation</a:t>
            </a:r>
            <a:r>
              <a:rPr lang="nl-BE" dirty="0" smtClean="0">
                <a:solidFill>
                  <a:srgbClr val="006583"/>
                </a:solidFill>
              </a:rPr>
              <a:t>?</a:t>
            </a:r>
          </a:p>
          <a:p>
            <a:pPr lvl="2"/>
            <a:r>
              <a:rPr lang="nl-BE" dirty="0" err="1" smtClean="0">
                <a:solidFill>
                  <a:srgbClr val="006583"/>
                </a:solidFill>
              </a:rPr>
              <a:t>Other</a:t>
            </a:r>
            <a:r>
              <a:rPr lang="nl-BE" dirty="0" smtClean="0">
                <a:solidFill>
                  <a:srgbClr val="006583"/>
                </a:solidFill>
              </a:rPr>
              <a:t> indices?</a:t>
            </a:r>
          </a:p>
          <a:p>
            <a:pPr lvl="2"/>
            <a:endParaRPr lang="nl-BE" dirty="0">
              <a:solidFill>
                <a:srgbClr val="006583"/>
              </a:solidFill>
            </a:endParaRPr>
          </a:p>
          <a:p>
            <a:pPr lvl="2"/>
            <a:r>
              <a:rPr lang="en-US" dirty="0">
                <a:solidFill>
                  <a:srgbClr val="006583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006583"/>
                </a:solidFill>
                <a:hlinkClick r:id="rId2"/>
              </a:rPr>
              <a:t>docs.google.com/spreadsheets/d/1ZlYcKDdP98XH3f4FhD2nPZJ28z27QW7AcaT_s3x_rt8/edit#gid=0</a:t>
            </a:r>
            <a:r>
              <a:rPr lang="en-US" dirty="0" smtClean="0">
                <a:solidFill>
                  <a:srgbClr val="006583"/>
                </a:solidFill>
              </a:rPr>
              <a:t> </a:t>
            </a:r>
            <a:endParaRPr lang="en-US" dirty="0">
              <a:solidFill>
                <a:srgbClr val="0065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7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4000" dirty="0" err="1">
                <a:solidFill>
                  <a:srgbClr val="006583"/>
                </a:solidFill>
                <a:cs typeface="Calibri"/>
              </a:rPr>
              <a:t>Measuring</a:t>
            </a:r>
            <a:r>
              <a:rPr lang="nl-NL" sz="4000" dirty="0">
                <a:solidFill>
                  <a:srgbClr val="006583"/>
                </a:solidFill>
                <a:cs typeface="Calibri"/>
              </a:rPr>
              <a:t> </a:t>
            </a:r>
            <a:r>
              <a:rPr lang="nl-NL" sz="4000" dirty="0" err="1">
                <a:solidFill>
                  <a:srgbClr val="006583"/>
                </a:solidFill>
                <a:cs typeface="Calibri"/>
              </a:rPr>
              <a:t>the</a:t>
            </a:r>
            <a:r>
              <a:rPr lang="nl-NL" sz="4000" dirty="0">
                <a:solidFill>
                  <a:srgbClr val="006583"/>
                </a:solidFill>
                <a:cs typeface="Calibri"/>
              </a:rPr>
              <a:t> </a:t>
            </a:r>
            <a:r>
              <a:rPr lang="nl-NL" sz="4000" dirty="0" err="1" smtClean="0">
                <a:solidFill>
                  <a:srgbClr val="006583"/>
                </a:solidFill>
                <a:cs typeface="Calibri"/>
              </a:rPr>
              <a:t>citation</a:t>
            </a:r>
            <a:r>
              <a:rPr lang="nl-NL" sz="4000" dirty="0" smtClean="0">
                <a:solidFill>
                  <a:srgbClr val="006583"/>
                </a:solidFill>
                <a:cs typeface="Calibri"/>
              </a:rPr>
              <a:t> </a:t>
            </a:r>
            <a:r>
              <a:rPr lang="nl-NL" sz="4000" dirty="0">
                <a:solidFill>
                  <a:srgbClr val="006583"/>
                </a:solidFill>
                <a:cs typeface="Calibri"/>
              </a:rPr>
              <a:t>impact of </a:t>
            </a:r>
            <a:r>
              <a:rPr lang="nl-NL" sz="4000" dirty="0" err="1">
                <a:solidFill>
                  <a:srgbClr val="006583"/>
                </a:solidFill>
                <a:cs typeface="Calibri"/>
              </a:rPr>
              <a:t>our</a:t>
            </a:r>
            <a:r>
              <a:rPr lang="nl-NL" sz="4000" dirty="0">
                <a:solidFill>
                  <a:srgbClr val="006583"/>
                </a:solidFill>
                <a:cs typeface="Calibri"/>
              </a:rPr>
              <a:t> data systems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114032" cy="4709160"/>
          </a:xfrm>
        </p:spPr>
        <p:txBody>
          <a:bodyPr>
            <a:normAutofit/>
          </a:bodyPr>
          <a:lstStyle/>
          <a:p>
            <a:r>
              <a:rPr lang="nl-BE" dirty="0" err="1" smtClean="0">
                <a:solidFill>
                  <a:srgbClr val="006583"/>
                </a:solidFill>
              </a:rPr>
              <a:t>Still</a:t>
            </a:r>
            <a:r>
              <a:rPr lang="nl-BE" dirty="0" smtClean="0">
                <a:solidFill>
                  <a:srgbClr val="006583"/>
                </a:solidFill>
              </a:rPr>
              <a:t> </a:t>
            </a:r>
            <a:r>
              <a:rPr lang="nl-BE" dirty="0" err="1" smtClean="0">
                <a:solidFill>
                  <a:srgbClr val="006583"/>
                </a:solidFill>
              </a:rPr>
              <a:t>to</a:t>
            </a:r>
            <a:r>
              <a:rPr lang="nl-BE" dirty="0" smtClean="0">
                <a:solidFill>
                  <a:srgbClr val="006583"/>
                </a:solidFill>
              </a:rPr>
              <a:t> do:</a:t>
            </a:r>
          </a:p>
          <a:p>
            <a:pPr lvl="1"/>
            <a:r>
              <a:rPr lang="nl-BE" dirty="0" err="1" smtClean="0">
                <a:solidFill>
                  <a:srgbClr val="006583"/>
                </a:solidFill>
              </a:rPr>
              <a:t>What</a:t>
            </a:r>
            <a:r>
              <a:rPr lang="nl-BE" dirty="0" smtClean="0">
                <a:solidFill>
                  <a:srgbClr val="006583"/>
                </a:solidFill>
              </a:rPr>
              <a:t> is </a:t>
            </a:r>
            <a:r>
              <a:rPr lang="nl-BE" dirty="0" err="1" smtClean="0">
                <a:solidFill>
                  <a:srgbClr val="006583"/>
                </a:solidFill>
              </a:rPr>
              <a:t>the</a:t>
            </a:r>
            <a:r>
              <a:rPr lang="nl-BE" dirty="0" smtClean="0">
                <a:solidFill>
                  <a:srgbClr val="006583"/>
                </a:solidFill>
              </a:rPr>
              <a:t> </a:t>
            </a:r>
            <a:r>
              <a:rPr lang="nl-BE" dirty="0" err="1" smtClean="0">
                <a:solidFill>
                  <a:srgbClr val="006583"/>
                </a:solidFill>
              </a:rPr>
              <a:t>price</a:t>
            </a:r>
            <a:r>
              <a:rPr lang="nl-BE" dirty="0" smtClean="0">
                <a:solidFill>
                  <a:srgbClr val="006583"/>
                </a:solidFill>
              </a:rPr>
              <a:t> </a:t>
            </a:r>
            <a:r>
              <a:rPr lang="nl-BE" dirty="0" err="1" smtClean="0">
                <a:solidFill>
                  <a:srgbClr val="006583"/>
                </a:solidFill>
              </a:rPr>
              <a:t>for</a:t>
            </a:r>
            <a:r>
              <a:rPr lang="nl-BE" dirty="0" smtClean="0">
                <a:solidFill>
                  <a:srgbClr val="006583"/>
                </a:solidFill>
              </a:rPr>
              <a:t> </a:t>
            </a:r>
            <a:r>
              <a:rPr lang="nl-BE" dirty="0" err="1" smtClean="0">
                <a:solidFill>
                  <a:srgbClr val="006583"/>
                </a:solidFill>
              </a:rPr>
              <a:t>an</a:t>
            </a:r>
            <a:r>
              <a:rPr lang="nl-BE" dirty="0" smtClean="0">
                <a:solidFill>
                  <a:srgbClr val="006583"/>
                </a:solidFill>
              </a:rPr>
              <a:t> ‘</a:t>
            </a:r>
            <a:r>
              <a:rPr lang="nl-BE" dirty="0" err="1" smtClean="0">
                <a:solidFill>
                  <a:srgbClr val="006583"/>
                </a:solidFill>
              </a:rPr>
              <a:t>extended</a:t>
            </a:r>
            <a:r>
              <a:rPr lang="nl-BE" dirty="0" smtClean="0">
                <a:solidFill>
                  <a:srgbClr val="006583"/>
                </a:solidFill>
              </a:rPr>
              <a:t>’ </a:t>
            </a:r>
            <a:r>
              <a:rPr lang="nl-BE" dirty="0" err="1" smtClean="0">
                <a:solidFill>
                  <a:srgbClr val="006583"/>
                </a:solidFill>
              </a:rPr>
              <a:t>api</a:t>
            </a:r>
            <a:r>
              <a:rPr lang="nl-BE" dirty="0" smtClean="0">
                <a:solidFill>
                  <a:srgbClr val="006583"/>
                </a:solidFill>
              </a:rPr>
              <a:t>?</a:t>
            </a:r>
          </a:p>
          <a:p>
            <a:pPr lvl="1"/>
            <a:r>
              <a:rPr lang="nl-BE" dirty="0" smtClean="0">
                <a:solidFill>
                  <a:srgbClr val="006583"/>
                </a:solidFill>
              </a:rPr>
              <a:t>How </a:t>
            </a:r>
            <a:r>
              <a:rPr lang="nl-BE" dirty="0" err="1" smtClean="0">
                <a:solidFill>
                  <a:srgbClr val="006583"/>
                </a:solidFill>
              </a:rPr>
              <a:t>to</a:t>
            </a:r>
            <a:r>
              <a:rPr lang="nl-BE" dirty="0" smtClean="0">
                <a:solidFill>
                  <a:srgbClr val="006583"/>
                </a:solidFill>
              </a:rPr>
              <a:t> make </a:t>
            </a:r>
            <a:r>
              <a:rPr lang="nl-BE" dirty="0" err="1" smtClean="0">
                <a:solidFill>
                  <a:srgbClr val="006583"/>
                </a:solidFill>
              </a:rPr>
              <a:t>an</a:t>
            </a:r>
            <a:r>
              <a:rPr lang="nl-BE" dirty="0" smtClean="0">
                <a:solidFill>
                  <a:srgbClr val="006583"/>
                </a:solidFill>
              </a:rPr>
              <a:t> ‘</a:t>
            </a:r>
            <a:r>
              <a:rPr lang="nl-BE" dirty="0" err="1" smtClean="0">
                <a:solidFill>
                  <a:srgbClr val="006583"/>
                </a:solidFill>
              </a:rPr>
              <a:t>Relative</a:t>
            </a:r>
            <a:r>
              <a:rPr lang="nl-BE" dirty="0" smtClean="0">
                <a:solidFill>
                  <a:srgbClr val="006583"/>
                </a:solidFill>
              </a:rPr>
              <a:t> </a:t>
            </a:r>
            <a:r>
              <a:rPr lang="nl-BE" dirty="0" err="1" smtClean="0">
                <a:solidFill>
                  <a:srgbClr val="006583"/>
                </a:solidFill>
              </a:rPr>
              <a:t>citation</a:t>
            </a:r>
            <a:r>
              <a:rPr lang="nl-BE" dirty="0" smtClean="0">
                <a:solidFill>
                  <a:srgbClr val="006583"/>
                </a:solidFill>
              </a:rPr>
              <a:t> index’ </a:t>
            </a:r>
            <a:r>
              <a:rPr lang="nl-BE" dirty="0" err="1" smtClean="0">
                <a:solidFill>
                  <a:srgbClr val="006583"/>
                </a:solidFill>
              </a:rPr>
              <a:t>chart</a:t>
            </a:r>
            <a:endParaRPr lang="nl-BE" dirty="0" smtClean="0">
              <a:solidFill>
                <a:srgbClr val="006583"/>
              </a:solidFill>
            </a:endParaRPr>
          </a:p>
          <a:p>
            <a:pPr lvl="1"/>
            <a:r>
              <a:rPr lang="nl-BE" dirty="0" smtClean="0">
                <a:solidFill>
                  <a:srgbClr val="006583"/>
                </a:solidFill>
              </a:rPr>
              <a:t>Meet </a:t>
            </a:r>
            <a:r>
              <a:rPr lang="nl-BE" dirty="0" err="1" smtClean="0">
                <a:solidFill>
                  <a:srgbClr val="006583"/>
                </a:solidFill>
              </a:rPr>
              <a:t>again</a:t>
            </a:r>
            <a:r>
              <a:rPr lang="nl-BE" dirty="0" smtClean="0">
                <a:solidFill>
                  <a:srgbClr val="006583"/>
                </a:solidFill>
              </a:rPr>
              <a:t>?</a:t>
            </a:r>
          </a:p>
          <a:p>
            <a:pPr lvl="1"/>
            <a:endParaRPr lang="nl-BE" dirty="0">
              <a:solidFill>
                <a:srgbClr val="0065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6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983368" y="2483232"/>
            <a:ext cx="6848080" cy="1143000"/>
          </a:xfrm>
        </p:spPr>
        <p:txBody>
          <a:bodyPr>
            <a:normAutofit/>
          </a:bodyPr>
          <a:lstStyle/>
          <a:p>
            <a:r>
              <a:rPr lang="nl-NL" sz="5400" b="1" dirty="0" smtClean="0">
                <a:solidFill>
                  <a:srgbClr val="006583"/>
                </a:solidFill>
                <a:latin typeface="Calibri"/>
                <a:cs typeface="Calibri"/>
              </a:rPr>
              <a:t>R </a:t>
            </a:r>
            <a:r>
              <a:rPr lang="nl-NL" sz="5400" b="1" dirty="0" err="1" smtClean="0">
                <a:solidFill>
                  <a:srgbClr val="006583"/>
                </a:solidFill>
                <a:latin typeface="Calibri"/>
                <a:cs typeface="Calibri"/>
              </a:rPr>
              <a:t>Shiny</a:t>
            </a:r>
            <a:endParaRPr lang="nl-NL" sz="4000" b="1" i="1" dirty="0">
              <a:solidFill>
                <a:srgbClr val="00658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50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 smtClean="0">
                <a:solidFill>
                  <a:srgbClr val="006583"/>
                </a:solidFill>
                <a:latin typeface="Calibri"/>
                <a:cs typeface="Calibri"/>
              </a:rPr>
              <a:t>How </a:t>
            </a:r>
            <a:r>
              <a:rPr lang="nl-NL" sz="4000" dirty="0" err="1" smtClean="0">
                <a:solidFill>
                  <a:srgbClr val="006583"/>
                </a:solidFill>
                <a:latin typeface="Calibri"/>
                <a:cs typeface="Calibri"/>
              </a:rPr>
              <a:t>to</a:t>
            </a:r>
            <a:r>
              <a:rPr lang="nl-NL" sz="4000" dirty="0" smtClean="0">
                <a:solidFill>
                  <a:srgbClr val="006583"/>
                </a:solidFill>
                <a:latin typeface="Calibri"/>
                <a:cs typeface="Calibri"/>
              </a:rPr>
              <a:t> make </a:t>
            </a:r>
            <a:r>
              <a:rPr lang="nl-NL" sz="4000" dirty="0" err="1" smtClean="0">
                <a:solidFill>
                  <a:srgbClr val="006583"/>
                </a:solidFill>
                <a:latin typeface="Calibri"/>
                <a:cs typeface="Calibri"/>
              </a:rPr>
              <a:t>your</a:t>
            </a:r>
            <a:r>
              <a:rPr lang="nl-NL" sz="4000" dirty="0" smtClean="0">
                <a:solidFill>
                  <a:srgbClr val="006583"/>
                </a:solidFill>
                <a:latin typeface="Calibri"/>
                <a:cs typeface="Calibri"/>
              </a:rPr>
              <a:t> </a:t>
            </a:r>
            <a:r>
              <a:rPr lang="nl-NL" sz="4000" dirty="0" err="1" smtClean="0">
                <a:solidFill>
                  <a:srgbClr val="006583"/>
                </a:solidFill>
                <a:latin typeface="Calibri"/>
                <a:cs typeface="Calibri"/>
              </a:rPr>
              <a:t>own</a:t>
            </a:r>
            <a:r>
              <a:rPr lang="nl-NL" sz="4000" dirty="0" smtClean="0">
                <a:solidFill>
                  <a:srgbClr val="006583"/>
                </a:solidFill>
                <a:latin typeface="Calibri"/>
                <a:cs typeface="Calibri"/>
              </a:rPr>
              <a:t> </a:t>
            </a:r>
            <a:r>
              <a:rPr lang="nl-NL" sz="4000" dirty="0" err="1" smtClean="0">
                <a:solidFill>
                  <a:srgbClr val="006583"/>
                </a:solidFill>
                <a:latin typeface="Calibri"/>
                <a:cs typeface="Calibri"/>
              </a:rPr>
              <a:t>shiny</a:t>
            </a:r>
            <a:r>
              <a:rPr lang="nl-NL" sz="4000" dirty="0" smtClean="0">
                <a:solidFill>
                  <a:srgbClr val="006583"/>
                </a:solidFill>
                <a:latin typeface="Calibri"/>
                <a:cs typeface="Calibri"/>
              </a:rPr>
              <a:t> app</a:t>
            </a:r>
            <a:endParaRPr lang="nl-NL" sz="3100" i="1" dirty="0">
              <a:solidFill>
                <a:srgbClr val="006583"/>
              </a:solidFill>
              <a:latin typeface="Calibri"/>
              <a:cs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95344"/>
          </a:xfrm>
        </p:spPr>
        <p:txBody>
          <a:bodyPr>
            <a:normAutofit fontScale="70000" lnSpcReduction="20000"/>
          </a:bodyPr>
          <a:lstStyle/>
          <a:p>
            <a:r>
              <a:rPr lang="nl-BE" dirty="0" smtClean="0"/>
              <a:t>User interface = ui</a:t>
            </a:r>
          </a:p>
          <a:p>
            <a:pPr lvl="1"/>
            <a:r>
              <a:rPr lang="nl-BE" dirty="0" err="1" smtClean="0"/>
              <a:t>Define</a:t>
            </a:r>
            <a:r>
              <a:rPr lang="nl-BE" dirty="0" smtClean="0"/>
              <a:t> input</a:t>
            </a:r>
          </a:p>
          <a:p>
            <a:pPr lvl="1"/>
            <a:r>
              <a:rPr lang="nl-BE" dirty="0" err="1" smtClean="0"/>
              <a:t>Define</a:t>
            </a:r>
            <a:r>
              <a:rPr lang="nl-BE" dirty="0" smtClean="0"/>
              <a:t> output</a:t>
            </a:r>
          </a:p>
          <a:p>
            <a:pPr marL="457200" lvl="1" indent="0">
              <a:buNone/>
            </a:pPr>
            <a:endParaRPr lang="nl-BE" dirty="0" smtClean="0"/>
          </a:p>
          <a:p>
            <a:r>
              <a:rPr lang="nl-BE" dirty="0" smtClean="0"/>
              <a:t>Background </a:t>
            </a:r>
            <a:r>
              <a:rPr lang="nl-BE" dirty="0" err="1" smtClean="0"/>
              <a:t>calculations</a:t>
            </a:r>
            <a:r>
              <a:rPr lang="nl-BE" dirty="0" smtClean="0"/>
              <a:t> = server</a:t>
            </a:r>
          </a:p>
          <a:p>
            <a:pPr lvl="1"/>
            <a:r>
              <a:rPr lang="nl-BE" dirty="0" smtClean="0"/>
              <a:t>Do crazy stuff </a:t>
            </a:r>
            <a:r>
              <a:rPr lang="nl-BE" dirty="0" err="1" smtClean="0"/>
              <a:t>with</a:t>
            </a:r>
            <a:r>
              <a:rPr lang="nl-BE" dirty="0" smtClean="0"/>
              <a:t> input</a:t>
            </a:r>
          </a:p>
          <a:p>
            <a:pPr lvl="1"/>
            <a:r>
              <a:rPr lang="nl-BE" dirty="0" err="1" smtClean="0"/>
              <a:t>Calculate</a:t>
            </a:r>
            <a:r>
              <a:rPr lang="nl-BE" dirty="0" smtClean="0"/>
              <a:t> output</a:t>
            </a:r>
          </a:p>
          <a:p>
            <a:pPr lvl="1"/>
            <a:endParaRPr lang="nl-BE" dirty="0" smtClean="0"/>
          </a:p>
          <a:p>
            <a:r>
              <a:rPr lang="nl-BE" dirty="0" err="1" smtClean="0"/>
              <a:t>Reactive</a:t>
            </a:r>
            <a:r>
              <a:rPr lang="nl-BE" dirty="0" smtClean="0"/>
              <a:t> content:</a:t>
            </a:r>
          </a:p>
          <a:p>
            <a:pPr lvl="1"/>
            <a:r>
              <a:rPr lang="nl-BE" dirty="0" smtClean="0"/>
              <a:t>Every time </a:t>
            </a:r>
            <a:r>
              <a:rPr lang="nl-BE" dirty="0" err="1" smtClean="0"/>
              <a:t>an</a:t>
            </a:r>
            <a:r>
              <a:rPr lang="nl-BE" dirty="0" smtClean="0"/>
              <a:t> input changes:</a:t>
            </a:r>
          </a:p>
          <a:p>
            <a:pPr lvl="2"/>
            <a:r>
              <a:rPr lang="nl-BE" dirty="0" smtClean="0"/>
              <a:t>server </a:t>
            </a:r>
            <a:r>
              <a:rPr lang="nl-BE" dirty="0" err="1" smtClean="0"/>
              <a:t>recalculates</a:t>
            </a:r>
            <a:endParaRPr lang="nl-BE" dirty="0" smtClean="0"/>
          </a:p>
          <a:p>
            <a:pPr lvl="2"/>
            <a:r>
              <a:rPr lang="nl-BE" dirty="0" err="1" smtClean="0"/>
              <a:t>Sends</a:t>
            </a:r>
            <a:r>
              <a:rPr lang="nl-BE" dirty="0" smtClean="0"/>
              <a:t> info </a:t>
            </a:r>
            <a:r>
              <a:rPr lang="nl-BE" dirty="0" err="1" smtClean="0"/>
              <a:t>to</a:t>
            </a:r>
            <a:r>
              <a:rPr lang="nl-BE" dirty="0" smtClean="0"/>
              <a:t> output</a:t>
            </a:r>
            <a:r>
              <a:rPr lang="nl-B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798</Words>
  <Application>Microsoft Office PowerPoint</Application>
  <PresentationFormat>On-screen Show (4:3)</PresentationFormat>
  <Paragraphs>167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Unicode MS</vt:lpstr>
      <vt:lpstr>Calibri</vt:lpstr>
      <vt:lpstr>Calibri Light</vt:lpstr>
      <vt:lpstr>Comic Sans MS</vt:lpstr>
      <vt:lpstr>Lucida Console</vt:lpstr>
      <vt:lpstr>Office-thema</vt:lpstr>
      <vt:lpstr>Office Theme</vt:lpstr>
      <vt:lpstr>VLIZ R Code Club 6</vt:lpstr>
      <vt:lpstr>Today’s agenda  </vt:lpstr>
      <vt:lpstr>Measuring the citation impact of our data systems</vt:lpstr>
      <vt:lpstr>Measuring the citation impact of our data systems</vt:lpstr>
      <vt:lpstr>Measuring the citation impact of our data systems</vt:lpstr>
      <vt:lpstr>Measuring the citation impact of our data systems</vt:lpstr>
      <vt:lpstr>Measuring the citation impact of our data systems</vt:lpstr>
      <vt:lpstr>R Shiny</vt:lpstr>
      <vt:lpstr>How to make your own shiny app</vt:lpstr>
      <vt:lpstr>How to make your own shiny app</vt:lpstr>
      <vt:lpstr>How to publish your own shiny app</vt:lpstr>
      <vt:lpstr>JONAS MORTELMANS’ SHINY APP</vt:lpstr>
      <vt:lpstr>PowerPoint Presentation</vt:lpstr>
      <vt:lpstr>PowerPoint Presentation</vt:lpstr>
      <vt:lpstr>PowerPoint Presentation</vt:lpstr>
      <vt:lpstr>PowerPoint Presentation</vt:lpstr>
      <vt:lpstr>Basics of an R-shiny App</vt:lpstr>
      <vt:lpstr>How to get one running (‘online manual’)</vt:lpstr>
      <vt:lpstr>How to get one running (‘own experience’)</vt:lpstr>
      <vt:lpstr>How to get one running (‘own experience’)</vt:lpstr>
      <vt:lpstr>How to get one running (‘own experience’)</vt:lpstr>
      <vt:lpstr>Tips and Tricks</vt:lpstr>
      <vt:lpstr>Making a clean reproducible example</vt:lpstr>
      <vt:lpstr>Looking up the source </vt:lpstr>
      <vt:lpstr>Next meeting</vt:lpstr>
    </vt:vector>
  </TitlesOfParts>
  <Company>Van de Sijpe Peter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Peter Van de Sijpe</dc:creator>
  <cp:lastModifiedBy>Lennert Schepers</cp:lastModifiedBy>
  <cp:revision>50</cp:revision>
  <dcterms:created xsi:type="dcterms:W3CDTF">2018-06-13T05:09:55Z</dcterms:created>
  <dcterms:modified xsi:type="dcterms:W3CDTF">2019-10-18T14:40:33Z</dcterms:modified>
</cp:coreProperties>
</file>