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Book Antiqua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jbuQDt1lcjQ/pWcyQuzSHhXgsL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okAntiqua-boldItalic.fntdata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ookAntiqua-regular.fntdata"/><Relationship Id="rId16" Type="http://schemas.openxmlformats.org/officeDocument/2006/relationships/slide" Target="slides/slide11.xml"/><Relationship Id="rId19" Type="http://schemas.openxmlformats.org/officeDocument/2006/relationships/font" Target="fonts/BookAntiqua-italic.fntdata"/><Relationship Id="rId18" Type="http://schemas.openxmlformats.org/officeDocument/2006/relationships/font" Target="fonts/BookAntiqu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fmla="val 1735" name="adj"/>
            </a:avLst>
          </a:prstGeom>
          <a:blipFill rotWithShape="1">
            <a:blip r:embed="rId2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69803"/>
            </a:schemeClr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7786826" y="4625268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6E6E6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6E6E6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6E6E6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6E6E6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6E6E6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6E6E6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6E6E6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6E6E6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rgbClr val="6E6E6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3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13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cap="flat" cmpd="dbl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642805" y="4648200"/>
            <a:ext cx="655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rgbClr val="FFFFF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type="ctrTitle"/>
          </p:nvPr>
        </p:nvSpPr>
        <p:spPr>
          <a:xfrm>
            <a:off x="604705" y="3227033"/>
            <a:ext cx="6629400" cy="1219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ts val="4000"/>
              <a:buFont typeface="Book Antiqua"/>
              <a:buNone/>
              <a:defRPr sz="4000">
                <a:solidFill>
                  <a:srgbClr val="6E6E6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 rot="5400000">
            <a:off x="2385219" y="-175418"/>
            <a:ext cx="43735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showMasterSp="0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23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23"/>
          <p:cNvSpPr txBox="1"/>
          <p:nvPr>
            <p:ph type="title"/>
          </p:nvPr>
        </p:nvSpPr>
        <p:spPr>
          <a:xfrm rot="5400000">
            <a:off x="4896852" y="2547152"/>
            <a:ext cx="5788981" cy="148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 rot="5400000">
            <a:off x="647699" y="190500"/>
            <a:ext cx="5791201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15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fmla="val 1735" name="adj"/>
            </a:avLst>
          </a:prstGeom>
          <a:blipFill rotWithShape="1">
            <a:blip r:embed="rId2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15"/>
          <p:cNvSpPr txBox="1"/>
          <p:nvPr>
            <p:ph type="title"/>
          </p:nvPr>
        </p:nvSpPr>
        <p:spPr>
          <a:xfrm>
            <a:off x="736456" y="3200399"/>
            <a:ext cx="76962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ts val="4000"/>
              <a:buFont typeface="Book Antiqua"/>
              <a:buNone/>
              <a:defRPr sz="4000" cap="none">
                <a:solidFill>
                  <a:srgbClr val="6E6E6E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15"/>
          <p:cNvSpPr txBox="1"/>
          <p:nvPr>
            <p:ph idx="1" type="body"/>
          </p:nvPr>
        </p:nvSpPr>
        <p:spPr>
          <a:xfrm>
            <a:off x="736456" y="4607510"/>
            <a:ext cx="7696200" cy="5237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5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cap="flat" cmpd="dbl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426128" y="1719071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4648200" y="1719071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500"/>
              <a:buFont typeface="Book Antiqu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426128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b="1" sz="2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26128" y="2438400"/>
            <a:ext cx="4040188" cy="368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17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b="1" sz="2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7"/>
          <p:cNvSpPr txBox="1"/>
          <p:nvPr>
            <p:ph idx="4" type="body"/>
          </p:nvPr>
        </p:nvSpPr>
        <p:spPr>
          <a:xfrm>
            <a:off x="4645025" y="2438400"/>
            <a:ext cx="4041775" cy="368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showMasterSp="0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19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fmla="val 1735" name="adj"/>
            </a:avLst>
          </a:prstGeom>
          <a:blipFill rotWithShape="1">
            <a:blip r:embed="rId2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2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fmla="val 1735" name="adj"/>
            </a:avLst>
          </a:prstGeom>
          <a:blipFill rotWithShape="1">
            <a:blip r:embed="rId2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886200" y="685800"/>
            <a:ext cx="4572000" cy="5257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1" name="Google Shape;81;p20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20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cap="flat" cmpd="dbl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20"/>
          <p:cNvSpPr txBox="1"/>
          <p:nvPr>
            <p:ph idx="2" type="body"/>
          </p:nvPr>
        </p:nvSpPr>
        <p:spPr>
          <a:xfrm>
            <a:off x="769000" y="2971800"/>
            <a:ext cx="229863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6E6E6E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769000" y="1734312"/>
            <a:ext cx="2298634" cy="1191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ook Antiqua"/>
              <a:buNone/>
              <a:defRPr b="0" sz="2000">
                <a:solidFill>
                  <a:srgbClr val="A5A5A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2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fmla="val 1735" name="adj"/>
            </a:avLst>
          </a:prstGeom>
          <a:blipFill rotWithShape="1">
            <a:blip r:embed="rId2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21"/>
          <p:cNvSpPr/>
          <p:nvPr>
            <p:ph idx="2" type="pic"/>
          </p:nvPr>
        </p:nvSpPr>
        <p:spPr>
          <a:xfrm>
            <a:off x="685800" y="621437"/>
            <a:ext cx="7772400" cy="4331564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1" name="Google Shape;91;p21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2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21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956289" y="5656556"/>
            <a:ext cx="7244736" cy="401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7" name="Google Shape;97;p21"/>
          <p:cNvSpPr txBox="1"/>
          <p:nvPr>
            <p:ph type="title"/>
          </p:nvPr>
        </p:nvSpPr>
        <p:spPr>
          <a:xfrm>
            <a:off x="914400" y="5105400"/>
            <a:ext cx="7328514" cy="523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ook Antiqua"/>
              <a:buNone/>
              <a:defRPr b="0" sz="2000">
                <a:solidFill>
                  <a:srgbClr val="A5A5A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7;p12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fmla="val 1735" name="adj"/>
            </a:avLst>
          </a:prstGeom>
          <a:blipFill rotWithShape="1">
            <a:blip r:embed="rId1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8;p12"/>
          <p:cNvSpPr txBox="1"/>
          <p:nvPr>
            <p:ph idx="1" type="body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274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14;p12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500"/>
              <a:buFont typeface="Book Antiqua"/>
              <a:buNone/>
              <a:defRPr b="0" i="0" sz="3500" u="none" cap="none" strike="noStrike">
                <a:solidFill>
                  <a:srgbClr val="A5A5A5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tackoverflow.com/" TargetMode="External"/><Relationship Id="rId4" Type="http://schemas.openxmlformats.org/officeDocument/2006/relationships/hyperlink" Target="http://htmlbook.ru/samhtml/" TargetMode="External"/><Relationship Id="rId5" Type="http://schemas.openxmlformats.org/officeDocument/2006/relationships/hyperlink" Target="https://qna.habr.com/" TargetMode="External"/><Relationship Id="rId6" Type="http://schemas.openxmlformats.org/officeDocument/2006/relationships/hyperlink" Target="https://qna.habr.com/" TargetMode="External"/><Relationship Id="rId7" Type="http://schemas.openxmlformats.org/officeDocument/2006/relationships/hyperlink" Target="https://qna.habr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-11968" y="2564904"/>
            <a:ext cx="9144000" cy="1656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ts val="4500"/>
              <a:buFont typeface="Book Antiqua"/>
              <a:buNone/>
            </a:pPr>
            <a:r>
              <a:rPr lang="ru-RU" sz="4500"/>
              <a:t>ШИФР ПЛЕЙФЕРА НА РУССКОМ</a:t>
            </a:r>
            <a:endParaRPr/>
          </a:p>
        </p:txBody>
      </p:sp>
      <p:sp>
        <p:nvSpPr>
          <p:cNvPr descr="https://catherineasquithgallery.com/uploads/posts/2021-02/1613226129_140-p-fon-sinii-dlya-vizitki-179.png" id="117" name="Google Shape;117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155576" y="237927"/>
            <a:ext cx="8808900" cy="573300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Государственное бюджетное общеобразовательное учреждение города Москвы «Школа № 1542»</a:t>
            </a:r>
            <a:r>
              <a:rPr b="1" lang="ru-RU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119" name="Google Shape;119;p1"/>
          <p:cNvSpPr txBox="1"/>
          <p:nvPr/>
        </p:nvSpPr>
        <p:spPr>
          <a:xfrm>
            <a:off x="3491880" y="5565338"/>
            <a:ext cx="5652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Авторы работы: Королёв Владислав Сергеевич,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ученики 11 «Б» класса ГБОУ Школа №1542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Руководитель:  Аганов Вадим Маликович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-41676" y="64886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500"/>
              <a:buFont typeface="Book Antiqua"/>
              <a:buNone/>
            </a:pPr>
            <a:r>
              <a:rPr lang="ru-RU"/>
              <a:t>ПЕРСПЕКТИВЫ</a:t>
            </a:r>
            <a:endParaRPr/>
          </a:p>
        </p:txBody>
      </p:sp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765175" y="2060848"/>
            <a:ext cx="7920880" cy="3744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-RU" sz="3600">
                <a:solidFill>
                  <a:schemeClr val="dk1"/>
                </a:solidFill>
              </a:rPr>
              <a:t>1)Поддержка сайта</a:t>
            </a:r>
            <a:endParaRPr/>
          </a:p>
          <a:p>
            <a:pPr indent="0" lvl="0" marL="114300" rtl="0" algn="ctr"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114300" rtl="0" algn="ctr"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rPr lang="ru-RU" sz="3600">
                <a:solidFill>
                  <a:schemeClr val="dk1"/>
                </a:solidFill>
              </a:rPr>
              <a:t>2)Доработка кода</a:t>
            </a:r>
            <a:endParaRPr/>
          </a:p>
          <a:p>
            <a:pPr indent="0" lvl="0" marL="114300" rtl="0" algn="ctr"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114300" rtl="0" algn="ctr">
              <a:spcBef>
                <a:spcPts val="720"/>
              </a:spcBef>
              <a:spcAft>
                <a:spcPts val="0"/>
              </a:spcAft>
              <a:buSzPts val="3600"/>
              <a:buNone/>
            </a:pPr>
            <a:r>
              <a:rPr lang="ru-RU" sz="3600">
                <a:solidFill>
                  <a:schemeClr val="dk1"/>
                </a:solidFill>
              </a:rPr>
              <a:t>3)Добавка функции расшифровки</a:t>
            </a:r>
            <a:endParaRPr/>
          </a:p>
        </p:txBody>
      </p:sp>
      <p:sp>
        <p:nvSpPr>
          <p:cNvPr descr="blob:https://web.telegram.org/ba1d80cf-e36e-4d5e-b20f-28f14e28b395" id="208" name="Google Shape;208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209" name="Google Shape;209;p10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210" name="Google Shape;210;p10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211" name="Google Shape;211;p10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212" name="Google Shape;212;p10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213" name="Google Shape;213;p10"/>
          <p:cNvSpPr/>
          <p:nvPr/>
        </p:nvSpPr>
        <p:spPr>
          <a:xfrm>
            <a:off x="917575" y="6175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-41676" y="6488668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500"/>
              <a:buFont typeface="Book Antiqua"/>
              <a:buNone/>
            </a:pPr>
            <a:r>
              <a:rPr lang="ru-RU"/>
              <a:t>ССЫЛКИ</a:t>
            </a:r>
            <a:endParaRPr/>
          </a:p>
        </p:txBody>
      </p:sp>
      <p:sp>
        <p:nvSpPr>
          <p:cNvPr id="220" name="Google Shape;220;p11"/>
          <p:cNvSpPr txBox="1"/>
          <p:nvPr>
            <p:ph idx="1" type="body"/>
          </p:nvPr>
        </p:nvSpPr>
        <p:spPr>
          <a:xfrm>
            <a:off x="765175" y="2060848"/>
            <a:ext cx="7920880" cy="3744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</a:t>
            </a:r>
            <a:endParaRPr sz="2800">
              <a:solidFill>
                <a:schemeClr val="dk1"/>
              </a:solidFill>
            </a:endParaRPr>
          </a:p>
          <a:p>
            <a:pPr indent="0" lvl="0" marL="11430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11430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11430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ru-RU" sz="2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http://htmlbook.ru/samhtml/</a:t>
            </a:r>
            <a:endParaRPr sz="2800">
              <a:solidFill>
                <a:schemeClr val="dk1"/>
              </a:solidFill>
            </a:endParaRPr>
          </a:p>
          <a:p>
            <a:pPr indent="0" lvl="0" marL="114300" rtl="0" algn="ctr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5"/>
            </a:endParaRPr>
          </a:p>
          <a:p>
            <a:pPr indent="0" lvl="0" marL="114300" rtl="0" algn="ctr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6"/>
            </a:endParaRPr>
          </a:p>
          <a:p>
            <a:pPr indent="0" lvl="0" marL="114300" rtl="0" algn="ctr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ru-RU" u="sng">
                <a:solidFill>
                  <a:schemeClr val="hlink"/>
                </a:solidFill>
                <a:hlinkClick r:id="rId7"/>
              </a:rPr>
              <a:t>https://qna.habr.com</a:t>
            </a:r>
            <a:endParaRPr u="sng"/>
          </a:p>
          <a:p>
            <a:pPr indent="0" lvl="0" marL="114300" rtl="0" algn="ctr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descr="blob:https://web.telegram.org/ba1d80cf-e36e-4d5e-b20f-28f14e28b395" id="221" name="Google Shape;221;p1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222" name="Google Shape;222;p11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223" name="Google Shape;223;p11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224" name="Google Shape;224;p11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225" name="Google Shape;225;p11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226" name="Google Shape;226;p11"/>
          <p:cNvSpPr/>
          <p:nvPr/>
        </p:nvSpPr>
        <p:spPr>
          <a:xfrm>
            <a:off x="917575" y="6175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p11"/>
          <p:cNvSpPr/>
          <p:nvPr/>
        </p:nvSpPr>
        <p:spPr>
          <a:xfrm>
            <a:off x="-41676" y="6488668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type="title"/>
          </p:nvPr>
        </p:nvSpPr>
        <p:spPr>
          <a:xfrm>
            <a:off x="683568" y="408373"/>
            <a:ext cx="8003232" cy="932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500"/>
              <a:buFont typeface="Book Antiqua"/>
              <a:buNone/>
            </a:pPr>
            <a:r>
              <a:rPr lang="ru-RU"/>
              <a:t>АКТУАЛЬНОСТЬ РАБОТЫ</a:t>
            </a:r>
            <a:endParaRPr/>
          </a:p>
        </p:txBody>
      </p:sp>
      <p:sp>
        <p:nvSpPr>
          <p:cNvPr id="126" name="Google Shape;126;p2"/>
          <p:cNvSpPr txBox="1"/>
          <p:nvPr>
            <p:ph idx="1" type="body"/>
          </p:nvPr>
        </p:nvSpPr>
        <p:spPr>
          <a:xfrm>
            <a:off x="467544" y="2271443"/>
            <a:ext cx="3898776" cy="3207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Наблюдается неумение шифровать методом Плейфера на русском языке.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ru-RU"/>
              <a:t>Существующие онлайн ресурсы предусматривают только английский язык.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https://avatars.mds.yandex.net/i?id=22d19e7eedd9bc846528ea0f03587823-4964372-images-thumbs&amp;n=13" id="127" name="Google Shape;1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088" y="1844824"/>
            <a:ext cx="3312368" cy="4061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4088" y="1765507"/>
            <a:ext cx="3312368" cy="414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"/>
          <p:cNvSpPr/>
          <p:nvPr/>
        </p:nvSpPr>
        <p:spPr>
          <a:xfrm>
            <a:off x="5940152" y="5985283"/>
            <a:ext cx="21602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Лайон Плейфер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-41676" y="64886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500"/>
              <a:buFont typeface="Book Antiqua"/>
              <a:buNone/>
            </a:pPr>
            <a:r>
              <a:rPr lang="ru-RU"/>
              <a:t>ЦЕЛИ И ЗАДАЧИ РАБОТЫ</a:t>
            </a:r>
            <a:endParaRPr/>
          </a:p>
        </p:txBody>
      </p:sp>
      <p:sp>
        <p:nvSpPr>
          <p:cNvPr id="136" name="Google Shape;136;p3"/>
          <p:cNvSpPr txBox="1"/>
          <p:nvPr>
            <p:ph idx="1" type="body"/>
          </p:nvPr>
        </p:nvSpPr>
        <p:spPr>
          <a:xfrm>
            <a:off x="683568" y="1772816"/>
            <a:ext cx="8208912" cy="4464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/>
              <a:t>Цель: </a:t>
            </a:r>
            <a:endParaRPr/>
          </a:p>
          <a:p>
            <a:pPr indent="-228600" lvl="0" marL="342900" rtl="0" algn="ctr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ru-RU" sz="2000"/>
              <a:t>Повысить доступность шифра Плэйфера</a:t>
            </a:r>
            <a:endParaRPr sz="2000"/>
          </a:p>
          <a:p>
            <a:pPr indent="-228600" lvl="0" marL="342900" rtl="0" algn="ctr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ru-RU" sz="2000"/>
              <a:t>для российской аудитории</a:t>
            </a:r>
            <a:endParaRPr/>
          </a:p>
          <a:p>
            <a:pPr indent="-228600" lvl="0" marL="342900" rtl="0" algn="ctr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ru-RU" sz="2000"/>
              <a:t> </a:t>
            </a:r>
            <a:endParaRPr/>
          </a:p>
          <a:p>
            <a:pPr indent="-228600" lvl="0" marL="342900" rtl="0" algn="ctr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228600" lvl="0" marL="342900" rtl="0" algn="ctr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ru-RU" sz="2000"/>
              <a:t>Задачи:</a:t>
            </a:r>
            <a:endParaRPr/>
          </a:p>
          <a:p>
            <a:pPr indent="0" lvl="0" marL="114300" rtl="0" algn="ctr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ru-RU" sz="2000"/>
              <a:t>1) Научится программировать на python.</a:t>
            </a:r>
            <a:endParaRPr/>
          </a:p>
          <a:p>
            <a:pPr indent="0" lvl="0" marL="114300" rtl="0" algn="ctr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ru-RU" sz="2000"/>
              <a:t>2) Научится создавать сайты.</a:t>
            </a:r>
            <a:endParaRPr/>
          </a:p>
          <a:p>
            <a:pPr indent="0" lvl="0" marL="114300" rtl="0" algn="ctr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ru-RU" sz="2000"/>
              <a:t>3) Изучить шифр Плейфера.</a:t>
            </a:r>
            <a:endParaRPr/>
          </a:p>
          <a:p>
            <a:pPr indent="0" lvl="0" marL="114300" rtl="0" algn="ctr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ru-RU" sz="2000"/>
              <a:t>4) Создать сайт, позволяющий шифровать вводимый текст методом Плейфера.</a:t>
            </a:r>
            <a:endParaRPr/>
          </a:p>
          <a:p>
            <a:pPr indent="0" lvl="0" marL="114300" rtl="0" algn="ctr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-41676" y="64886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500"/>
              <a:buFont typeface="Book Antiqua"/>
              <a:buNone/>
            </a:pPr>
            <a:r>
              <a:rPr lang="ru-RU"/>
              <a:t>ЭТАПЫ РАБОТЫ</a:t>
            </a:r>
            <a:endParaRPr/>
          </a:p>
        </p:txBody>
      </p:sp>
      <p:sp>
        <p:nvSpPr>
          <p:cNvPr id="143" name="Google Shape;143;p4"/>
          <p:cNvSpPr txBox="1"/>
          <p:nvPr>
            <p:ph idx="1" type="body"/>
          </p:nvPr>
        </p:nvSpPr>
        <p:spPr>
          <a:xfrm>
            <a:off x="323528" y="2276872"/>
            <a:ext cx="4680520" cy="3969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 Этапы:</a:t>
            </a:r>
            <a:endParaRPr/>
          </a:p>
          <a:p>
            <a:pPr indent="0" lvl="0" marL="1143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ru-RU"/>
              <a:t>1)Создание дизайна сайта.</a:t>
            </a:r>
            <a:endParaRPr/>
          </a:p>
          <a:p>
            <a:pPr indent="0" lvl="0" marL="1143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1143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ru-RU"/>
              <a:t>2)Написание сайта.</a:t>
            </a:r>
            <a:endParaRPr/>
          </a:p>
          <a:p>
            <a:pPr indent="0" lvl="0" marL="1143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1143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ru-RU"/>
              <a:t>3)Создание кода для сайта </a:t>
            </a:r>
            <a:endParaRPr/>
          </a:p>
          <a:p>
            <a:pPr indent="0" lvl="0" marL="1143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1143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ru-RU"/>
              <a:t>4)Оформление проекта</a:t>
            </a:r>
            <a:endParaRPr/>
          </a:p>
          <a:p>
            <a:pPr indent="-762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C:\Users\Надежда\Desktop\ \ba1d80cf-e36e-4d5e-b20f-28f14e28b395.jpg" id="144" name="Google Shape;1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4048" y="2420888"/>
            <a:ext cx="3846879" cy="276743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/>
          <p:nvPr/>
        </p:nvSpPr>
        <p:spPr>
          <a:xfrm>
            <a:off x="6006703" y="5445224"/>
            <a:ext cx="17940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Дизайн сайта</a:t>
            </a:r>
            <a:endParaRPr/>
          </a:p>
        </p:txBody>
      </p:sp>
      <p:sp>
        <p:nvSpPr>
          <p:cNvPr id="146" name="Google Shape;146;p4"/>
          <p:cNvSpPr/>
          <p:nvPr/>
        </p:nvSpPr>
        <p:spPr>
          <a:xfrm>
            <a:off x="-4192" y="64886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500"/>
              <a:buFont typeface="Book Antiqua"/>
              <a:buNone/>
            </a:pPr>
            <a:r>
              <a:rPr lang="ru-RU"/>
              <a:t>МЕТОДЫ И МАТЕРИАЛЫ</a:t>
            </a:r>
            <a:endParaRPr/>
          </a:p>
        </p:txBody>
      </p:sp>
      <p:sp>
        <p:nvSpPr>
          <p:cNvPr id="152" name="Google Shape;152;p5"/>
          <p:cNvSpPr txBox="1"/>
          <p:nvPr>
            <p:ph idx="1" type="body"/>
          </p:nvPr>
        </p:nvSpPr>
        <p:spPr>
          <a:xfrm>
            <a:off x="251520" y="1656964"/>
            <a:ext cx="8435280" cy="4724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600"/>
              <a:t>Программы:</a:t>
            </a:r>
            <a:endParaRPr/>
          </a:p>
          <a:p>
            <a:pPr indent="0" lvl="0" marL="114300" rtl="0" algn="ctr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ru-RU" sz="1600"/>
              <a:t>Visual Studio для вёрстки сайта</a:t>
            </a:r>
            <a:endParaRPr/>
          </a:p>
          <a:p>
            <a:pPr indent="0" lvl="0" marL="114300" rtl="0" algn="ctr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ru-RU" sz="1600"/>
              <a:t>PyCharm для написания кода Python </a:t>
            </a:r>
            <a:endParaRPr/>
          </a:p>
          <a:p>
            <a:pPr indent="0" lvl="0" marL="114300" rtl="0" algn="ctr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ru-RU" sz="1600"/>
              <a:t>Figma для создания дизайна сайта</a:t>
            </a:r>
            <a:endParaRPr/>
          </a:p>
          <a:p>
            <a:pPr indent="0" lvl="0" marL="114300" rtl="0" algn="ctr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114300" rtl="0" algn="ctr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ru-RU" sz="1600"/>
              <a:t>Методы:</a:t>
            </a:r>
            <a:endParaRPr/>
          </a:p>
          <a:p>
            <a:pPr indent="0" lvl="0" marL="11430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ru-RU" sz="1600"/>
              <a:t>Изучение материалов:</a:t>
            </a:r>
            <a:endParaRPr/>
          </a:p>
          <a:p>
            <a:pPr indent="0" lvl="0" marL="114300" rtl="0" algn="r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ru-RU" sz="1600"/>
              <a:t>Углублённое изучение языка Python</a:t>
            </a:r>
            <a:endParaRPr sz="1600"/>
          </a:p>
          <a:p>
            <a:pPr indent="0" lvl="0" marL="114300" rtl="0" algn="r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ru-RU" sz="1600"/>
              <a:t>Изучение фрейморка Flask</a:t>
            </a:r>
            <a:endParaRPr sz="1600"/>
          </a:p>
          <a:p>
            <a:pPr indent="0" lvl="0" marL="11430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ru-RU" sz="1600"/>
              <a:t>Проектирование:</a:t>
            </a:r>
            <a:endParaRPr/>
          </a:p>
          <a:p>
            <a:pPr indent="0" lvl="0" marL="114300" rtl="0" algn="r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ru-RU" sz="1600"/>
              <a:t>Создание эскиза сайта</a:t>
            </a:r>
            <a:endParaRPr/>
          </a:p>
          <a:p>
            <a:pPr indent="0" lvl="0" marL="114300" rtl="0" algn="r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ru-RU" sz="1600"/>
              <a:t>Создание конечного дизайна сайта</a:t>
            </a:r>
            <a:endParaRPr sz="1600"/>
          </a:p>
          <a:p>
            <a:pPr indent="0" lvl="0" marL="11430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ru-RU" sz="1600"/>
              <a:t>Моделирование:</a:t>
            </a:r>
            <a:endParaRPr/>
          </a:p>
          <a:p>
            <a:pPr indent="0" lvl="0" marL="114300" rtl="0" algn="r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ru-RU" sz="1600"/>
              <a:t>Создание сайта</a:t>
            </a:r>
            <a:endParaRPr/>
          </a:p>
          <a:p>
            <a:pPr indent="0" lvl="0" marL="114300" rtl="0" algn="r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ru-RU" sz="1600"/>
              <a:t>Написание кода на языке Python</a:t>
            </a:r>
            <a:endParaRPr sz="1600"/>
          </a:p>
          <a:p>
            <a:pPr indent="0" lvl="0" marL="114300" rtl="0" algn="l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ru-RU" sz="1600"/>
              <a:t>Натурный эксперимент</a:t>
            </a:r>
            <a:endParaRPr/>
          </a:p>
          <a:p>
            <a:pPr indent="0" lvl="0" marL="114300" rtl="0" algn="ctr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114300" rtl="0" algn="ctr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descr="blob:https://web.telegram.org/ba1d80cf-e36e-4d5e-b20f-28f14e28b395" id="153" name="Google Shape;153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154" name="Google Shape;154;p5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155" name="Google Shape;155;p5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156" name="Google Shape;156;p5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157" name="Google Shape;157;p5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158" name="Google Shape;158;p5"/>
          <p:cNvSpPr/>
          <p:nvPr/>
        </p:nvSpPr>
        <p:spPr>
          <a:xfrm>
            <a:off x="917575" y="6175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-41676" y="64886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500"/>
              <a:buFont typeface="Book Antiqua"/>
              <a:buNone/>
            </a:pPr>
            <a:r>
              <a:rPr lang="ru-RU"/>
              <a:t>АЛГОРИТМ СХЕМА</a:t>
            </a:r>
            <a:endParaRPr/>
          </a:p>
        </p:txBody>
      </p:sp>
      <p:sp>
        <p:nvSpPr>
          <p:cNvPr descr="blob:https://web.telegram.org/ba1d80cf-e36e-4d5e-b20f-28f14e28b395" id="165" name="Google Shape;165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166" name="Google Shape;166;p6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167" name="Google Shape;167;p6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168" name="Google Shape;168;p6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169" name="Google Shape;169;p6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170" name="Google Shape;170;p6"/>
          <p:cNvSpPr/>
          <p:nvPr/>
        </p:nvSpPr>
        <p:spPr>
          <a:xfrm>
            <a:off x="917575" y="6175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-41676" y="64886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/>
          </a:p>
        </p:txBody>
      </p:sp>
      <p:pic>
        <p:nvPicPr>
          <p:cNvPr id="172" name="Google Shape;172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742" y="1600199"/>
            <a:ext cx="6871443" cy="491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500"/>
              <a:buFont typeface="Book Antiqua"/>
              <a:buNone/>
            </a:pPr>
            <a:r>
              <a:rPr lang="ru-RU"/>
              <a:t>ПОЛУЧЕННЫЕ РЕЗУЛЬТАТЫ</a:t>
            </a:r>
            <a:endParaRPr/>
          </a:p>
        </p:txBody>
      </p:sp>
      <p:sp>
        <p:nvSpPr>
          <p:cNvPr id="178" name="Google Shape;178;p7"/>
          <p:cNvSpPr txBox="1"/>
          <p:nvPr>
            <p:ph idx="1" type="body"/>
          </p:nvPr>
        </p:nvSpPr>
        <p:spPr>
          <a:xfrm>
            <a:off x="765175" y="2060848"/>
            <a:ext cx="7920880" cy="3744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ctr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ru-RU"/>
              <a:t>1)Изучен шифр Плейфера</a:t>
            </a:r>
            <a:endParaRPr/>
          </a:p>
          <a:p>
            <a:pPr indent="-76200" lvl="0" marL="342900" rtl="0" algn="ctr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0" marL="342900" rtl="0" algn="ctr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ru-RU"/>
              <a:t>2)Готова HTML страница</a:t>
            </a:r>
            <a:endParaRPr/>
          </a:p>
          <a:p>
            <a:pPr indent="-76200" lvl="0" marL="342900" rtl="0" algn="ctr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0" marL="342900" rtl="0" algn="ctr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ru-RU"/>
              <a:t>3)Готов код на Python</a:t>
            </a:r>
            <a:endParaRPr/>
          </a:p>
          <a:p>
            <a:pPr indent="-76200" lvl="0" marL="342900" rtl="0" algn="ctr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0" marL="342900" rtl="0" algn="ctr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ru-RU"/>
              <a:t>4)Проведён натурный эксперимент</a:t>
            </a:r>
            <a:endParaRPr/>
          </a:p>
        </p:txBody>
      </p:sp>
      <p:sp>
        <p:nvSpPr>
          <p:cNvPr descr="blob:https://web.telegram.org/ba1d80cf-e36e-4d5e-b20f-28f14e28b395" id="179" name="Google Shape;179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180" name="Google Shape;180;p7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181" name="Google Shape;181;p7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182" name="Google Shape;182;p7"/>
          <p:cNvSpPr/>
          <p:nvPr/>
        </p:nvSpPr>
        <p:spPr>
          <a:xfrm>
            <a:off x="612775" y="3127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183" name="Google Shape;183;p7"/>
          <p:cNvSpPr/>
          <p:nvPr/>
        </p:nvSpPr>
        <p:spPr>
          <a:xfrm>
            <a:off x="765175" y="4651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blob:https://web.telegram.org/ba1d80cf-e36e-4d5e-b20f-28f14e28b395" id="184" name="Google Shape;184;p7"/>
          <p:cNvSpPr/>
          <p:nvPr/>
        </p:nvSpPr>
        <p:spPr>
          <a:xfrm>
            <a:off x="917575" y="6175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-41676" y="64886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14:pan dir="u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500"/>
              <a:buFont typeface="Book Antiqua"/>
              <a:buNone/>
            </a:pPr>
            <a:r>
              <a:rPr lang="ru-RU"/>
              <a:t>РАБОТА САЙТА</a:t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0" y="64886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endParaRPr/>
          </a:p>
        </p:txBody>
      </p:sp>
      <p:pic>
        <p:nvPicPr>
          <p:cNvPr id="192" name="Google Shape;19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808" y="1844824"/>
            <a:ext cx="4138741" cy="28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3807" y="1844824"/>
            <a:ext cx="4138741" cy="28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2510" y="1844824"/>
            <a:ext cx="4130038" cy="4706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Book Antiqua"/>
              <a:buNone/>
            </a:pPr>
            <a:r>
              <a:rPr lang="ru-RU"/>
              <a:t>РЕЗУЛЬТАТЫ НАТУРНОГО ЭКСПЕРИМЕНТА</a:t>
            </a:r>
            <a:endParaRPr/>
          </a:p>
        </p:txBody>
      </p:sp>
      <p:sp>
        <p:nvSpPr>
          <p:cNvPr id="200" name="Google Shape;200;p9"/>
          <p:cNvSpPr txBox="1"/>
          <p:nvPr>
            <p:ph idx="1" type="body"/>
          </p:nvPr>
        </p:nvSpPr>
        <p:spPr>
          <a:xfrm>
            <a:off x="441664" y="1844824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ctr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ru-RU" sz="3200"/>
              <a:t>Мы предложили двум друзьям использовать наш сайт на протяжении недели. По истечении недели мы спросили у них, понравился ли им наш сайт. Оба друга ответили положительно и сказали, что скорее всего будут продолжать им пользоваться.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-18527" y="64886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Аптека">
  <a:themeElements>
    <a:clrScheme name="Серая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2022-10-19T11:26:56Z</dcterms:created>
  <dc:creator>Надежда</dc:creator>
</cp:coreProperties>
</file>