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3" r:id="rId3"/>
    <p:sldId id="257" r:id="rId4"/>
    <p:sldId id="286" r:id="rId5"/>
    <p:sldId id="287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68" r:id="rId19"/>
    <p:sldId id="284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2BFFE39-A85B-4CB8-B0FF-063B3A980B8A}">
          <p14:sldIdLst>
            <p14:sldId id="262"/>
            <p14:sldId id="263"/>
            <p14:sldId id="257"/>
            <p14:sldId id="286"/>
            <p14:sldId id="287"/>
            <p14:sldId id="266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68"/>
            <p14:sldId id="28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222"/>
    <a:srgbClr val="E7E6E6"/>
    <a:srgbClr val="9A13EF"/>
    <a:srgbClr val="5B873E"/>
    <a:srgbClr val="D9D9D9"/>
    <a:srgbClr val="8FAA7D"/>
    <a:srgbClr val="2F528F"/>
    <a:srgbClr val="B4B0B0"/>
    <a:srgbClr val="92AAD4"/>
    <a:srgbClr val="EED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9" autoAdjust="0"/>
    <p:restoredTop sz="94660"/>
  </p:normalViewPr>
  <p:slideViewPr>
    <p:cSldViewPr snapToGrid="0">
      <p:cViewPr>
        <p:scale>
          <a:sx n="66" d="100"/>
          <a:sy n="66" d="100"/>
        </p:scale>
        <p:origin x="90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70D34-FD47-42F9-ACF0-E9AA5F70D36E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DBDF-00CB-46C7-B965-0CC0BDE0CB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04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MIE : </a:t>
            </a:r>
            <a:r>
              <a:rPr lang="fr-FR" dirty="0" err="1"/>
              <a:t>MaÃ¯s</a:t>
            </a:r>
            <a:r>
              <a:rPr lang="fr-FR" dirty="0"/>
              <a:t> ensilage</a:t>
            </a:r>
          </a:p>
          <a:p>
            <a:r>
              <a:rPr lang="fr-FR" dirty="0"/>
              <a:t>BTH : blé tendre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DBDF-00CB-46C7-B965-0CC0BDE0CBE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033B9-34E5-4272-2871-4C317B702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A34E91-A15A-5A2B-8BA3-79D0CB3D8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8A66D-3BFE-2526-DF66-ED62E34B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511660-19A3-FA2D-4566-564175F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72AE3-7E81-9593-F8E5-3288B7AF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9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A5E20-9A8E-AF2B-E644-33DAE89B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23357B-B395-0634-204C-44907668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C591D-FBA3-AC74-2EB3-AC6519E5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83198-5636-3E44-E464-2E335387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B7C62-E733-F882-54C3-8D45C91C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3C2BBD-20BB-306D-26A3-306C692D6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88400F-8D57-58EE-1A35-5482C00E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A84AF-64EE-8949-C415-7266E29C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E403B-7B42-393D-6FE6-C6E60C75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93412-8ED5-5B55-AA28-1F097982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69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D34FE-5C51-931C-7A5F-41DB255F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00D91-EA10-A5D4-9BC5-803B651D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7EB1B-83FA-4E6C-E95F-AAB7FEF4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11F46-3031-F02E-B52D-DA494B78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B8B3B8-8177-E0F1-9612-63CC4915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15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A812D-C115-CF2A-E68B-013F5D01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1FADF4-D644-EA8A-4CB8-604397B1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1219D-13F4-4013-5ADE-41420D9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A0936-E118-1B1E-C24A-71FEFFE9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44864-48C6-4102-BB6F-C2445597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2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B1D51-4811-3304-5927-07782C00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54ADE-D905-414E-1F38-211B01DF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1CA566-5932-E300-B2C7-A55DE0593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5C2994-7871-6035-0DF3-87BFAEC4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F06223-BA14-CFFE-C27E-0FEF55B8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9D7E30-71B6-1059-BA7A-56070FE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9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A1B60-9908-6411-C6A3-F8D67AE8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287A6-4888-0079-075A-DED1AB1D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36234C-9BA7-C966-56ED-8CB68E84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9525BB-08A0-3EB5-679F-246498FA7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3EBC61-4E9E-8E9F-C238-CA34FC9DB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4C95F5-8BDE-A2E5-A1FF-89549959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578538-8A3D-BE82-1AE6-E61E35A8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AFA97C-298C-CA9A-DEEA-54E4B297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75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0433B-D6E9-2A62-4622-388B9025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1CFBA3-086D-A519-C1B3-1B8BBBFA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22C0C-E73A-E120-D1BC-4B22BE04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60CFC6-ED62-74F5-A1A3-A140685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0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E49AD7-49A2-7D3F-2D04-15507504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FD7A2D-32C3-FC19-927A-38E3C351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695E63-40BE-BD11-0C25-B0B05475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EC0EE-E527-8522-A12D-ABA62171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977B6-80A6-A75D-369A-01623C88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48EF90-23D8-0486-3A29-77854E0A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A612E-DE3D-8EE2-F5CC-A8C7D886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7D4FBD-156E-740E-69C4-2D5C97E6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7B607-283A-1CCB-0743-B37A956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59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A318B-E56D-F86F-5775-B51A8BFE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D9DD35-942B-D4DA-63E9-FF76F9714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75B2D-A141-99F6-BEDF-4C37792B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07B08E-D411-011D-80DB-1EFC68D0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D50751-876B-3B16-2C40-9A143186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9E6DE-872D-D7B3-FA62-DF2649BF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3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589985-294F-106E-245A-E82B04CB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2240C-4254-27FB-17FF-A231045F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09E7C-4CB5-FAC8-6E1C-AC7B846AE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486D-8E29-4182-BC47-76D35D2E4F58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16B0F-5A85-D95E-6CD5-48F9EDBE3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E0884-76E5-E1B4-6B82-5BE90B551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11BD-4970-4516-959C-1F48C291C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eoserver.org/latest/en/user/filter/ecql_refere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ul-carteron.github.io/happign/articles/web_only/api_carto.html" TargetMode="External"/><Relationship Id="rId4" Type="http://schemas.openxmlformats.org/officeDocument/2006/relationships/hyperlink" Target="https://paul-carteron.github.io/happign/articles/web_only/happign_for_foresters.html#mns-mnt-and-mnh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picarto.ign.fr/api/doc/" TargetMode="External"/><Relationship Id="rId3" Type="http://schemas.openxmlformats.org/officeDocument/2006/relationships/image" Target="../media/image19.svg"/><Relationship Id="rId7" Type="http://schemas.openxmlformats.org/officeDocument/2006/relationships/hyperlink" Target="https://geoservices.ign.fr/documentat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oservices.ign.fr/services-web-experts" TargetMode="External"/><Relationship Id="rId5" Type="http://schemas.openxmlformats.org/officeDocument/2006/relationships/hyperlink" Target="https://github.com/paul-carteron/happign" TargetMode="External"/><Relationship Id="rId4" Type="http://schemas.openxmlformats.org/officeDocument/2006/relationships/hyperlink" Target="https://paul-carteron.github.io/happign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hyperlink" Target="mailto:carteronpaul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oservices.ign.fr/services-web-exper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5506D-1A67-DEA1-6360-7AE2CCECE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fr-FR" b="1" dirty="0" err="1">
                <a:solidFill>
                  <a:srgbClr val="080808"/>
                </a:solidFill>
              </a:rPr>
              <a:t>happign</a:t>
            </a:r>
            <a:endParaRPr lang="fr-FR" sz="3600" b="1" dirty="0">
              <a:solidFill>
                <a:srgbClr val="080808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826" y="1350438"/>
            <a:ext cx="416052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7566" y="1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D49A172-0732-E787-30BD-C8F94A54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60" y="2326220"/>
            <a:ext cx="1936855" cy="2243525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47566" y="3562194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6B50179-2487-5565-0FD1-814CECA6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59" y="4867408"/>
            <a:ext cx="2224353" cy="1411345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02592EC4-BA2A-7029-F640-749FFD048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72" y="579247"/>
            <a:ext cx="1726296" cy="1337879"/>
          </a:xfrm>
          <a:prstGeom prst="rect">
            <a:avLst/>
          </a:prstGeom>
        </p:spPr>
      </p:pic>
      <p:pic>
        <p:nvPicPr>
          <p:cNvPr id="4" name="Picture 9" descr="Logo&#10;&#10;Description automatically generated">
            <a:extLst>
              <a:ext uri="{FF2B5EF4-FFF2-40B4-BE49-F238E27FC236}">
                <a16:creationId xmlns:a16="http://schemas.microsoft.com/office/drawing/2014/main" id="{AE574BD1-E9B4-0341-804D-C982FA873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09" y="4877047"/>
            <a:ext cx="2224353" cy="14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ADD09613-C9F7-87DD-C8C1-49C7472D3B06}"/>
              </a:ext>
            </a:extLst>
          </p:cNvPr>
          <p:cNvSpPr/>
          <p:nvPr/>
        </p:nvSpPr>
        <p:spPr>
          <a:xfrm>
            <a:off x="6719582" y="1996580"/>
            <a:ext cx="1275126" cy="528506"/>
          </a:xfrm>
          <a:custGeom>
            <a:avLst/>
            <a:gdLst>
              <a:gd name="connsiteX0" fmla="*/ 0 w 1275126"/>
              <a:gd name="connsiteY0" fmla="*/ 0 h 528506"/>
              <a:gd name="connsiteX1" fmla="*/ 729842 w 1275126"/>
              <a:gd name="connsiteY1" fmla="*/ 184558 h 528506"/>
              <a:gd name="connsiteX2" fmla="*/ 1275126 w 1275126"/>
              <a:gd name="connsiteY2" fmla="*/ 528506 h 52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26" h="528506">
                <a:moveTo>
                  <a:pt x="0" y="0"/>
                </a:moveTo>
                <a:cubicBezTo>
                  <a:pt x="258660" y="48237"/>
                  <a:pt x="517321" y="96474"/>
                  <a:pt x="729842" y="184558"/>
                </a:cubicBezTo>
                <a:cubicBezTo>
                  <a:pt x="942363" y="272642"/>
                  <a:pt x="1108744" y="400574"/>
                  <a:pt x="1275126" y="528506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Flux WFS : paramètres optionnels</a:t>
            </a:r>
            <a:endParaRPr lang="fr-FR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B02211-ACCC-4DD3-C487-216612AE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81" y="1530417"/>
            <a:ext cx="844063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get_wfs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(x =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layer =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LIMITES_ADMINISTRATIVES_EXPRESS.LATEST:commune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fr-FR" altLang="fr-FR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ecql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_filter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nom_m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LIKE ‘F%</a:t>
            </a:r>
            <a:r>
              <a:rPr lang="fr-FR" altLang="fr-F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%F'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")</a:t>
            </a:r>
            <a:endParaRPr lang="fr-FR" altLang="fr-F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2D10431-C23A-301E-E52D-6DB7DD5DC553}"/>
              </a:ext>
            </a:extLst>
          </p:cNvPr>
          <p:cNvGrpSpPr/>
          <p:nvPr/>
        </p:nvGrpSpPr>
        <p:grpSpPr>
          <a:xfrm flipH="1">
            <a:off x="1671480" y="1463742"/>
            <a:ext cx="45719" cy="861774"/>
            <a:chOff x="1673197" y="1515914"/>
            <a:chExt cx="42567" cy="1666408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D567E81-86F6-EBA5-4A1A-0BCECF91E947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9AFD776-15E3-4E8C-21E4-80F849765FD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9B2774C3-BAD3-D3E3-B09D-5992661D342D}"/>
              </a:ext>
            </a:extLst>
          </p:cNvPr>
          <p:cNvSpPr txBox="1">
            <a:spLocks/>
          </p:cNvSpPr>
          <p:nvPr/>
        </p:nvSpPr>
        <p:spPr>
          <a:xfrm>
            <a:off x="-11424" y="1517602"/>
            <a:ext cx="168907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Filtre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ECQL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4A0DE93-AF60-2D26-301E-15FDE3084483}"/>
              </a:ext>
            </a:extLst>
          </p:cNvPr>
          <p:cNvSpPr txBox="1"/>
          <p:nvPr/>
        </p:nvSpPr>
        <p:spPr>
          <a:xfrm>
            <a:off x="6715760" y="2455283"/>
            <a:ext cx="6108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ecql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_filter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nom_m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LIKE ‘%F%</a:t>
            </a:r>
            <a:r>
              <a:rPr lang="fr-FR" alt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%F%'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 population &gt; 1000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")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69C172E-9103-F4EF-CA5A-5E5BF36A41EE}"/>
              </a:ext>
            </a:extLst>
          </p:cNvPr>
          <p:cNvSpPr txBox="1"/>
          <p:nvPr/>
        </p:nvSpPr>
        <p:spPr>
          <a:xfrm>
            <a:off x="0" y="6257867"/>
            <a:ext cx="12369282" cy="61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Utilitaires :</a:t>
            </a:r>
            <a:r>
              <a:rPr lang="fr-FR" alt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get_wfs_attributes</a:t>
            </a:r>
            <a:r>
              <a:rPr lang="fr-FR" altLang="fr-FR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("administratif", "</a:t>
            </a:r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LIMITES_ADMINISTRATIVES_EXPRESS.LATEST:commune</a:t>
            </a:r>
            <a:r>
              <a:rPr lang="fr-FR" altLang="fr-FR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fr-FR" altLang="fr-FR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=&gt; c("id", "nom", "</a:t>
            </a:r>
            <a:r>
              <a:rPr lang="fr-FR" alt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nom_m</a:t>
            </a: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fr-FR" alt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insee_com</a:t>
            </a: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"statut", "population", "</a:t>
            </a:r>
            <a:r>
              <a:rPr lang="fr-FR" alt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insee_can</a:t>
            </a: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fr-FR" alt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insee_arr</a:t>
            </a: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fr-FR" alt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insee_dep</a:t>
            </a: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fr-FR" alt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insee_reg</a:t>
            </a: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fr-FR" alt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siren_epci</a:t>
            </a: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  </a:t>
            </a:r>
            <a:endParaRPr lang="fr-FR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9EB4E95-8889-BC34-C194-8FB942BBE6BC}"/>
              </a:ext>
            </a:extLst>
          </p:cNvPr>
          <p:cNvCxnSpPr/>
          <p:nvPr/>
        </p:nvCxnSpPr>
        <p:spPr>
          <a:xfrm>
            <a:off x="0" y="6261510"/>
            <a:ext cx="121919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53A340C-BFD8-4DB2-97E9-243BB97F5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447" y="3005685"/>
            <a:ext cx="4720089" cy="2884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4AA65C-A059-4BF3-A7F4-550A9B83C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5291" y="2988543"/>
            <a:ext cx="4708826" cy="2910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588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ADD09613-C9F7-87DD-C8C1-49C7472D3B06}"/>
              </a:ext>
            </a:extLst>
          </p:cNvPr>
          <p:cNvSpPr/>
          <p:nvPr/>
        </p:nvSpPr>
        <p:spPr>
          <a:xfrm>
            <a:off x="6719582" y="1707331"/>
            <a:ext cx="1275126" cy="528506"/>
          </a:xfrm>
          <a:custGeom>
            <a:avLst/>
            <a:gdLst>
              <a:gd name="connsiteX0" fmla="*/ 0 w 1275126"/>
              <a:gd name="connsiteY0" fmla="*/ 0 h 528506"/>
              <a:gd name="connsiteX1" fmla="*/ 729842 w 1275126"/>
              <a:gd name="connsiteY1" fmla="*/ 184558 h 528506"/>
              <a:gd name="connsiteX2" fmla="*/ 1275126 w 1275126"/>
              <a:gd name="connsiteY2" fmla="*/ 528506 h 52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26" h="528506">
                <a:moveTo>
                  <a:pt x="0" y="0"/>
                </a:moveTo>
                <a:cubicBezTo>
                  <a:pt x="258660" y="48237"/>
                  <a:pt x="517321" y="96474"/>
                  <a:pt x="729842" y="184558"/>
                </a:cubicBezTo>
                <a:cubicBezTo>
                  <a:pt x="942363" y="272642"/>
                  <a:pt x="1108744" y="400574"/>
                  <a:pt x="1275126" y="528506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Flux WFS : paramètres optionnels</a:t>
            </a:r>
            <a:endParaRPr lang="fr-FR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B02211-ACCC-4DD3-C487-216612AE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81" y="1208930"/>
            <a:ext cx="8440636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get_wfs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penmarch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interactive = </a:t>
            </a:r>
            <a:r>
              <a:rPr lang="fr-FR" altLang="fr-F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altLang="fr-F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2D10431-C23A-301E-E52D-6DB7DD5DC553}"/>
              </a:ext>
            </a:extLst>
          </p:cNvPr>
          <p:cNvGrpSpPr/>
          <p:nvPr/>
        </p:nvGrpSpPr>
        <p:grpSpPr>
          <a:xfrm flipH="1">
            <a:off x="1671478" y="1174492"/>
            <a:ext cx="45719" cy="5445245"/>
            <a:chOff x="1673197" y="1515914"/>
            <a:chExt cx="42567" cy="1666408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D567E81-86F6-EBA5-4A1A-0BCECF91E947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9AFD776-15E3-4E8C-21E4-80F849765FD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9B2774C3-BAD3-D3E3-B09D-5992661D342D}"/>
              </a:ext>
            </a:extLst>
          </p:cNvPr>
          <p:cNvSpPr txBox="1">
            <a:spLocks/>
          </p:cNvSpPr>
          <p:nvPr/>
        </p:nvSpPr>
        <p:spPr>
          <a:xfrm>
            <a:off x="-11424" y="1088393"/>
            <a:ext cx="168907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Session interactive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CE027-ACC0-65C1-B924-48F44BC04A56}"/>
              </a:ext>
            </a:extLst>
          </p:cNvPr>
          <p:cNvSpPr txBox="1"/>
          <p:nvPr/>
        </p:nvSpPr>
        <p:spPr>
          <a:xfrm>
            <a:off x="1963996" y="1850890"/>
            <a:ext cx="78593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1: administratif   2: adresse         3: agriculture     4: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altimetrie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5: cartes          6: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cartovecto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7: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clc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8: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economie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9: environnement   10: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geodesie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11: lambert93      12: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ocsge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13: ortho          14: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orthohisto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15: parcellaire    16: satellite    </a:t>
            </a:r>
          </a:p>
          <a:p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17: sol            18: topographie    19: transports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F384FB-9C6D-E84F-0D98-5995BF0DDBD6}"/>
              </a:ext>
            </a:extLst>
          </p:cNvPr>
          <p:cNvSpPr txBox="1"/>
          <p:nvPr/>
        </p:nvSpPr>
        <p:spPr>
          <a:xfrm>
            <a:off x="1875681" y="3186233"/>
            <a:ext cx="61022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Sélection : 4</a:t>
            </a:r>
            <a:endParaRPr lang="fr-FR" dirty="0"/>
          </a:p>
          <a:p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ELEVATION.CONTOUR.LINE:courbe</a:t>
            </a:r>
            <a:endParaRPr lang="fr-FR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2: </a:t>
            </a:r>
            <a:r>
              <a:rPr lang="fr-F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ELEVATIONGRIDCOVERAGE.HIGHRES.QUALITY:source_fra</a:t>
            </a:r>
            <a:endParaRPr lang="fr-FR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1D0455-05D9-F085-591D-0A2BC9C36D31}"/>
              </a:ext>
            </a:extLst>
          </p:cNvPr>
          <p:cNvSpPr txBox="1"/>
          <p:nvPr/>
        </p:nvSpPr>
        <p:spPr>
          <a:xfrm>
            <a:off x="1875681" y="4096809"/>
            <a:ext cx="6102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Sélection : 1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E903D6B1-1B99-77CD-28C7-7AE6733BA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34526"/>
              </p:ext>
            </p:extLst>
          </p:nvPr>
        </p:nvGraphicFramePr>
        <p:xfrm>
          <a:off x="1963996" y="4463774"/>
          <a:ext cx="7285084" cy="2095148"/>
        </p:xfrm>
        <a:graphic>
          <a:graphicData uri="http://schemas.openxmlformats.org/drawingml/2006/table">
            <a:tbl>
              <a:tblPr/>
              <a:tblGrid>
                <a:gridCol w="2040815">
                  <a:extLst>
                    <a:ext uri="{9D8B030D-6E8A-4147-A177-3AD203B41FA5}">
                      <a16:colId xmlns:a16="http://schemas.microsoft.com/office/drawing/2014/main" val="1896104045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1202971355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414363648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3308534597"/>
                    </a:ext>
                  </a:extLst>
                </a:gridCol>
                <a:gridCol w="2892954">
                  <a:extLst>
                    <a:ext uri="{9D8B030D-6E8A-4147-A177-3AD203B41FA5}">
                      <a16:colId xmlns:a16="http://schemas.microsoft.com/office/drawing/2014/main" val="1396495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28448" marR="28448" marT="27310" marB="27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altitude</a:t>
                      </a:r>
                    </a:p>
                  </a:txBody>
                  <a:tcPr marL="28448" marR="28448" marT="27310" marB="27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nat_topo</a:t>
                      </a:r>
                      <a:endParaRPr lang="fr-FR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8448" marR="28448" marT="27310" marB="27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importance</a:t>
                      </a:r>
                    </a:p>
                  </a:txBody>
                  <a:tcPr marL="28448" marR="28448" marT="27310" marB="27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geometry</a:t>
                      </a:r>
                      <a:endParaRPr lang="fr-FR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8448" marR="28448" marT="27310" marB="27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902668"/>
                  </a:ext>
                </a:extLst>
              </a:tr>
              <a:tr h="1001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ISOHYPSE0120680000000311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LINESTRING (-4.223159 47.79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17955"/>
                  </a:ext>
                </a:extLst>
              </a:tr>
              <a:tr h="1001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ISOHYPSE0120680000000467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LINESTRING (-4.36668 47.800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866478"/>
                  </a:ext>
                </a:extLst>
              </a:tr>
              <a:tr h="1001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ISOHYPSE0120680000000540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LINESTRING (-4.373909 47.80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337439"/>
                  </a:ext>
                </a:extLst>
              </a:tr>
              <a:tr h="1001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ISOHYPSE0120680000000660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LINESTRING (-4.222427 47.79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825725"/>
                  </a:ext>
                </a:extLst>
              </a:tr>
              <a:tr h="1001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ISOHYPSE0120680000000665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LINESTRING (-4.222553 47.79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11437"/>
                  </a:ext>
                </a:extLst>
              </a:tr>
              <a:tr h="1001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ISOHYPSE0120680000000724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LINESTRING (-4.227225 47.82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364625"/>
                  </a:ext>
                </a:extLst>
              </a:tr>
              <a:tr h="1001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ISOHYPSE0120680000000741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LINESTRING (-4.364432 47.79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46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ISOHYPSE0120680000000963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LINESTRING (-4.363637 47.80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28448" marR="28448" marT="22758" marB="22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10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2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A0D52A3-B406-0DBD-DA4D-124F3D252234}"/>
              </a:ext>
            </a:extLst>
          </p:cNvPr>
          <p:cNvSpPr txBox="1"/>
          <p:nvPr/>
        </p:nvSpPr>
        <p:spPr>
          <a:xfrm>
            <a:off x="5430438" y="1357846"/>
            <a:ext cx="174770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/>
              <a:t>« cartovecto »</a:t>
            </a:r>
            <a:endParaRPr lang="fr-FR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FC29572-C73B-9A20-5744-DBDFD180703A}"/>
              </a:ext>
            </a:extLst>
          </p:cNvPr>
          <p:cNvSpPr txBox="1"/>
          <p:nvPr/>
        </p:nvSpPr>
        <p:spPr>
          <a:xfrm>
            <a:off x="3644897" y="3519615"/>
            <a:ext cx="454833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/>
              <a:t>« LABELS</a:t>
            </a:r>
            <a:r>
              <a:rPr lang="fr-FR" sz="2000" dirty="0" err="1"/>
              <a:t>.TOURISTIQUES:villages</a:t>
            </a:r>
            <a:r>
              <a:rPr lang="fr-FR" sz="2000" err="1"/>
              <a:t>_</a:t>
            </a:r>
            <a:r>
              <a:rPr lang="fr-FR" sz="2000"/>
              <a:t>etape »</a:t>
            </a:r>
            <a:endParaRPr lang="fr-FR" sz="2000" dirty="0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B9BF1CA7-D442-5746-8E93-5B0C4EBAF3F0}"/>
              </a:ext>
            </a:extLst>
          </p:cNvPr>
          <p:cNvSpPr/>
          <p:nvPr/>
        </p:nvSpPr>
        <p:spPr>
          <a:xfrm>
            <a:off x="7171154" y="1591263"/>
            <a:ext cx="788565" cy="33556"/>
          </a:xfrm>
          <a:custGeom>
            <a:avLst/>
            <a:gdLst>
              <a:gd name="connsiteX0" fmla="*/ 0 w 788565"/>
              <a:gd name="connsiteY0" fmla="*/ 33556 h 33556"/>
              <a:gd name="connsiteX1" fmla="*/ 788565 w 788565"/>
              <a:gd name="connsiteY1" fmla="*/ 0 h 3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565" h="33556">
                <a:moveTo>
                  <a:pt x="0" y="33556"/>
                </a:moveTo>
                <a:lnTo>
                  <a:pt x="788565" y="0"/>
                </a:ln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B9C68AD-744F-B5A5-12E0-2B2AE20519A7}"/>
              </a:ext>
            </a:extLst>
          </p:cNvPr>
          <p:cNvSpPr/>
          <p:nvPr/>
        </p:nvSpPr>
        <p:spPr>
          <a:xfrm>
            <a:off x="2830288" y="3327784"/>
            <a:ext cx="775545" cy="520117"/>
          </a:xfrm>
          <a:custGeom>
            <a:avLst/>
            <a:gdLst>
              <a:gd name="connsiteX0" fmla="*/ 12147 w 775545"/>
              <a:gd name="connsiteY0" fmla="*/ 0 h 520117"/>
              <a:gd name="connsiteX1" fmla="*/ 104426 w 775545"/>
              <a:gd name="connsiteY1" fmla="*/ 402671 h 520117"/>
              <a:gd name="connsiteX2" fmla="*/ 775545 w 775545"/>
              <a:gd name="connsiteY2" fmla="*/ 520117 h 5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45" h="520117">
                <a:moveTo>
                  <a:pt x="12147" y="0"/>
                </a:moveTo>
                <a:cubicBezTo>
                  <a:pt x="-5330" y="157992"/>
                  <a:pt x="-22807" y="315985"/>
                  <a:pt x="104426" y="402671"/>
                </a:cubicBezTo>
                <a:cubicBezTo>
                  <a:pt x="231659" y="489357"/>
                  <a:pt x="503602" y="504737"/>
                  <a:pt x="775545" y="520117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D67CC51B-502D-7CF4-CD3E-7A9DA6D21166}"/>
              </a:ext>
            </a:extLst>
          </p:cNvPr>
          <p:cNvSpPr/>
          <p:nvPr/>
        </p:nvSpPr>
        <p:spPr>
          <a:xfrm>
            <a:off x="8261723" y="3009002"/>
            <a:ext cx="763398" cy="822121"/>
          </a:xfrm>
          <a:custGeom>
            <a:avLst/>
            <a:gdLst>
              <a:gd name="connsiteX0" fmla="*/ 0 w 763398"/>
              <a:gd name="connsiteY0" fmla="*/ 822121 h 822121"/>
              <a:gd name="connsiteX1" fmla="*/ 545284 w 763398"/>
              <a:gd name="connsiteY1" fmla="*/ 645952 h 822121"/>
              <a:gd name="connsiteX2" fmla="*/ 763398 w 763398"/>
              <a:gd name="connsiteY2" fmla="*/ 0 h 82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822121">
                <a:moveTo>
                  <a:pt x="0" y="822121"/>
                </a:moveTo>
                <a:cubicBezTo>
                  <a:pt x="209025" y="802546"/>
                  <a:pt x="418051" y="782972"/>
                  <a:pt x="545284" y="645952"/>
                </a:cubicBezTo>
                <a:cubicBezTo>
                  <a:pt x="672517" y="508932"/>
                  <a:pt x="717957" y="254466"/>
                  <a:pt x="763398" y="0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Flux WMS</a:t>
            </a:r>
            <a:endParaRPr lang="fr-FR" b="1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09109AC-49DA-642B-4EDE-34383827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187" y="1357846"/>
            <a:ext cx="6459687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</a:t>
            </a:r>
            <a:r>
              <a:rPr lang="fr-FR" altLang="fr-FR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layers_</a:t>
            </a:r>
            <a:r>
              <a:rPr lang="fr-FR" altLang="fr-FR" sz="1400" b="1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metadata</a:t>
            </a:r>
            <a:r>
              <a:rPr lang="fr-FR" altLang="fr-F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fr-FR" altLang="fr-FR" sz="1400" b="1">
                <a:solidFill>
                  <a:srgbClr val="FF0000"/>
                </a:solidFill>
                <a:latin typeface="Consolas" panose="020B0609020204030204" pitchFamily="49" charset="0"/>
              </a:rPr>
              <a:t>altimetrie</a:t>
            </a:r>
            <a:r>
              <a:rPr lang="fr-FR" altLang="fr-F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fr-FR" altLang="fr-FR" sz="1400" b="1">
                <a:solidFill>
                  <a:srgbClr val="FF0000"/>
                </a:solidFill>
                <a:latin typeface="Consolas" panose="020B0609020204030204" pitchFamily="49" charset="0"/>
              </a:rPr>
              <a:t>wms</a:t>
            </a:r>
            <a:r>
              <a:rPr lang="fr-FR" altLang="fr-F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  <a:endParaRPr lang="fr-FR" altLang="fr-FR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C26A49D-CC6D-383E-4B2E-A1A6239BE94F}"/>
              </a:ext>
            </a:extLst>
          </p:cNvPr>
          <p:cNvGrpSpPr/>
          <p:nvPr/>
        </p:nvGrpSpPr>
        <p:grpSpPr>
          <a:xfrm>
            <a:off x="1776764" y="1382785"/>
            <a:ext cx="45719" cy="2771925"/>
            <a:chOff x="1673197" y="1515914"/>
            <a:chExt cx="42567" cy="1666408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A27D503-3317-4808-64E5-C199A84E738B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5F1CE909-6E22-0102-9E56-7DE625D3EE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54A2032B-1B37-FE46-4672-94366D8507A2}"/>
              </a:ext>
            </a:extLst>
          </p:cNvPr>
          <p:cNvSpPr txBox="1">
            <a:spLocks/>
          </p:cNvSpPr>
          <p:nvPr/>
        </p:nvSpPr>
        <p:spPr>
          <a:xfrm>
            <a:off x="41972" y="1318793"/>
            <a:ext cx="1689074" cy="14773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Récupération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noms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couches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F853001-0603-E1CE-DE3D-11DB86CA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41165"/>
              </p:ext>
            </p:extLst>
          </p:nvPr>
        </p:nvGraphicFramePr>
        <p:xfrm>
          <a:off x="2091620" y="1696828"/>
          <a:ext cx="9948038" cy="2588225"/>
        </p:xfrm>
        <a:graphic>
          <a:graphicData uri="http://schemas.openxmlformats.org/drawingml/2006/table">
            <a:tbl>
              <a:tblPr/>
              <a:tblGrid>
                <a:gridCol w="3779241">
                  <a:extLst>
                    <a:ext uri="{9D8B030D-6E8A-4147-A177-3AD203B41FA5}">
                      <a16:colId xmlns:a16="http://schemas.microsoft.com/office/drawing/2014/main" val="1130033251"/>
                    </a:ext>
                  </a:extLst>
                </a:gridCol>
                <a:gridCol w="2847755">
                  <a:extLst>
                    <a:ext uri="{9D8B030D-6E8A-4147-A177-3AD203B41FA5}">
                      <a16:colId xmlns:a16="http://schemas.microsoft.com/office/drawing/2014/main" val="779992533"/>
                    </a:ext>
                  </a:extLst>
                </a:gridCol>
                <a:gridCol w="3321042">
                  <a:extLst>
                    <a:ext uri="{9D8B030D-6E8A-4147-A177-3AD203B41FA5}">
                      <a16:colId xmlns:a16="http://schemas.microsoft.com/office/drawing/2014/main" val="4288392566"/>
                    </a:ext>
                  </a:extLst>
                </a:gridCol>
              </a:tblGrid>
              <a:tr h="2354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456" marR="36456" marT="34997" marB="3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title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456" marR="36456" marT="34997" marB="3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abstract</a:t>
                      </a:r>
                    </a:p>
                  </a:txBody>
                  <a:tcPr marL="36456" marR="36456" marT="34997" marB="3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323946"/>
                  </a:ext>
                </a:extLst>
              </a:tr>
              <a:tr h="851066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ELEVATION.CONTOUR.LINE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Courbes de niveau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 produit « Courbes de niveau » est un modèle numérique de terrain sous forme de courbes de …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773802"/>
                  </a:ext>
                </a:extLst>
              </a:tr>
              <a:tr h="224607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ELEVATION.ELEVATIONGRIDCOVERAGE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MNT </a:t>
                      </a:r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BDAlti</a:t>
                      </a:r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V1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BDAlti V1 au pas de 25m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96217"/>
                  </a:ext>
                </a:extLst>
              </a:tr>
              <a:tr h="394901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ELEVATION.ELEVATIONGRIDCOVERAGE.HIGHRES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Modèle Numérique de Terrain issu du RGEALTI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Modèle Numérique de Terrain issu du RGEALTI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48356"/>
                  </a:ext>
                </a:extLst>
              </a:tr>
              <a:tr h="394901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ELEVATION.ELEVATIONGRIDCOVERAGE.HIGHRES.MNS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Modèle numérique de surface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Modèle numérique de surface (</a:t>
                      </a:r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MNS)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494364"/>
                  </a:ext>
                </a:extLst>
              </a:tr>
              <a:tr h="394901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ELEVATION.ELEVATIONGRIDCOVERAGE.HIGHRES.MNS.SHADOW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Estompage appliqué au Modèle Numérique de Surface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Modèle Numérique de Surface (MNS) avec un style par défaut</a:t>
                      </a:r>
                    </a:p>
                  </a:txBody>
                  <a:tcPr marL="36456" marR="36456" marT="29164" marB="29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260444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F8B02211-ACCC-4DD3-C487-216612AE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47" y="4881267"/>
            <a:ext cx="6818151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get_apikeys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"administratif" "adresse" "agriculture" "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altimetrie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 "cartes 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"cartovecto" "clc" "economie" "environnement" "geodesie 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"lambert93" "ocsge" "ortho" "orthohisto" "parcellaire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"satellite" "sol" "topographie" "transports")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D10431-C23A-301E-E52D-6DB7DD5DC553}"/>
              </a:ext>
            </a:extLst>
          </p:cNvPr>
          <p:cNvGrpSpPr/>
          <p:nvPr/>
        </p:nvGrpSpPr>
        <p:grpSpPr>
          <a:xfrm>
            <a:off x="1826525" y="4747066"/>
            <a:ext cx="42567" cy="1666408"/>
            <a:chOff x="1673197" y="1515914"/>
            <a:chExt cx="42567" cy="1666408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D567E81-86F6-EBA5-4A1A-0BCECF91E947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9AFD776-15E3-4E8C-21E4-80F849765FD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B2774C3-BAD3-D3E3-B09D-5992661D342D}"/>
              </a:ext>
            </a:extLst>
          </p:cNvPr>
          <p:cNvSpPr txBox="1">
            <a:spLocks/>
          </p:cNvSpPr>
          <p:nvPr/>
        </p:nvSpPr>
        <p:spPr>
          <a:xfrm>
            <a:off x="65717" y="4725628"/>
            <a:ext cx="168907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Récupération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catégories</a:t>
            </a:r>
          </a:p>
        </p:txBody>
      </p:sp>
    </p:spTree>
    <p:extLst>
      <p:ext uri="{BB962C8B-B14F-4D97-AF65-F5344CB8AC3E}">
        <p14:creationId xmlns:p14="http://schemas.microsoft.com/office/powerpoint/2010/main" val="3389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A0D52A3-B406-0DBD-DA4D-124F3D252234}"/>
              </a:ext>
            </a:extLst>
          </p:cNvPr>
          <p:cNvSpPr txBox="1"/>
          <p:nvPr/>
        </p:nvSpPr>
        <p:spPr>
          <a:xfrm>
            <a:off x="5389926" y="3784910"/>
            <a:ext cx="174770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/>
              <a:t>« cartovecto »</a:t>
            </a:r>
            <a:endParaRPr lang="fr-FR" sz="2000" dirty="0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B9BF1CA7-D442-5746-8E93-5B0C4EBAF3F0}"/>
              </a:ext>
            </a:extLst>
          </p:cNvPr>
          <p:cNvSpPr/>
          <p:nvPr/>
        </p:nvSpPr>
        <p:spPr>
          <a:xfrm>
            <a:off x="7130642" y="4018327"/>
            <a:ext cx="788565" cy="33556"/>
          </a:xfrm>
          <a:custGeom>
            <a:avLst/>
            <a:gdLst>
              <a:gd name="connsiteX0" fmla="*/ 0 w 788565"/>
              <a:gd name="connsiteY0" fmla="*/ 33556 h 33556"/>
              <a:gd name="connsiteX1" fmla="*/ 788565 w 788565"/>
              <a:gd name="connsiteY1" fmla="*/ 0 h 3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565" h="33556">
                <a:moveTo>
                  <a:pt x="0" y="33556"/>
                </a:moveTo>
                <a:lnTo>
                  <a:pt x="788565" y="0"/>
                </a:ln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ADD09613-C9F7-87DD-C8C1-49C7472D3B06}"/>
              </a:ext>
            </a:extLst>
          </p:cNvPr>
          <p:cNvSpPr/>
          <p:nvPr/>
        </p:nvSpPr>
        <p:spPr>
          <a:xfrm>
            <a:off x="6719582" y="1996580"/>
            <a:ext cx="1275126" cy="528506"/>
          </a:xfrm>
          <a:custGeom>
            <a:avLst/>
            <a:gdLst>
              <a:gd name="connsiteX0" fmla="*/ 0 w 1275126"/>
              <a:gd name="connsiteY0" fmla="*/ 0 h 528506"/>
              <a:gd name="connsiteX1" fmla="*/ 729842 w 1275126"/>
              <a:gd name="connsiteY1" fmla="*/ 184558 h 528506"/>
              <a:gd name="connsiteX2" fmla="*/ 1275126 w 1275126"/>
              <a:gd name="connsiteY2" fmla="*/ 528506 h 52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26" h="528506">
                <a:moveTo>
                  <a:pt x="0" y="0"/>
                </a:moveTo>
                <a:cubicBezTo>
                  <a:pt x="258660" y="48237"/>
                  <a:pt x="517321" y="96474"/>
                  <a:pt x="729842" y="184558"/>
                </a:cubicBezTo>
                <a:cubicBezTo>
                  <a:pt x="942363" y="272642"/>
                  <a:pt x="1108744" y="400574"/>
                  <a:pt x="1275126" y="528506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B9C68AD-744F-B5A5-12E0-2B2AE20519A7}"/>
              </a:ext>
            </a:extLst>
          </p:cNvPr>
          <p:cNvSpPr/>
          <p:nvPr/>
        </p:nvSpPr>
        <p:spPr>
          <a:xfrm>
            <a:off x="2789776" y="5754848"/>
            <a:ext cx="775545" cy="520117"/>
          </a:xfrm>
          <a:custGeom>
            <a:avLst/>
            <a:gdLst>
              <a:gd name="connsiteX0" fmla="*/ 12147 w 775545"/>
              <a:gd name="connsiteY0" fmla="*/ 0 h 520117"/>
              <a:gd name="connsiteX1" fmla="*/ 104426 w 775545"/>
              <a:gd name="connsiteY1" fmla="*/ 402671 h 520117"/>
              <a:gd name="connsiteX2" fmla="*/ 775545 w 775545"/>
              <a:gd name="connsiteY2" fmla="*/ 520117 h 5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45" h="520117">
                <a:moveTo>
                  <a:pt x="12147" y="0"/>
                </a:moveTo>
                <a:cubicBezTo>
                  <a:pt x="-5330" y="157992"/>
                  <a:pt x="-22807" y="315985"/>
                  <a:pt x="104426" y="402671"/>
                </a:cubicBezTo>
                <a:cubicBezTo>
                  <a:pt x="231659" y="489357"/>
                  <a:pt x="503602" y="504737"/>
                  <a:pt x="775545" y="520117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D67CC51B-502D-7CF4-CD3E-7A9DA6D21166}"/>
              </a:ext>
            </a:extLst>
          </p:cNvPr>
          <p:cNvSpPr/>
          <p:nvPr/>
        </p:nvSpPr>
        <p:spPr>
          <a:xfrm>
            <a:off x="8221211" y="5436066"/>
            <a:ext cx="763398" cy="822121"/>
          </a:xfrm>
          <a:custGeom>
            <a:avLst/>
            <a:gdLst>
              <a:gd name="connsiteX0" fmla="*/ 0 w 763398"/>
              <a:gd name="connsiteY0" fmla="*/ 822121 h 822121"/>
              <a:gd name="connsiteX1" fmla="*/ 545284 w 763398"/>
              <a:gd name="connsiteY1" fmla="*/ 645952 h 822121"/>
              <a:gd name="connsiteX2" fmla="*/ 763398 w 763398"/>
              <a:gd name="connsiteY2" fmla="*/ 0 h 82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822121">
                <a:moveTo>
                  <a:pt x="0" y="822121"/>
                </a:moveTo>
                <a:cubicBezTo>
                  <a:pt x="209025" y="802546"/>
                  <a:pt x="418051" y="782972"/>
                  <a:pt x="545284" y="645952"/>
                </a:cubicBezTo>
                <a:cubicBezTo>
                  <a:pt x="672517" y="508932"/>
                  <a:pt x="717957" y="254466"/>
                  <a:pt x="763398" y="0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Flux WMS</a:t>
            </a:r>
            <a:endParaRPr lang="fr-FR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B02211-ACCC-4DD3-C487-216612AE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82" y="3353114"/>
            <a:ext cx="8440636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get_wms_raster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(x = </a:t>
            </a:r>
            <a:r>
              <a:rPr lang="fr-FR" altLang="fr-F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penmarch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fr-FR" altLang="fr-FR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apikey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fr-FR" altLang="fr-F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altimetrie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 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             layer =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kumimoji="0" lang="fr-FR" sz="1400" b="1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ELEVATION.ELEVATIONGRIDCOVERAGE.HIGHRES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2D10431-C23A-301E-E52D-6DB7DD5DC553}"/>
              </a:ext>
            </a:extLst>
          </p:cNvPr>
          <p:cNvGrpSpPr/>
          <p:nvPr/>
        </p:nvGrpSpPr>
        <p:grpSpPr>
          <a:xfrm flipH="1">
            <a:off x="1671482" y="1530417"/>
            <a:ext cx="45719" cy="1450505"/>
            <a:chOff x="1673197" y="1515914"/>
            <a:chExt cx="42567" cy="1666408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D567E81-86F6-EBA5-4A1A-0BCECF91E947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9AFD776-15E3-4E8C-21E4-80F849765FD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9B2774C3-BAD3-D3E3-B09D-5992661D342D}"/>
              </a:ext>
            </a:extLst>
          </p:cNvPr>
          <p:cNvSpPr txBox="1">
            <a:spLocks/>
          </p:cNvSpPr>
          <p:nvPr/>
        </p:nvSpPr>
        <p:spPr>
          <a:xfrm>
            <a:off x="-43606" y="1508980"/>
            <a:ext cx="168907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Récupération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d’une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shape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6799919-F8BC-638D-6B18-9FE4FC77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4" y="1542894"/>
            <a:ext cx="844063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penmarch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read_sf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fr-FR" altLang="fr-FR" sz="1400" b="1" i="0" u="none" strike="noStrike" cap="none" normalizeH="0" baseline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("extdata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penmarch</a:t>
            </a:r>
            <a:r>
              <a:rPr kumimoji="0" lang="fr-FR" altLang="fr-FR" sz="1400" b="1" i="0" u="none" strike="noStrike" cap="none" normalizeH="0" baseline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shp",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"happign"))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665072-27B4-2934-A6CB-F2330EEEE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1" r="18231"/>
          <a:stretch/>
        </p:blipFill>
        <p:spPr>
          <a:xfrm>
            <a:off x="1952624" y="1883844"/>
            <a:ext cx="1032344" cy="109707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D1AB57D-612C-D735-0600-16F1FD0FD418}"/>
              </a:ext>
            </a:extLst>
          </p:cNvPr>
          <p:cNvSpPr txBox="1">
            <a:spLocks/>
          </p:cNvSpPr>
          <p:nvPr/>
        </p:nvSpPr>
        <p:spPr>
          <a:xfrm>
            <a:off x="-25821" y="3367872"/>
            <a:ext cx="168907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Récupération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données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B2D1C84-6AFC-C5E6-E167-978DFF0DD9E6}"/>
              </a:ext>
            </a:extLst>
          </p:cNvPr>
          <p:cNvGrpSpPr/>
          <p:nvPr/>
        </p:nvGrpSpPr>
        <p:grpSpPr>
          <a:xfrm flipH="1">
            <a:off x="1689073" y="3485443"/>
            <a:ext cx="45719" cy="3134295"/>
            <a:chOff x="1673197" y="1515914"/>
            <a:chExt cx="42567" cy="1666408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20B121D-19DD-457E-3D48-9057C8FB9412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E7FA455-E5E1-A6DE-B233-BF947C9702B9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64C75583-B755-AFD6-6049-34DFDEA73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1" r="17072"/>
          <a:stretch/>
        </p:blipFill>
        <p:spPr>
          <a:xfrm>
            <a:off x="1999055" y="4350103"/>
            <a:ext cx="2084977" cy="22519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0150A60-E87E-DAB0-B22F-BB6BB77A6ABB}"/>
              </a:ext>
            </a:extLst>
          </p:cNvPr>
          <p:cNvSpPr txBox="1"/>
          <p:nvPr/>
        </p:nvSpPr>
        <p:spPr>
          <a:xfrm>
            <a:off x="4203932" y="4325026"/>
            <a:ext cx="70886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Remarques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Le paramètre </a:t>
            </a:r>
            <a:r>
              <a:rPr lang="fr-FR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doit être choisie au regard de la résolution réelle du la donnée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Les rasters sont toujours téléchargés en local, par défaut dans un dossier temporaire</a:t>
            </a:r>
          </a:p>
        </p:txBody>
      </p:sp>
    </p:spTree>
    <p:extLst>
      <p:ext uri="{BB962C8B-B14F-4D97-AF65-F5344CB8AC3E}">
        <p14:creationId xmlns:p14="http://schemas.microsoft.com/office/powerpoint/2010/main" val="358887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API Carto</a:t>
            </a:r>
            <a:endParaRPr lang="fr-FR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17E40BA-48DF-F9D0-7966-CC6DD1176AC6}"/>
              </a:ext>
            </a:extLst>
          </p:cNvPr>
          <p:cNvSpPr txBox="1"/>
          <p:nvPr/>
        </p:nvSpPr>
        <p:spPr>
          <a:xfrm>
            <a:off x="439937" y="1509396"/>
            <a:ext cx="11346595" cy="2532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Les API Carto sont mise à disposition par l’IGN pour faciliter le remplissage de formulaire. Elles ont l’avantages de ne pas nécessairement avoir besoin d’une </a:t>
            </a:r>
            <a:r>
              <a:rPr 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en entrée. </a:t>
            </a:r>
            <a:r>
              <a:rPr 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happign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permet de se connecter à ces APIs à l’aide des fonctions </a:t>
            </a:r>
            <a:r>
              <a:rPr lang="fr-FR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get_apicarto</a:t>
            </a:r>
            <a:r>
              <a:rPr lang="fr-FR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_*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 Toutes ces fonctions sont vectorisées, ainsi chaque paramètre peut prendre plusieurs valeurs :</a:t>
            </a:r>
          </a:p>
          <a:p>
            <a:pPr>
              <a:lnSpc>
                <a:spcPct val="150000"/>
              </a:lnSpc>
            </a:pPr>
            <a:endParaRPr lang="fr-FR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get_apicarto_cadastre</a:t>
            </a:r>
            <a:r>
              <a:rPr lang="fr-FR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parcelles cadastrales, communes, feuille, division et localisant à partir du code </a:t>
            </a:r>
            <a:r>
              <a:rPr 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insee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code département ou d’une </a:t>
            </a:r>
            <a:r>
              <a:rPr 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shape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get_apicarto_cadastre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(c("29158", "29165"), type = "commune")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fr-FR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fr-FR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2689F7-4FDE-71B6-C2AB-0214F0B3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6" y="3609622"/>
            <a:ext cx="6075246" cy="27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4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API Carto</a:t>
            </a:r>
            <a:endParaRPr lang="fr-FR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17E40BA-48DF-F9D0-7966-CC6DD1176AC6}"/>
              </a:ext>
            </a:extLst>
          </p:cNvPr>
          <p:cNvSpPr txBox="1"/>
          <p:nvPr/>
        </p:nvSpPr>
        <p:spPr>
          <a:xfrm>
            <a:off x="439937" y="1509396"/>
            <a:ext cx="11346595" cy="87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get_apicarto_codes_postaux</a:t>
            </a:r>
            <a:r>
              <a:rPr lang="fr-FR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code </a:t>
            </a:r>
            <a:r>
              <a:rPr 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insee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et nom d’une commune à partir du code postal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get_apicarto_codes_postaux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(c("29760", "29260"))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fr-FR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8D00CD1-3FEC-64EF-A797-0F5A5E8C9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2557"/>
              </p:ext>
            </p:extLst>
          </p:nvPr>
        </p:nvGraphicFramePr>
        <p:xfrm>
          <a:off x="813732" y="2358663"/>
          <a:ext cx="8262073" cy="3277422"/>
        </p:xfrm>
        <a:graphic>
          <a:graphicData uri="http://schemas.openxmlformats.org/drawingml/2006/table">
            <a:tbl>
              <a:tblPr/>
              <a:tblGrid>
                <a:gridCol w="2048935">
                  <a:extLst>
                    <a:ext uri="{9D8B030D-6E8A-4147-A177-3AD203B41FA5}">
                      <a16:colId xmlns:a16="http://schemas.microsoft.com/office/drawing/2014/main" val="703024428"/>
                    </a:ext>
                  </a:extLst>
                </a:gridCol>
                <a:gridCol w="1875992">
                  <a:extLst>
                    <a:ext uri="{9D8B030D-6E8A-4147-A177-3AD203B41FA5}">
                      <a16:colId xmlns:a16="http://schemas.microsoft.com/office/drawing/2014/main" val="2603716380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4003120747"/>
                    </a:ext>
                  </a:extLst>
                </a:gridCol>
                <a:gridCol w="2486346">
                  <a:extLst>
                    <a:ext uri="{9D8B030D-6E8A-4147-A177-3AD203B41FA5}">
                      <a16:colId xmlns:a16="http://schemas.microsoft.com/office/drawing/2014/main" val="2980485950"/>
                    </a:ext>
                  </a:extLst>
                </a:gridCol>
              </a:tblGrid>
              <a:tr h="157397"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codePostal</a:t>
                      </a:r>
                      <a:endParaRPr lang="fr-FR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3328" marR="33328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codeCommune</a:t>
                      </a:r>
                      <a:endParaRPr lang="fr-FR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3328" marR="33328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nomCommune</a:t>
                      </a:r>
                      <a:endParaRPr lang="fr-FR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3328" marR="33328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libelleAcheminement</a:t>
                      </a:r>
                      <a:endParaRPr lang="fr-FR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3328" marR="33328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207735"/>
                  </a:ext>
                </a:extLst>
              </a:tr>
              <a:tr h="16660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29760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29158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Penmarch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PENMARCH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198050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29055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 Folgoët</a:t>
                      </a:r>
                      <a:endParaRPr lang="fr-FR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 FOLGOET</a:t>
                      </a:r>
                      <a:endParaRPr lang="fr-FR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00819"/>
                  </a:ext>
                </a:extLst>
              </a:tr>
              <a:tr h="15083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29093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Kernilis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KERNILIS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497648"/>
                  </a:ext>
                </a:extLst>
              </a:tr>
              <a:tr h="15083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29094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Kernouës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KERNOUES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353575"/>
                  </a:ext>
                </a:extLst>
              </a:tr>
              <a:tr h="15083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29100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Lanarvily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LANARVILY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919499"/>
                  </a:ext>
                </a:extLst>
              </a:tr>
              <a:tr h="15083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29124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Lesneven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LESNEVEN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690293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29126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Loc-Brévalaire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 BREVALAIRE</a:t>
                      </a:r>
                      <a:endParaRPr lang="fr-FR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507497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29179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Ploudaniel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PLOUDANIEL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318120"/>
                  </a:ext>
                </a:extLst>
              </a:tr>
              <a:tr h="15083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29198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Plouider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PLOUIDER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0418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29248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Saint-Frégant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SAINT-FREGANT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635479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29255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Saint-Méen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SAINT-MEEN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712471"/>
                  </a:ext>
                </a:extLst>
              </a:tr>
              <a:tr h="268886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29260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29288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Trégarantec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TREGARANTEC</a:t>
                      </a:r>
                    </a:p>
                  </a:txBody>
                  <a:tcPr marL="33328" marR="33328" marT="26663" marB="266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70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API Carto</a:t>
            </a:r>
            <a:endParaRPr lang="fr-FR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17E40BA-48DF-F9D0-7966-CC6DD1176AC6}"/>
              </a:ext>
            </a:extLst>
          </p:cNvPr>
          <p:cNvSpPr txBox="1"/>
          <p:nvPr/>
        </p:nvSpPr>
        <p:spPr>
          <a:xfrm>
            <a:off x="422701" y="1099674"/>
            <a:ext cx="11346595" cy="2950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get_apicarto_gpu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API connectée au </a:t>
            </a:r>
            <a:r>
              <a:rPr 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géoportail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de l’urbanisme permettant de récupérer divers documents d’urbanisme, prescriptions et servitudes d’utilités publiques (Cône de vue, Alignement d'arbre, Canalisations de transport de gaz, Espace boisé classé, Carrières, Périmètres monuments historique, …)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prescriptions &lt;- </a:t>
            </a: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get_apicarto_gpu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("DU_93014", ressource = c("prescription-surf", "prescription-lin"))</a:t>
            </a:r>
          </a:p>
          <a:p>
            <a:pPr>
              <a:lnSpc>
                <a:spcPct val="150000"/>
              </a:lnSpc>
            </a:pPr>
            <a:endParaRPr lang="fr-FR" sz="11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ebc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&lt;- prescriptions[</a:t>
            </a: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prescriptions$libelle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"EBC", 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align_arbre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&lt;- prescriptions[</a:t>
            </a: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prescriptions$libelle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"Alignement d'arbre", 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1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 &lt;- </a:t>
            </a: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get_apicarto_cadastre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("93014", "commune")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1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8E0176-A13D-F67C-4063-B56FA1DAA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3" r="5680"/>
          <a:stretch/>
        </p:blipFill>
        <p:spPr>
          <a:xfrm>
            <a:off x="585447" y="3952116"/>
            <a:ext cx="3054411" cy="276156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756F115-C7BD-301D-82D7-8FB7F4582A0D}"/>
              </a:ext>
            </a:extLst>
          </p:cNvPr>
          <p:cNvSpPr txBox="1"/>
          <p:nvPr/>
        </p:nvSpPr>
        <p:spPr>
          <a:xfrm>
            <a:off x="3723457" y="3952116"/>
            <a:ext cx="1916768" cy="57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dirty="0">
                <a:solidFill>
                  <a:srgbClr val="9A13EF"/>
                </a:solidFill>
                <a:latin typeface="Consolas" panose="020B0609020204030204" pitchFamily="49" charset="0"/>
              </a:rPr>
              <a:t>Alignement d’arbre</a:t>
            </a:r>
          </a:p>
          <a:p>
            <a:pPr>
              <a:lnSpc>
                <a:spcPct val="150000"/>
              </a:lnSpc>
            </a:pPr>
            <a:r>
              <a:rPr lang="fr-FR" sz="1100" b="1" dirty="0">
                <a:solidFill>
                  <a:srgbClr val="B22222"/>
                </a:solidFill>
                <a:latin typeface="Consolas" panose="020B0609020204030204" pitchFamily="49" charset="0"/>
              </a:rPr>
              <a:t>Espace boisé classé</a:t>
            </a:r>
          </a:p>
        </p:txBody>
      </p:sp>
    </p:spTree>
    <p:extLst>
      <p:ext uri="{BB962C8B-B14F-4D97-AF65-F5344CB8AC3E}">
        <p14:creationId xmlns:p14="http://schemas.microsoft.com/office/powerpoint/2010/main" val="398415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API Carto</a:t>
            </a:r>
            <a:endParaRPr lang="fr-FR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17E40BA-48DF-F9D0-7966-CC6DD1176AC6}"/>
              </a:ext>
            </a:extLst>
          </p:cNvPr>
          <p:cNvSpPr txBox="1"/>
          <p:nvPr/>
        </p:nvSpPr>
        <p:spPr>
          <a:xfrm>
            <a:off x="439936" y="1181682"/>
            <a:ext cx="11346595" cy="216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get_apicarto_rpg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Registre parcellaire graphique</a:t>
            </a:r>
          </a:p>
          <a:p>
            <a:pPr>
              <a:lnSpc>
                <a:spcPct val="150000"/>
              </a:lnSpc>
            </a:pPr>
            <a:endParaRPr lang="fr-FR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penmarch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get_apicarto_cadastre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("29158", type = "commune")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rpg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get_apicarto_rpg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penmarch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2020, </a:t>
            </a:r>
            <a:r>
              <a:rPr lang="fr-FR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dTolerance</a:t>
            </a: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100" b="1" u="sng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sz="1100" b="1" u="sng" dirty="0">
                <a:latin typeface="Consolas" panose="020B0609020204030204" pitchFamily="49" charset="0"/>
              </a:rPr>
              <a:t>Remarque :</a:t>
            </a:r>
            <a:r>
              <a:rPr lang="fr-FR" sz="1100" b="1" dirty="0"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Les </a:t>
            </a:r>
            <a:r>
              <a:rPr lang="fr-FR" sz="1100" dirty="0" err="1">
                <a:latin typeface="Consolas" panose="020B0609020204030204" pitchFamily="49" charset="0"/>
              </a:rPr>
              <a:t>APIcarto</a:t>
            </a:r>
            <a:r>
              <a:rPr lang="fr-FR" sz="1100" dirty="0">
                <a:latin typeface="Consolas" panose="020B0609020204030204" pitchFamily="49" charset="0"/>
              </a:rPr>
              <a:t> ne supportent pas les géométries trop complexes. Le paramètre </a:t>
            </a:r>
            <a:r>
              <a:rPr lang="fr-FR" sz="1100" dirty="0" err="1">
                <a:latin typeface="Consolas" panose="020B0609020204030204" pitchFamily="49" charset="0"/>
              </a:rPr>
              <a:t>dTolerance</a:t>
            </a:r>
            <a:r>
              <a:rPr lang="fr-FR" sz="1100" dirty="0">
                <a:latin typeface="Consolas" panose="020B0609020204030204" pitchFamily="49" charset="0"/>
              </a:rPr>
              <a:t>, présent dans chaque </a:t>
            </a:r>
            <a:r>
              <a:rPr lang="fr-FR" sz="1100" dirty="0" err="1">
                <a:latin typeface="Consolas" panose="020B0609020204030204" pitchFamily="49" charset="0"/>
              </a:rPr>
              <a:t>function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get_apicarto</a:t>
            </a:r>
            <a:r>
              <a:rPr lang="fr-FR" sz="1100" dirty="0">
                <a:latin typeface="Consolas" panose="020B0609020204030204" pitchFamily="49" charset="0"/>
              </a:rPr>
              <a:t>_* permet de simplifier la </a:t>
            </a:r>
            <a:r>
              <a:rPr lang="fr-FR" sz="1100" dirty="0" err="1">
                <a:latin typeface="Consolas" panose="020B0609020204030204" pitchFamily="49" charset="0"/>
              </a:rPr>
              <a:t>shape</a:t>
            </a:r>
            <a:r>
              <a:rPr lang="fr-FR" sz="1100" dirty="0">
                <a:latin typeface="Consolas" panose="020B0609020204030204" pitchFamily="49" charset="0"/>
              </a:rPr>
              <a:t> à la volée. </a:t>
            </a:r>
          </a:p>
          <a:p>
            <a:pPr>
              <a:lnSpc>
                <a:spcPct val="150000"/>
              </a:lnSpc>
            </a:pPr>
            <a:endParaRPr lang="fr-FR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E82E51-D104-6878-A64C-D320D9682C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3" b="13272"/>
          <a:stretch/>
        </p:blipFill>
        <p:spPr>
          <a:xfrm>
            <a:off x="602066" y="3292533"/>
            <a:ext cx="5511168" cy="32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4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pic>
        <p:nvPicPr>
          <p:cNvPr id="40" name="Graphique 39">
            <a:extLst>
              <a:ext uri="{FF2B5EF4-FFF2-40B4-BE49-F238E27FC236}">
                <a16:creationId xmlns:a16="http://schemas.microsoft.com/office/drawing/2014/main" id="{64AD85F6-96BE-9668-9A9E-E67D477F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301" y="1983149"/>
            <a:ext cx="3730457" cy="3356357"/>
          </a:xfrm>
          <a:prstGeom prst="rect">
            <a:avLst/>
          </a:prstGeom>
        </p:spPr>
      </p:pic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1" y="21426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dirty="0"/>
              <a:t>Idées d’utilisation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447B93B-1821-C7E8-8870-FF8409D4B070}"/>
              </a:ext>
            </a:extLst>
          </p:cNvPr>
          <p:cNvSpPr txBox="1">
            <a:spLocks/>
          </p:cNvSpPr>
          <p:nvPr/>
        </p:nvSpPr>
        <p:spPr>
          <a:xfrm>
            <a:off x="569479" y="17515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A découvrir sur la vignette : </a:t>
            </a:r>
            <a:r>
              <a:rPr lang="fr-FR" sz="1600" dirty="0" err="1">
                <a:latin typeface="Consolas" panose="020B0609020204030204" pitchFamily="49" charset="0"/>
                <a:hlinkClick r:id="rId4"/>
              </a:rPr>
              <a:t>happign_for_forester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Calcul du MNH ; </a:t>
            </a: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Détection automatique des sites écologique ;</a:t>
            </a: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Récupération des cartes historique ;</a:t>
            </a: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Calcul du pourcentage d’essence avec la </a:t>
            </a:r>
            <a:r>
              <a:rPr lang="fr-FR" sz="1600" dirty="0" err="1">
                <a:latin typeface="Consolas" panose="020B0609020204030204" pitchFamily="49" charset="0"/>
              </a:rPr>
              <a:t>bdforet</a:t>
            </a:r>
            <a:r>
              <a:rPr lang="fr-FR" sz="1600" dirty="0">
                <a:latin typeface="Consolas" panose="020B0609020204030204" pitchFamily="49" charset="0"/>
              </a:rPr>
              <a:t> ;</a:t>
            </a: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Récupération des images satellites ;</a:t>
            </a: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Calcul d’indice à partir des images satellites ;</a:t>
            </a: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Récupération du cadastre,</a:t>
            </a: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Calcul d’isochrone et d’</a:t>
            </a:r>
            <a:r>
              <a:rPr lang="fr-FR" sz="1600" dirty="0" err="1">
                <a:latin typeface="Consolas" panose="020B0609020204030204" pitchFamily="49" charset="0"/>
              </a:rPr>
              <a:t>isodistance</a:t>
            </a:r>
            <a:r>
              <a:rPr lang="fr-FR" sz="1600" dirty="0">
                <a:latin typeface="Consolas" panose="020B0609020204030204" pitchFamily="49" charset="0"/>
              </a:rPr>
              <a:t>.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Autres :</a:t>
            </a:r>
          </a:p>
          <a:p>
            <a:pPr lvl="1">
              <a:buFontTx/>
              <a:buChar char="-"/>
            </a:pPr>
            <a:r>
              <a:rPr lang="fr-FR" sz="1600" dirty="0">
                <a:latin typeface="Consolas" panose="020B0609020204030204" pitchFamily="49" charset="0"/>
              </a:rPr>
              <a:t>Vignette </a:t>
            </a:r>
            <a:r>
              <a:rPr lang="fr-FR" sz="1600" dirty="0">
                <a:latin typeface="Consolas" panose="020B0609020204030204" pitchFamily="49" charset="0"/>
                <a:hlinkClick r:id="rId5"/>
              </a:rPr>
              <a:t>API </a:t>
            </a:r>
            <a:r>
              <a:rPr lang="fr-FR" sz="1600" dirty="0" err="1">
                <a:latin typeface="Consolas" panose="020B0609020204030204" pitchFamily="49" charset="0"/>
                <a:hlinkClick r:id="rId5"/>
              </a:rPr>
              <a:t>carto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5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pic>
        <p:nvPicPr>
          <p:cNvPr id="40" name="Graphique 39">
            <a:extLst>
              <a:ext uri="{FF2B5EF4-FFF2-40B4-BE49-F238E27FC236}">
                <a16:creationId xmlns:a16="http://schemas.microsoft.com/office/drawing/2014/main" id="{64AD85F6-96BE-9668-9A9E-E67D477F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301" y="1983149"/>
            <a:ext cx="3730457" cy="3356357"/>
          </a:xfrm>
          <a:prstGeom prst="rect">
            <a:avLst/>
          </a:prstGeom>
        </p:spPr>
      </p:pic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1" y="21426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dirty="0"/>
              <a:t>Liens utiles</a:t>
            </a:r>
            <a:endParaRPr lang="fr-FR" sz="6000" b="1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3553EC2-4FD5-177B-6640-25F6C744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94" y="1660459"/>
            <a:ext cx="9962021" cy="2752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600" dirty="0">
                <a:latin typeface="Consolas" panose="020B0609020204030204" pitchFamily="49" charset="0"/>
              </a:rPr>
              <a:t>Site </a:t>
            </a:r>
            <a:r>
              <a:rPr lang="fr-FR" sz="1600" dirty="0" err="1">
                <a:latin typeface="Consolas" panose="020B0609020204030204" pitchFamily="49" charset="0"/>
              </a:rPr>
              <a:t>happign</a:t>
            </a:r>
            <a:r>
              <a:rPr lang="fr-FR" sz="1600" dirty="0">
                <a:latin typeface="Consolas" panose="020B0609020204030204" pitchFamily="49" charset="0"/>
              </a:rPr>
              <a:t> : </a:t>
            </a:r>
            <a:r>
              <a:rPr lang="fr-FR" sz="1600" dirty="0">
                <a:latin typeface="Consolas" panose="020B0609020204030204" pitchFamily="49" charset="0"/>
                <a:hlinkClick r:id="rId4"/>
              </a:rPr>
              <a:t>https://paul-carteron.github.io/happign/index.html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>
                <a:latin typeface="Consolas" panose="020B0609020204030204" pitchFamily="49" charset="0"/>
              </a:rPr>
              <a:t>Répertoire </a:t>
            </a:r>
            <a:r>
              <a:rPr lang="fr-FR" sz="1600" dirty="0" err="1">
                <a:latin typeface="Consolas" panose="020B0609020204030204" pitchFamily="49" charset="0"/>
              </a:rPr>
              <a:t>github</a:t>
            </a:r>
            <a:r>
              <a:rPr lang="fr-FR" sz="1600" dirty="0">
                <a:latin typeface="Consolas" panose="020B0609020204030204" pitchFamily="49" charset="0"/>
              </a:rPr>
              <a:t> : </a:t>
            </a:r>
            <a:r>
              <a:rPr lang="fr-FR" sz="1600" dirty="0">
                <a:latin typeface="Consolas" panose="020B0609020204030204" pitchFamily="49" charset="0"/>
                <a:hlinkClick r:id="rId5"/>
              </a:rPr>
              <a:t>https://github.com/paul-carteron/happign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 err="1">
                <a:latin typeface="Consolas" panose="020B0609020204030204" pitchFamily="49" charset="0"/>
              </a:rPr>
              <a:t>Géoservice</a:t>
            </a:r>
            <a:r>
              <a:rPr lang="fr-FR" sz="1600" dirty="0">
                <a:latin typeface="Consolas" panose="020B0609020204030204" pitchFamily="49" charset="0"/>
              </a:rPr>
              <a:t> web expert : </a:t>
            </a:r>
            <a:r>
              <a:rPr lang="fr-FR" sz="1600" dirty="0">
                <a:latin typeface="Consolas" panose="020B0609020204030204" pitchFamily="49" charset="0"/>
                <a:hlinkClick r:id="rId6"/>
              </a:rPr>
              <a:t>https://geoservices.ign.fr/services-web-experts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>
                <a:latin typeface="Consolas" panose="020B0609020204030204" pitchFamily="49" charset="0"/>
              </a:rPr>
              <a:t>Documentation </a:t>
            </a:r>
            <a:r>
              <a:rPr lang="fr-FR" sz="1600" dirty="0" err="1">
                <a:latin typeface="Consolas" panose="020B0609020204030204" pitchFamily="49" charset="0"/>
              </a:rPr>
              <a:t>géoservice</a:t>
            </a:r>
            <a:r>
              <a:rPr lang="fr-FR" sz="1600" dirty="0">
                <a:latin typeface="Consolas" panose="020B0609020204030204" pitchFamily="49" charset="0"/>
              </a:rPr>
              <a:t> : </a:t>
            </a:r>
            <a:r>
              <a:rPr lang="fr-FR" sz="1600" dirty="0">
                <a:latin typeface="Consolas" panose="020B0609020204030204" pitchFamily="49" charset="0"/>
                <a:hlinkClick r:id="rId7"/>
              </a:rPr>
              <a:t>https://geoservices.ign.fr/documentation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>
                <a:latin typeface="Consolas" panose="020B0609020204030204" pitchFamily="49" charset="0"/>
              </a:rPr>
              <a:t>Documentation API </a:t>
            </a:r>
            <a:r>
              <a:rPr lang="fr-FR" sz="1600" dirty="0" err="1">
                <a:latin typeface="Consolas" panose="020B0609020204030204" pitchFamily="49" charset="0"/>
              </a:rPr>
              <a:t>carto</a:t>
            </a:r>
            <a:r>
              <a:rPr lang="fr-FR" sz="1600" dirty="0">
                <a:latin typeface="Consolas" panose="020B0609020204030204" pitchFamily="49" charset="0"/>
              </a:rPr>
              <a:t> : </a:t>
            </a:r>
            <a:r>
              <a:rPr lang="fr-FR" sz="1600" dirty="0">
                <a:latin typeface="Consolas" panose="020B0609020204030204" pitchFamily="49" charset="0"/>
                <a:hlinkClick r:id="rId8"/>
              </a:rPr>
              <a:t>https://apicarto.ign.fr/api/doc/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247C7BB7-0C64-2A0B-245B-4004A016D96E}"/>
              </a:ext>
            </a:extLst>
          </p:cNvPr>
          <p:cNvSpPr txBox="1">
            <a:spLocks/>
          </p:cNvSpPr>
          <p:nvPr/>
        </p:nvSpPr>
        <p:spPr>
          <a:xfrm>
            <a:off x="3326598" y="101418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Sommaire</a:t>
            </a:r>
            <a:endParaRPr lang="en-US" sz="60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0AA057FF-E221-EAE3-84E2-A9E2CF9C5EF8}"/>
              </a:ext>
            </a:extLst>
          </p:cNvPr>
          <p:cNvSpPr txBox="1">
            <a:spLocks/>
          </p:cNvSpPr>
          <p:nvPr/>
        </p:nvSpPr>
        <p:spPr>
          <a:xfrm>
            <a:off x="2285134" y="3080944"/>
            <a:ext cx="7621732" cy="2642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30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3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appi</a:t>
            </a:r>
            <a:r>
              <a:rPr lang="en-US" sz="30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gn</a:t>
            </a:r>
            <a:r>
              <a:rPr lang="en-US" sz="30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pourquoi</a:t>
            </a:r>
            <a:r>
              <a:rPr lang="en-US" sz="30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?</a:t>
            </a:r>
            <a:endParaRPr lang="en-US" sz="3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ts val="1000"/>
              </a:spcBef>
            </a:pPr>
            <a:r>
              <a:rPr lang="en-US" sz="3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Flux WFS</a:t>
            </a:r>
          </a:p>
          <a:p>
            <a:pPr algn="ctr">
              <a:spcBef>
                <a:spcPts val="1000"/>
              </a:spcBef>
            </a:pPr>
            <a:r>
              <a:rPr lang="en-US" sz="3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Flux WMS</a:t>
            </a:r>
          </a:p>
          <a:p>
            <a:pPr algn="ctr">
              <a:spcBef>
                <a:spcPts val="1000"/>
              </a:spcBef>
            </a:pPr>
            <a:r>
              <a:rPr lang="en-US" sz="3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APIcarto</a:t>
            </a:r>
            <a:endParaRPr lang="en-US" sz="3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ts val="1000"/>
              </a:spcBef>
            </a:pPr>
            <a:r>
              <a:rPr lang="en-US" sz="30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LIDAR</a:t>
            </a:r>
            <a:endParaRPr lang="en-US" sz="3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FDF6860-D549-6613-385D-89771364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266" y="1437069"/>
            <a:ext cx="1458817" cy="1312523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64AD85F6-96BE-9668-9A9E-E67D477FF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301" y="1983149"/>
            <a:ext cx="3730457" cy="3356357"/>
          </a:xfrm>
          <a:prstGeom prst="rect">
            <a:avLst/>
          </a:prstGeom>
        </p:spPr>
      </p:pic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177283" y="2255318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dirty="0"/>
              <a:t>Merci pour votre attention !</a:t>
            </a:r>
            <a:endParaRPr lang="fr-FR" sz="6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047834-62CE-18F3-9176-EF176629E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37603" y="434376"/>
            <a:ext cx="295689" cy="19712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DF13B6A-9247-2D31-E7F2-8815CE0FC07C}"/>
              </a:ext>
            </a:extLst>
          </p:cNvPr>
          <p:cNvSpPr txBox="1">
            <a:spLocks/>
          </p:cNvSpPr>
          <p:nvPr/>
        </p:nvSpPr>
        <p:spPr>
          <a:xfrm>
            <a:off x="411211" y="5933611"/>
            <a:ext cx="7707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sz="1600" dirty="0"/>
              <a:t>CARTERON Paul - </a:t>
            </a:r>
            <a:r>
              <a:rPr lang="fr-FR" sz="1600" dirty="0">
                <a:hlinkClick r:id="rId7"/>
              </a:rPr>
              <a:t>carteronpaul@gmail.com</a:t>
            </a:r>
            <a:r>
              <a:rPr lang="fr-FR" sz="1600" dirty="0"/>
              <a:t> - </a:t>
            </a:r>
            <a:r>
              <a:rPr lang="fr-FR" sz="1600" b="1" dirty="0"/>
              <a:t>0695680800</a:t>
            </a:r>
          </a:p>
        </p:txBody>
      </p:sp>
    </p:spTree>
    <p:extLst>
      <p:ext uri="{BB962C8B-B14F-4D97-AF65-F5344CB8AC3E}">
        <p14:creationId xmlns:p14="http://schemas.microsoft.com/office/powerpoint/2010/main" val="87887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A19C0-44F2-AD3D-F0BF-00CC3836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BA47F9AA-1556-FBA2-4525-D735B5AB0372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 err="1"/>
              <a:t>happign</a:t>
            </a:r>
            <a:r>
              <a:rPr lang="fr-FR" sz="6000" b="1" dirty="0"/>
              <a:t>, pourquoi ?</a:t>
            </a:r>
            <a:endParaRPr lang="fr-FR" sz="2400" b="1" dirty="0"/>
          </a:p>
        </p:txBody>
      </p:sp>
      <p:pic>
        <p:nvPicPr>
          <p:cNvPr id="51" name="Picture 7" descr="Shape&#10;&#10;Description automatically generated">
            <a:extLst>
              <a:ext uri="{FF2B5EF4-FFF2-40B4-BE49-F238E27FC236}">
                <a16:creationId xmlns:a16="http://schemas.microsoft.com/office/drawing/2014/main" id="{243794D7-11A3-AA1D-D2FF-9DC5C12C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95" y="2524874"/>
            <a:ext cx="1936855" cy="22435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0606485-9266-AD37-1326-162FC22C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74" y="4016824"/>
            <a:ext cx="7113782" cy="2416046"/>
          </a:xfr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fr-FR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BESOINS 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Être plus agile avec l’utilisation des données :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Besoin de comparer facilement différentes données ;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Besoin d’utiliser les rasters autrement que pour de la visualisation ;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Besoin d’optimisation ;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Besoins de reproductibilité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C152433-A38F-8ED9-19AA-40F0016223F9}"/>
              </a:ext>
            </a:extLst>
          </p:cNvPr>
          <p:cNvSpPr txBox="1">
            <a:spLocks/>
          </p:cNvSpPr>
          <p:nvPr/>
        </p:nvSpPr>
        <p:spPr>
          <a:xfrm>
            <a:off x="387374" y="1388528"/>
            <a:ext cx="7113782" cy="22031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PROBLEMES 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Passage par du téléchargement direct :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Source de données pas toujours facile à trouver ;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Paquets de données parfois non cohérents avec les besoins ;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Mise à jour fastidieuse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fr-F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Utilisation très limitée de QGIS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97AD623-9022-84CE-9F3C-2826FEFDB235}"/>
              </a:ext>
            </a:extLst>
          </p:cNvPr>
          <p:cNvSpPr/>
          <p:nvPr/>
        </p:nvSpPr>
        <p:spPr>
          <a:xfrm>
            <a:off x="6040073" y="3087149"/>
            <a:ext cx="3015926" cy="643917"/>
          </a:xfrm>
          <a:custGeom>
            <a:avLst/>
            <a:gdLst>
              <a:gd name="connsiteX0" fmla="*/ 0 w 3053593"/>
              <a:gd name="connsiteY0" fmla="*/ 0 h 643917"/>
              <a:gd name="connsiteX1" fmla="*/ 755010 w 3053593"/>
              <a:gd name="connsiteY1" fmla="*/ 562062 h 643917"/>
              <a:gd name="connsiteX2" fmla="*/ 3053593 w 3053593"/>
              <a:gd name="connsiteY2" fmla="*/ 629174 h 6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593" h="643917">
                <a:moveTo>
                  <a:pt x="0" y="0"/>
                </a:moveTo>
                <a:cubicBezTo>
                  <a:pt x="123039" y="228600"/>
                  <a:pt x="246078" y="457200"/>
                  <a:pt x="755010" y="562062"/>
                </a:cubicBezTo>
                <a:cubicBezTo>
                  <a:pt x="1263942" y="666924"/>
                  <a:pt x="2158767" y="648049"/>
                  <a:pt x="3053593" y="629174"/>
                </a:cubicBezTo>
              </a:path>
            </a:pathLst>
          </a:cu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590B1BF-BF24-0D1E-33BD-C50562D9DAC9}"/>
              </a:ext>
            </a:extLst>
          </p:cNvPr>
          <p:cNvSpPr/>
          <p:nvPr/>
        </p:nvSpPr>
        <p:spPr>
          <a:xfrm flipV="1">
            <a:off x="6040072" y="3734001"/>
            <a:ext cx="3015927" cy="643917"/>
          </a:xfrm>
          <a:custGeom>
            <a:avLst/>
            <a:gdLst>
              <a:gd name="connsiteX0" fmla="*/ 0 w 3053593"/>
              <a:gd name="connsiteY0" fmla="*/ 0 h 643917"/>
              <a:gd name="connsiteX1" fmla="*/ 755010 w 3053593"/>
              <a:gd name="connsiteY1" fmla="*/ 562062 h 643917"/>
              <a:gd name="connsiteX2" fmla="*/ 3053593 w 3053593"/>
              <a:gd name="connsiteY2" fmla="*/ 629174 h 6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593" h="643917">
                <a:moveTo>
                  <a:pt x="0" y="0"/>
                </a:moveTo>
                <a:cubicBezTo>
                  <a:pt x="123039" y="228600"/>
                  <a:pt x="246078" y="457200"/>
                  <a:pt x="755010" y="562062"/>
                </a:cubicBezTo>
                <a:cubicBezTo>
                  <a:pt x="1263942" y="666924"/>
                  <a:pt x="2158767" y="648049"/>
                  <a:pt x="3053593" y="629174"/>
                </a:cubicBezTo>
              </a:path>
            </a:pathLst>
          </a:cu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F404263E-BE76-DAF0-1B74-711EAA40F639}"/>
              </a:ext>
            </a:extLst>
          </p:cNvPr>
          <p:cNvSpPr/>
          <p:nvPr/>
        </p:nvSpPr>
        <p:spPr>
          <a:xfrm rot="5400000">
            <a:off x="8951951" y="3613465"/>
            <a:ext cx="186536" cy="235202"/>
          </a:xfrm>
          <a:prstGeom prst="triangle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A19C0-44F2-AD3D-F0BF-00CC3836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BA47F9AA-1556-FBA2-4525-D735B5AB0372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Une API c’est quoi ?</a:t>
            </a:r>
            <a:endParaRPr lang="fr-FR" sz="2400" b="1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61E9393-8298-5395-FFDF-D93F5041A005}"/>
              </a:ext>
            </a:extLst>
          </p:cNvPr>
          <p:cNvSpPr txBox="1"/>
          <p:nvPr/>
        </p:nvSpPr>
        <p:spPr>
          <a:xfrm>
            <a:off x="302945" y="1523208"/>
            <a:ext cx="11586107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0"/>
              </a:spcBef>
              <a:buClr>
                <a:schemeClr val="accent2"/>
              </a:buClr>
            </a:pPr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API :</a:t>
            </a:r>
          </a:p>
          <a:p>
            <a:pPr algn="l">
              <a:spcBef>
                <a:spcPts val="1000"/>
              </a:spcBef>
              <a:buClr>
                <a:schemeClr val="accent2"/>
              </a:buCl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Une API c’est une interface de programmation qui permet de rendre disponibles les données ou les fonctionnalités d’une application existante afin que d’autres applications les utilisent</a:t>
            </a:r>
            <a:endParaRPr lang="fr-FR" sz="1400" dirty="0">
              <a:latin typeface="+mj-lt"/>
            </a:endParaRPr>
          </a:p>
        </p:txBody>
      </p:sp>
      <p:pic>
        <p:nvPicPr>
          <p:cNvPr id="7" name="Image 6" descr="Une image contenant texte, carte de visite, enveloppe&#10;&#10;Description générée automatiquement">
            <a:extLst>
              <a:ext uri="{FF2B5EF4-FFF2-40B4-BE49-F238E27FC236}">
                <a16:creationId xmlns:a16="http://schemas.microsoft.com/office/drawing/2014/main" id="{292FB380-B7A9-0A0F-8F18-58FBAB6E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17" y="2913149"/>
            <a:ext cx="5017618" cy="235200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6D0227-56A7-8B03-844F-5AE851E563FB}"/>
              </a:ext>
            </a:extLst>
          </p:cNvPr>
          <p:cNvSpPr txBox="1"/>
          <p:nvPr/>
        </p:nvSpPr>
        <p:spPr>
          <a:xfrm>
            <a:off x="3065328" y="5629866"/>
            <a:ext cx="597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000"/>
              </a:spcBef>
              <a:buClr>
                <a:schemeClr val="accent2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/>
              <a:t>https://</a:t>
            </a:r>
            <a:r>
              <a:rPr lang="fr-FR" dirty="0">
                <a:highlight>
                  <a:srgbClr val="FFFF00"/>
                </a:highlight>
              </a:rPr>
              <a:t>geo.api.gouv.fr</a:t>
            </a:r>
            <a:r>
              <a:rPr lang="fr-FR" dirty="0"/>
              <a:t>/</a:t>
            </a:r>
            <a:r>
              <a:rPr lang="fr-FR" dirty="0">
                <a:highlight>
                  <a:srgbClr val="00FF00"/>
                </a:highlight>
              </a:rPr>
              <a:t>communes</a:t>
            </a:r>
            <a:r>
              <a:rPr lang="fr-FR" dirty="0"/>
              <a:t>?</a:t>
            </a:r>
            <a:r>
              <a:rPr lang="fr-FR" dirty="0">
                <a:highlight>
                  <a:srgbClr val="FF0000"/>
                </a:highlight>
              </a:rPr>
              <a:t>codePostal=78000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21E3F-4BB3-0639-51AF-0B47807CD7D6}"/>
              </a:ext>
            </a:extLst>
          </p:cNvPr>
          <p:cNvSpPr/>
          <p:nvPr/>
        </p:nvSpPr>
        <p:spPr>
          <a:xfrm>
            <a:off x="5397510" y="6061799"/>
            <a:ext cx="1311563" cy="61815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ighlight>
                  <a:srgbClr val="00FF00"/>
                </a:highlight>
              </a:rPr>
              <a:t>Chemin d’accès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F75944-429D-E647-F1CB-1553E00B0F6B}"/>
              </a:ext>
            </a:extLst>
          </p:cNvPr>
          <p:cNvSpPr/>
          <p:nvPr/>
        </p:nvSpPr>
        <p:spPr>
          <a:xfrm>
            <a:off x="3962452" y="6061799"/>
            <a:ext cx="1311563" cy="61815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Adresse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2980CD-7792-3AC6-CC85-B1AAFE13CB1D}"/>
              </a:ext>
            </a:extLst>
          </p:cNvPr>
          <p:cNvSpPr/>
          <p:nvPr/>
        </p:nvSpPr>
        <p:spPr>
          <a:xfrm>
            <a:off x="7078782" y="6060572"/>
            <a:ext cx="1104016" cy="61815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ighlight>
                  <a:srgbClr val="FF0000"/>
                </a:highlight>
              </a:rPr>
              <a:t>requête</a:t>
            </a:r>
          </a:p>
        </p:txBody>
      </p:sp>
      <p:pic>
        <p:nvPicPr>
          <p:cNvPr id="16" name="Picture 7" descr="Shape&#10;&#10;Description automatically generated">
            <a:extLst>
              <a:ext uri="{FF2B5EF4-FFF2-40B4-BE49-F238E27FC236}">
                <a16:creationId xmlns:a16="http://schemas.microsoft.com/office/drawing/2014/main" id="{3D126D9B-B8C3-9717-F10F-4BCFEB556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39" y="3064148"/>
            <a:ext cx="532243" cy="616515"/>
          </a:xfrm>
          <a:prstGeom prst="rect">
            <a:avLst/>
          </a:prstGeom>
        </p:spPr>
      </p:pic>
      <p:pic>
        <p:nvPicPr>
          <p:cNvPr id="17" name="Picture 9" descr="Logo&#10;&#10;Description automatically generated">
            <a:extLst>
              <a:ext uri="{FF2B5EF4-FFF2-40B4-BE49-F238E27FC236}">
                <a16:creationId xmlns:a16="http://schemas.microsoft.com/office/drawing/2014/main" id="{F72EBFD1-FDF5-3FAC-17A1-53310B120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77" y="3162115"/>
            <a:ext cx="867457" cy="5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A19C0-44F2-AD3D-F0BF-00CC3836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BA47F9AA-1556-FBA2-4525-D735B5AB0372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Une API c’est quoi ?</a:t>
            </a:r>
            <a:endParaRPr lang="fr-FR" sz="24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965ACCF-B1DE-7284-170F-36A4DB1B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6" y="1756939"/>
            <a:ext cx="11098143" cy="43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2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Structure des flux IGN</a:t>
            </a:r>
            <a:endParaRPr lang="fr-FR" sz="2400" b="1" dirty="0"/>
          </a:p>
        </p:txBody>
      </p:sp>
      <p:pic>
        <p:nvPicPr>
          <p:cNvPr id="61" name="Graphique 60">
            <a:extLst>
              <a:ext uri="{FF2B5EF4-FFF2-40B4-BE49-F238E27FC236}">
                <a16:creationId xmlns:a16="http://schemas.microsoft.com/office/drawing/2014/main" id="{1716944B-B260-5852-D449-EF5BCEF9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7908" y="2508371"/>
            <a:ext cx="1458817" cy="1312523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0B9F7496-BD86-65A5-C53F-D56F9D4D43CB}"/>
              </a:ext>
            </a:extLst>
          </p:cNvPr>
          <p:cNvSpPr txBox="1"/>
          <p:nvPr/>
        </p:nvSpPr>
        <p:spPr>
          <a:xfrm>
            <a:off x="942587" y="1573290"/>
            <a:ext cx="21706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Zone Géographique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74DA4E2-0CCB-DCF8-6FE9-E46F6B2323C9}"/>
              </a:ext>
            </a:extLst>
          </p:cNvPr>
          <p:cNvSpPr txBox="1"/>
          <p:nvPr/>
        </p:nvSpPr>
        <p:spPr>
          <a:xfrm>
            <a:off x="8849146" y="1764203"/>
            <a:ext cx="1883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Nom de couche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65DDC8-8F3E-8E10-03ED-2828D6847CFF}"/>
              </a:ext>
            </a:extLst>
          </p:cNvPr>
          <p:cNvSpPr txBox="1"/>
          <p:nvPr/>
        </p:nvSpPr>
        <p:spPr>
          <a:xfrm>
            <a:off x="5243246" y="1492178"/>
            <a:ext cx="12941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Type de flux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A3CDF1-B9F2-ACA6-DA6C-E3BBC70FEC55}"/>
              </a:ext>
            </a:extLst>
          </p:cNvPr>
          <p:cNvSpPr txBox="1"/>
          <p:nvPr/>
        </p:nvSpPr>
        <p:spPr>
          <a:xfrm>
            <a:off x="5016469" y="2552828"/>
            <a:ext cx="1747707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/>
              <a:t>WFS (vecteur)</a:t>
            </a:r>
          </a:p>
          <a:p>
            <a:pPr algn="ctr">
              <a:lnSpc>
                <a:spcPct val="150000"/>
              </a:lnSpc>
            </a:pPr>
            <a:r>
              <a:rPr lang="fr-FR" sz="2000" dirty="0"/>
              <a:t>WMS (raster)</a:t>
            </a:r>
          </a:p>
          <a:p>
            <a:pPr algn="ctr">
              <a:lnSpc>
                <a:spcPct val="150000"/>
              </a:lnSpc>
            </a:pPr>
            <a:r>
              <a:rPr lang="fr-FR" sz="2000" dirty="0"/>
              <a:t>WMTS (raster)</a:t>
            </a:r>
          </a:p>
          <a:p>
            <a:pPr algn="ctr"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C57149-303F-ADFF-FE4F-0DE302470680}"/>
              </a:ext>
            </a:extLst>
          </p:cNvPr>
          <p:cNvSpPr txBox="1"/>
          <p:nvPr/>
        </p:nvSpPr>
        <p:spPr>
          <a:xfrm>
            <a:off x="8458868" y="2552828"/>
            <a:ext cx="2664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 err="1"/>
              <a:t>LIMITES_ADMINISTRATIVES_EXPRESS.LATEST:canton</a:t>
            </a:r>
            <a:endParaRPr lang="fr-FR" sz="2000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D96616-90D2-B8E3-E389-1F082105DA11}"/>
              </a:ext>
            </a:extLst>
          </p:cNvPr>
          <p:cNvSpPr txBox="1"/>
          <p:nvPr/>
        </p:nvSpPr>
        <p:spPr>
          <a:xfrm>
            <a:off x="1316388" y="5312916"/>
            <a:ext cx="12941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Package </a:t>
            </a:r>
            <a:r>
              <a:rPr lang="fr-FR" sz="2000" b="1" dirty="0" err="1"/>
              <a:t>sf</a:t>
            </a:r>
            <a:endParaRPr lang="fr-FR" sz="20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389327-293F-445B-F051-17497B0761D3}"/>
              </a:ext>
            </a:extLst>
          </p:cNvPr>
          <p:cNvSpPr txBox="1"/>
          <p:nvPr/>
        </p:nvSpPr>
        <p:spPr>
          <a:xfrm>
            <a:off x="4688330" y="5005556"/>
            <a:ext cx="2183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/>
              <a:t>get_wfs</a:t>
            </a:r>
            <a:r>
              <a:rPr lang="fr-FR" sz="2000" b="1" dirty="0"/>
              <a:t>()</a:t>
            </a:r>
          </a:p>
          <a:p>
            <a:pPr algn="ctr"/>
            <a:r>
              <a:rPr lang="fr-FR" sz="2000" b="1" dirty="0" err="1"/>
              <a:t>get_wms_raster</a:t>
            </a:r>
            <a:r>
              <a:rPr lang="fr-FR" sz="2000" b="1" dirty="0"/>
              <a:t>()</a:t>
            </a:r>
          </a:p>
          <a:p>
            <a:pPr algn="ctr"/>
            <a:r>
              <a:rPr lang="fr-FR" sz="2000" b="1" dirty="0" err="1"/>
              <a:t>get_wmts</a:t>
            </a:r>
            <a:r>
              <a:rPr lang="fr-FR" sz="2000" b="1" dirty="0"/>
              <a:t>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9C047E-16E5-3EF9-C42E-9496448CC2FD}"/>
              </a:ext>
            </a:extLst>
          </p:cNvPr>
          <p:cNvSpPr txBox="1"/>
          <p:nvPr/>
        </p:nvSpPr>
        <p:spPr>
          <a:xfrm>
            <a:off x="8584904" y="5275595"/>
            <a:ext cx="2664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/>
              <a:t>get_layers_metadata</a:t>
            </a:r>
            <a:r>
              <a:rPr lang="fr-FR" sz="2000" b="1" dirty="0"/>
              <a:t>()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A293A2A-8555-C443-6D7E-5644AC1D058E}"/>
              </a:ext>
            </a:extLst>
          </p:cNvPr>
          <p:cNvCxnSpPr/>
          <p:nvPr/>
        </p:nvCxnSpPr>
        <p:spPr>
          <a:xfrm>
            <a:off x="1990716" y="4095232"/>
            <a:ext cx="0" cy="10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DBD80A1-FD52-BEAE-61DC-5F7F675E5429}"/>
              </a:ext>
            </a:extLst>
          </p:cNvPr>
          <p:cNvCxnSpPr>
            <a:cxnSpLocks/>
          </p:cNvCxnSpPr>
          <p:nvPr/>
        </p:nvCxnSpPr>
        <p:spPr>
          <a:xfrm>
            <a:off x="5780026" y="4519914"/>
            <a:ext cx="0" cy="44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856C03-59F8-FD97-87E1-F0CD6873EA79}"/>
              </a:ext>
            </a:extLst>
          </p:cNvPr>
          <p:cNvCxnSpPr/>
          <p:nvPr/>
        </p:nvCxnSpPr>
        <p:spPr>
          <a:xfrm>
            <a:off x="9895005" y="4139231"/>
            <a:ext cx="0" cy="10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7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A0D52A3-B406-0DBD-DA4D-124F3D252234}"/>
              </a:ext>
            </a:extLst>
          </p:cNvPr>
          <p:cNvSpPr txBox="1"/>
          <p:nvPr/>
        </p:nvSpPr>
        <p:spPr>
          <a:xfrm>
            <a:off x="5388466" y="1780016"/>
            <a:ext cx="174770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« </a:t>
            </a:r>
            <a:r>
              <a:rPr lang="fr-FR" sz="2000" dirty="0" err="1"/>
              <a:t>cartovecto</a:t>
            </a:r>
            <a:r>
              <a:rPr lang="fr-FR" sz="2000" dirty="0"/>
              <a:t> »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FC29572-C73B-9A20-5744-DBDFD180703A}"/>
              </a:ext>
            </a:extLst>
          </p:cNvPr>
          <p:cNvSpPr txBox="1"/>
          <p:nvPr/>
        </p:nvSpPr>
        <p:spPr>
          <a:xfrm>
            <a:off x="3602925" y="3941785"/>
            <a:ext cx="454833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/>
              <a:t>« LABELS</a:t>
            </a:r>
            <a:r>
              <a:rPr lang="fr-FR" sz="2000" dirty="0" err="1"/>
              <a:t>.TOURISTIQUES:villages</a:t>
            </a:r>
            <a:r>
              <a:rPr lang="fr-FR" sz="2000" err="1"/>
              <a:t>_</a:t>
            </a:r>
            <a:r>
              <a:rPr lang="fr-FR" sz="2000"/>
              <a:t>etape »</a:t>
            </a:r>
            <a:endParaRPr lang="fr-FR" sz="2000" dirty="0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B9BF1CA7-D442-5746-8E93-5B0C4EBAF3F0}"/>
              </a:ext>
            </a:extLst>
          </p:cNvPr>
          <p:cNvSpPr/>
          <p:nvPr/>
        </p:nvSpPr>
        <p:spPr>
          <a:xfrm>
            <a:off x="7129182" y="2013433"/>
            <a:ext cx="788565" cy="33556"/>
          </a:xfrm>
          <a:custGeom>
            <a:avLst/>
            <a:gdLst>
              <a:gd name="connsiteX0" fmla="*/ 0 w 788565"/>
              <a:gd name="connsiteY0" fmla="*/ 33556 h 33556"/>
              <a:gd name="connsiteX1" fmla="*/ 788565 w 788565"/>
              <a:gd name="connsiteY1" fmla="*/ 0 h 3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565" h="33556">
                <a:moveTo>
                  <a:pt x="0" y="33556"/>
                </a:moveTo>
                <a:lnTo>
                  <a:pt x="788565" y="0"/>
                </a:ln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B9C68AD-744F-B5A5-12E0-2B2AE20519A7}"/>
              </a:ext>
            </a:extLst>
          </p:cNvPr>
          <p:cNvSpPr/>
          <p:nvPr/>
        </p:nvSpPr>
        <p:spPr>
          <a:xfrm>
            <a:off x="2788316" y="3749954"/>
            <a:ext cx="775545" cy="520117"/>
          </a:xfrm>
          <a:custGeom>
            <a:avLst/>
            <a:gdLst>
              <a:gd name="connsiteX0" fmla="*/ 12147 w 775545"/>
              <a:gd name="connsiteY0" fmla="*/ 0 h 520117"/>
              <a:gd name="connsiteX1" fmla="*/ 104426 w 775545"/>
              <a:gd name="connsiteY1" fmla="*/ 402671 h 520117"/>
              <a:gd name="connsiteX2" fmla="*/ 775545 w 775545"/>
              <a:gd name="connsiteY2" fmla="*/ 520117 h 5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45" h="520117">
                <a:moveTo>
                  <a:pt x="12147" y="0"/>
                </a:moveTo>
                <a:cubicBezTo>
                  <a:pt x="-5330" y="157992"/>
                  <a:pt x="-22807" y="315985"/>
                  <a:pt x="104426" y="402671"/>
                </a:cubicBezTo>
                <a:cubicBezTo>
                  <a:pt x="231659" y="489357"/>
                  <a:pt x="503602" y="504737"/>
                  <a:pt x="775545" y="520117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D67CC51B-502D-7CF4-CD3E-7A9DA6D21166}"/>
              </a:ext>
            </a:extLst>
          </p:cNvPr>
          <p:cNvSpPr/>
          <p:nvPr/>
        </p:nvSpPr>
        <p:spPr>
          <a:xfrm>
            <a:off x="8219751" y="3431172"/>
            <a:ext cx="763398" cy="822121"/>
          </a:xfrm>
          <a:custGeom>
            <a:avLst/>
            <a:gdLst>
              <a:gd name="connsiteX0" fmla="*/ 0 w 763398"/>
              <a:gd name="connsiteY0" fmla="*/ 822121 h 822121"/>
              <a:gd name="connsiteX1" fmla="*/ 545284 w 763398"/>
              <a:gd name="connsiteY1" fmla="*/ 645952 h 822121"/>
              <a:gd name="connsiteX2" fmla="*/ 763398 w 763398"/>
              <a:gd name="connsiteY2" fmla="*/ 0 h 82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822121">
                <a:moveTo>
                  <a:pt x="0" y="822121"/>
                </a:moveTo>
                <a:cubicBezTo>
                  <a:pt x="209025" y="802546"/>
                  <a:pt x="418051" y="782972"/>
                  <a:pt x="545284" y="645952"/>
                </a:cubicBezTo>
                <a:cubicBezTo>
                  <a:pt x="672517" y="508932"/>
                  <a:pt x="717957" y="254466"/>
                  <a:pt x="763398" y="0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56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Flux WFS</a:t>
            </a:r>
            <a:endParaRPr lang="fr-FR" b="1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09109AC-49DA-642B-4EDE-34383827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215" y="1780013"/>
            <a:ext cx="6459687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</a:t>
            </a:r>
            <a:r>
              <a:rPr lang="fr-FR" altLang="fr-FR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layers_metadata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fr-FR" altLang="fr-F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wfs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« , "</a:t>
            </a:r>
            <a:r>
              <a:rPr lang="fr-FR" altLang="fr-F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administratif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85888AA6-2A62-DE03-BFAE-03A2A2CB2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83805"/>
              </p:ext>
            </p:extLst>
          </p:nvPr>
        </p:nvGraphicFramePr>
        <p:xfrm>
          <a:off x="1970215" y="2280406"/>
          <a:ext cx="10087006" cy="2246663"/>
        </p:xfrm>
        <a:graphic>
          <a:graphicData uri="http://schemas.openxmlformats.org/drawingml/2006/table">
            <a:tbl>
              <a:tblPr/>
              <a:tblGrid>
                <a:gridCol w="3425631">
                  <a:extLst>
                    <a:ext uri="{9D8B030D-6E8A-4147-A177-3AD203B41FA5}">
                      <a16:colId xmlns:a16="http://schemas.microsoft.com/office/drawing/2014/main" val="4261156382"/>
                    </a:ext>
                  </a:extLst>
                </a:gridCol>
                <a:gridCol w="5152261">
                  <a:extLst>
                    <a:ext uri="{9D8B030D-6E8A-4147-A177-3AD203B41FA5}">
                      <a16:colId xmlns:a16="http://schemas.microsoft.com/office/drawing/2014/main" val="1684650974"/>
                    </a:ext>
                  </a:extLst>
                </a:gridCol>
                <a:gridCol w="1509114">
                  <a:extLst>
                    <a:ext uri="{9D8B030D-6E8A-4147-A177-3AD203B41FA5}">
                      <a16:colId xmlns:a16="http://schemas.microsoft.com/office/drawing/2014/main" val="3567882004"/>
                    </a:ext>
                  </a:extLst>
                </a:gridCol>
              </a:tblGrid>
              <a:tr h="25659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Title</a:t>
                      </a:r>
                      <a:endParaRPr kumimoji="0" lang="fr-F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Abstract</a:t>
                      </a: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552846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ADMINEXPRESS-COG-CARTO.LATEST:arrondissement_municipal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ADMINEXPRESS-COG-CARTO.LATEST:arrondissement_municipal.title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édition 2023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56081"/>
                  </a:ext>
                </a:extLst>
              </a:tr>
              <a:tr h="20783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ADMINEXPRESS-COG-CARTO.LATEST:canton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ADMINEXPRESS-COG-CARTO.LATEST:canton.title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édition 2023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55482"/>
                  </a:ext>
                </a:extLst>
              </a:tr>
              <a:tr h="560413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ADMINEXPRESS-COG-CARTO.LATEST:chflieu_arrondissement_municipal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ADMINEXPRESS-COG-CARTO.LATEST:chflieu_arrondissement_municipal.title</a:t>
                      </a: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édition 2023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30635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ADMINEXPRESS-COG-CARTO.LATEST:chflieu_commune</a:t>
                      </a: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ADMINEXPRESS-COG-CARTO.LATEST:chflieu_commune.title</a:t>
                      </a: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édition 2023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953622"/>
                  </a:ext>
                </a:extLst>
              </a:tr>
              <a:tr h="374353"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23856" marR="23856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83500"/>
                  </a:ext>
                </a:extLst>
              </a:tr>
            </a:tbl>
          </a:graphicData>
        </a:graphic>
      </p:graphicFrame>
      <p:grpSp>
        <p:nvGrpSpPr>
          <p:cNvPr id="27" name="Groupe 26">
            <a:extLst>
              <a:ext uri="{FF2B5EF4-FFF2-40B4-BE49-F238E27FC236}">
                <a16:creationId xmlns:a16="http://schemas.microsoft.com/office/drawing/2014/main" id="{8C26A49D-CC6D-383E-4B2E-A1A6239BE94F}"/>
              </a:ext>
            </a:extLst>
          </p:cNvPr>
          <p:cNvGrpSpPr/>
          <p:nvPr/>
        </p:nvGrpSpPr>
        <p:grpSpPr>
          <a:xfrm>
            <a:off x="1734792" y="1804955"/>
            <a:ext cx="45719" cy="2771925"/>
            <a:chOff x="1673197" y="1515914"/>
            <a:chExt cx="42567" cy="1666408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A27D503-3317-4808-64E5-C199A84E738B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5F1CE909-6E22-0102-9E56-7DE625D3EE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54A2032B-1B37-FE46-4672-94366D8507A2}"/>
              </a:ext>
            </a:extLst>
          </p:cNvPr>
          <p:cNvSpPr txBox="1">
            <a:spLocks/>
          </p:cNvSpPr>
          <p:nvPr/>
        </p:nvSpPr>
        <p:spPr>
          <a:xfrm>
            <a:off x="0" y="1740963"/>
            <a:ext cx="1689074" cy="14773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Récupération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noms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couches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2D10431-C23A-301E-E52D-6DB7DD5DC553}"/>
              </a:ext>
            </a:extLst>
          </p:cNvPr>
          <p:cNvGrpSpPr/>
          <p:nvPr/>
        </p:nvGrpSpPr>
        <p:grpSpPr>
          <a:xfrm>
            <a:off x="1760808" y="4862007"/>
            <a:ext cx="42567" cy="1666408"/>
            <a:chOff x="1673197" y="1515914"/>
            <a:chExt cx="42567" cy="1666408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6D567E81-86F6-EBA5-4A1A-0BCECF91E947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AFD776-15E3-4E8C-21E4-80F849765FD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B2774C3-BAD3-D3E3-B09D-5992661D342D}"/>
              </a:ext>
            </a:extLst>
          </p:cNvPr>
          <p:cNvSpPr txBox="1">
            <a:spLocks/>
          </p:cNvSpPr>
          <p:nvPr/>
        </p:nvSpPr>
        <p:spPr>
          <a:xfrm>
            <a:off x="0" y="4840569"/>
            <a:ext cx="168907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Récupération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58A9251-94ED-7E26-6D54-81A54BCFA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821" y="4975833"/>
            <a:ext cx="7040984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get_apikeys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administratif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"adresse", "agriculture",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altimetrie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"cartes", 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cartovecto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clc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economie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"environnement",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geodesie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"lambert93",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ocsge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"ortho",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orthohisto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"parcellaire",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"satellite", "sol", "topographie", "transports")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3FA8114-DD6D-0716-5A37-6D5879E9EDB2}"/>
              </a:ext>
            </a:extLst>
          </p:cNvPr>
          <p:cNvSpPr txBox="1">
            <a:spLocks/>
          </p:cNvSpPr>
          <p:nvPr/>
        </p:nvSpPr>
        <p:spPr>
          <a:xfrm>
            <a:off x="-67561" y="1151944"/>
            <a:ext cx="1689074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Manuel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F68BB62-D6C9-9B50-E8B9-BA925858B414}"/>
              </a:ext>
            </a:extLst>
          </p:cNvPr>
          <p:cNvGrpSpPr/>
          <p:nvPr/>
        </p:nvGrpSpPr>
        <p:grpSpPr>
          <a:xfrm>
            <a:off x="1715089" y="1207724"/>
            <a:ext cx="45719" cy="249148"/>
            <a:chOff x="1673197" y="1515914"/>
            <a:chExt cx="42567" cy="166640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D4D01A4-10C5-1389-C100-DA904E471091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4D36C9-E762-3AC6-75F1-B384FDC5874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5916C-CB34-AA79-BCE7-3D6C2EBA8D59}"/>
              </a:ext>
            </a:extLst>
          </p:cNvPr>
          <p:cNvSpPr txBox="1"/>
          <p:nvPr/>
        </p:nvSpPr>
        <p:spPr>
          <a:xfrm>
            <a:off x="1983974" y="1165023"/>
            <a:ext cx="613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Services web "experts" | </a:t>
            </a:r>
            <a:r>
              <a:rPr lang="fr-FR" dirty="0" err="1">
                <a:hlinkClick r:id="rId2"/>
              </a:rPr>
              <a:t>Géoservices</a:t>
            </a:r>
            <a:r>
              <a:rPr lang="fr-FR" dirty="0">
                <a:hlinkClick r:id="rId2"/>
              </a:rPr>
              <a:t> (ign.fr)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5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A0D52A3-B406-0DBD-DA4D-124F3D252234}"/>
              </a:ext>
            </a:extLst>
          </p:cNvPr>
          <p:cNvSpPr txBox="1"/>
          <p:nvPr/>
        </p:nvSpPr>
        <p:spPr>
          <a:xfrm>
            <a:off x="5389926" y="3784910"/>
            <a:ext cx="174770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/>
              <a:t>« cartovecto »</a:t>
            </a:r>
            <a:endParaRPr lang="fr-FR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FC29572-C73B-9A20-5744-DBDFD180703A}"/>
              </a:ext>
            </a:extLst>
          </p:cNvPr>
          <p:cNvSpPr txBox="1"/>
          <p:nvPr/>
        </p:nvSpPr>
        <p:spPr>
          <a:xfrm>
            <a:off x="3604385" y="5946679"/>
            <a:ext cx="454833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/>
              <a:t>« LABELS</a:t>
            </a:r>
            <a:r>
              <a:rPr lang="fr-FR" sz="2000" dirty="0" err="1"/>
              <a:t>.TOURISTIQUES:villages</a:t>
            </a:r>
            <a:r>
              <a:rPr lang="fr-FR" sz="2000" err="1"/>
              <a:t>_</a:t>
            </a:r>
            <a:r>
              <a:rPr lang="fr-FR" sz="2000"/>
              <a:t>etape »</a:t>
            </a:r>
            <a:endParaRPr lang="fr-FR" sz="2000" dirty="0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ADD09613-C9F7-87DD-C8C1-49C7472D3B06}"/>
              </a:ext>
            </a:extLst>
          </p:cNvPr>
          <p:cNvSpPr/>
          <p:nvPr/>
        </p:nvSpPr>
        <p:spPr>
          <a:xfrm>
            <a:off x="6719582" y="1996580"/>
            <a:ext cx="1275126" cy="528506"/>
          </a:xfrm>
          <a:custGeom>
            <a:avLst/>
            <a:gdLst>
              <a:gd name="connsiteX0" fmla="*/ 0 w 1275126"/>
              <a:gd name="connsiteY0" fmla="*/ 0 h 528506"/>
              <a:gd name="connsiteX1" fmla="*/ 729842 w 1275126"/>
              <a:gd name="connsiteY1" fmla="*/ 184558 h 528506"/>
              <a:gd name="connsiteX2" fmla="*/ 1275126 w 1275126"/>
              <a:gd name="connsiteY2" fmla="*/ 528506 h 52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26" h="528506">
                <a:moveTo>
                  <a:pt x="0" y="0"/>
                </a:moveTo>
                <a:cubicBezTo>
                  <a:pt x="258660" y="48237"/>
                  <a:pt x="517321" y="96474"/>
                  <a:pt x="729842" y="184558"/>
                </a:cubicBezTo>
                <a:cubicBezTo>
                  <a:pt x="942363" y="272642"/>
                  <a:pt x="1108744" y="400574"/>
                  <a:pt x="1275126" y="528506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B9C68AD-744F-B5A5-12E0-2B2AE20519A7}"/>
              </a:ext>
            </a:extLst>
          </p:cNvPr>
          <p:cNvSpPr/>
          <p:nvPr/>
        </p:nvSpPr>
        <p:spPr>
          <a:xfrm>
            <a:off x="2789776" y="5754848"/>
            <a:ext cx="775545" cy="520117"/>
          </a:xfrm>
          <a:custGeom>
            <a:avLst/>
            <a:gdLst>
              <a:gd name="connsiteX0" fmla="*/ 12147 w 775545"/>
              <a:gd name="connsiteY0" fmla="*/ 0 h 520117"/>
              <a:gd name="connsiteX1" fmla="*/ 104426 w 775545"/>
              <a:gd name="connsiteY1" fmla="*/ 402671 h 520117"/>
              <a:gd name="connsiteX2" fmla="*/ 775545 w 775545"/>
              <a:gd name="connsiteY2" fmla="*/ 520117 h 5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45" h="520117">
                <a:moveTo>
                  <a:pt x="12147" y="0"/>
                </a:moveTo>
                <a:cubicBezTo>
                  <a:pt x="-5330" y="157992"/>
                  <a:pt x="-22807" y="315985"/>
                  <a:pt x="104426" y="402671"/>
                </a:cubicBezTo>
                <a:cubicBezTo>
                  <a:pt x="231659" y="489357"/>
                  <a:pt x="503602" y="504737"/>
                  <a:pt x="775545" y="520117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D67CC51B-502D-7CF4-CD3E-7A9DA6D21166}"/>
              </a:ext>
            </a:extLst>
          </p:cNvPr>
          <p:cNvSpPr/>
          <p:nvPr/>
        </p:nvSpPr>
        <p:spPr>
          <a:xfrm>
            <a:off x="8221211" y="5436066"/>
            <a:ext cx="763398" cy="822121"/>
          </a:xfrm>
          <a:custGeom>
            <a:avLst/>
            <a:gdLst>
              <a:gd name="connsiteX0" fmla="*/ 0 w 763398"/>
              <a:gd name="connsiteY0" fmla="*/ 822121 h 822121"/>
              <a:gd name="connsiteX1" fmla="*/ 545284 w 763398"/>
              <a:gd name="connsiteY1" fmla="*/ 645952 h 822121"/>
              <a:gd name="connsiteX2" fmla="*/ 763398 w 763398"/>
              <a:gd name="connsiteY2" fmla="*/ 0 h 82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822121">
                <a:moveTo>
                  <a:pt x="0" y="822121"/>
                </a:moveTo>
                <a:cubicBezTo>
                  <a:pt x="209025" y="802546"/>
                  <a:pt x="418051" y="782972"/>
                  <a:pt x="545284" y="645952"/>
                </a:cubicBezTo>
                <a:cubicBezTo>
                  <a:pt x="672517" y="508932"/>
                  <a:pt x="717957" y="254466"/>
                  <a:pt x="763398" y="0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Flux WFS</a:t>
            </a:r>
            <a:endParaRPr lang="fr-FR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B02211-ACCC-4DD3-C487-216612AE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82" y="3568557"/>
            <a:ext cx="8440636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get_wfs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(x = </a:t>
            </a:r>
            <a:r>
              <a:rPr lang="fr-FR" altLang="fr-F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penmarch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endParaRPr lang="fr-FR" altLang="fr-FR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      layer =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ADMINEXPRESS-COG-CARTO.LATEST:arrondissement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2D10431-C23A-301E-E52D-6DB7DD5DC553}"/>
              </a:ext>
            </a:extLst>
          </p:cNvPr>
          <p:cNvGrpSpPr/>
          <p:nvPr/>
        </p:nvGrpSpPr>
        <p:grpSpPr>
          <a:xfrm flipH="1">
            <a:off x="1671482" y="1530417"/>
            <a:ext cx="45719" cy="1450505"/>
            <a:chOff x="1673197" y="1515914"/>
            <a:chExt cx="42567" cy="1666408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D567E81-86F6-EBA5-4A1A-0BCECF91E947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9AFD776-15E3-4E8C-21E4-80F849765FD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9B2774C3-BAD3-D3E3-B09D-5992661D342D}"/>
              </a:ext>
            </a:extLst>
          </p:cNvPr>
          <p:cNvSpPr txBox="1">
            <a:spLocks/>
          </p:cNvSpPr>
          <p:nvPr/>
        </p:nvSpPr>
        <p:spPr>
          <a:xfrm>
            <a:off x="-43606" y="1508980"/>
            <a:ext cx="168907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Récupération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d’une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shape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6799919-F8BC-638D-6B18-9FE4FC77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4" y="1542894"/>
            <a:ext cx="844063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penmarch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read_sf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fr-FR" altLang="fr-FR" sz="1400" b="1" i="0" u="none" strike="noStrike" cap="none" normalizeH="0" baseline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("extdata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penmarch</a:t>
            </a:r>
            <a:r>
              <a:rPr kumimoji="0" lang="fr-FR" altLang="fr-FR" sz="1400" b="1" i="0" u="none" strike="noStrike" cap="none" normalizeH="0" baseline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shp",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"happign"))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665072-27B4-2934-A6CB-F2330EEEE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1" r="18231"/>
          <a:stretch/>
        </p:blipFill>
        <p:spPr>
          <a:xfrm>
            <a:off x="1952624" y="1883844"/>
            <a:ext cx="1032344" cy="109707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D1AB57D-612C-D735-0600-16F1FD0FD418}"/>
              </a:ext>
            </a:extLst>
          </p:cNvPr>
          <p:cNvSpPr txBox="1">
            <a:spLocks/>
          </p:cNvSpPr>
          <p:nvPr/>
        </p:nvSpPr>
        <p:spPr>
          <a:xfrm>
            <a:off x="-25821" y="3367872"/>
            <a:ext cx="168907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Récupération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données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B2D1C84-6AFC-C5E6-E167-978DFF0DD9E6}"/>
              </a:ext>
            </a:extLst>
          </p:cNvPr>
          <p:cNvGrpSpPr/>
          <p:nvPr/>
        </p:nvGrpSpPr>
        <p:grpSpPr>
          <a:xfrm flipH="1">
            <a:off x="1689073" y="3485443"/>
            <a:ext cx="45719" cy="3134295"/>
            <a:chOff x="1673197" y="1515914"/>
            <a:chExt cx="42567" cy="1666408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20B121D-19DD-457E-3D48-9057C8FB9412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E7FA455-E5E1-A6DE-B233-BF947C9702B9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E67064E1-2D2B-0D0B-435B-ED5CE944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4251973"/>
            <a:ext cx="3512236" cy="2368185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06028116-485A-DD4D-D0B2-E102BBC18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356"/>
              </p:ext>
            </p:extLst>
          </p:nvPr>
        </p:nvGraphicFramePr>
        <p:xfrm>
          <a:off x="5827853" y="4268175"/>
          <a:ext cx="6242346" cy="1082040"/>
        </p:xfrm>
        <a:graphic>
          <a:graphicData uri="http://schemas.openxmlformats.org/drawingml/2006/table">
            <a:tbl>
              <a:tblPr/>
              <a:tblGrid>
                <a:gridCol w="763122">
                  <a:extLst>
                    <a:ext uri="{9D8B030D-6E8A-4147-A177-3AD203B41FA5}">
                      <a16:colId xmlns:a16="http://schemas.microsoft.com/office/drawing/2014/main" val="2648592834"/>
                    </a:ext>
                  </a:extLst>
                </a:gridCol>
                <a:gridCol w="725111">
                  <a:extLst>
                    <a:ext uri="{9D8B030D-6E8A-4147-A177-3AD203B41FA5}">
                      <a16:colId xmlns:a16="http://schemas.microsoft.com/office/drawing/2014/main" val="1065509108"/>
                    </a:ext>
                  </a:extLst>
                </a:gridCol>
                <a:gridCol w="752371">
                  <a:extLst>
                    <a:ext uri="{9D8B030D-6E8A-4147-A177-3AD203B41FA5}">
                      <a16:colId xmlns:a16="http://schemas.microsoft.com/office/drawing/2014/main" val="2671863100"/>
                    </a:ext>
                  </a:extLst>
                </a:gridCol>
                <a:gridCol w="866863">
                  <a:extLst>
                    <a:ext uri="{9D8B030D-6E8A-4147-A177-3AD203B41FA5}">
                      <a16:colId xmlns:a16="http://schemas.microsoft.com/office/drawing/2014/main" val="525062483"/>
                    </a:ext>
                  </a:extLst>
                </a:gridCol>
                <a:gridCol w="855957">
                  <a:extLst>
                    <a:ext uri="{9D8B030D-6E8A-4147-A177-3AD203B41FA5}">
                      <a16:colId xmlns:a16="http://schemas.microsoft.com/office/drawing/2014/main" val="2718496096"/>
                    </a:ext>
                  </a:extLst>
                </a:gridCol>
                <a:gridCol w="937738">
                  <a:extLst>
                    <a:ext uri="{9D8B030D-6E8A-4147-A177-3AD203B41FA5}">
                      <a16:colId xmlns:a16="http://schemas.microsoft.com/office/drawing/2014/main" val="3205987108"/>
                    </a:ext>
                  </a:extLst>
                </a:gridCol>
                <a:gridCol w="1341184">
                  <a:extLst>
                    <a:ext uri="{9D8B030D-6E8A-4147-A177-3AD203B41FA5}">
                      <a16:colId xmlns:a16="http://schemas.microsoft.com/office/drawing/2014/main" val="146886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nom_m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</a:t>
                      </a: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insee_arr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insee_dep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insee_reg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geometry</a:t>
                      </a:r>
                      <a:endParaRPr kumimoji="0" lang="fr-F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5779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ARR_DEP_FXX_000000000099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QUIMPER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Quimper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MULTIPOLYGON (((-4.38082 47...</a:t>
                      </a:r>
                    </a:p>
                  </a:txBody>
                  <a:tcPr marL="47625" marR="476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4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391AA8-5067-4FC5-42D2-6DC2A7061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8CC078C-5FA0-50A1-C45A-B93273CB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E6530-0A14-7578-82A1-619CEF65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17513E-BA4F-C941-C0EF-F7238B289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F8AF-6772-E814-B10C-4AC2BFBD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4">
            <a:extLst>
              <a:ext uri="{FF2B5EF4-FFF2-40B4-BE49-F238E27FC236}">
                <a16:creationId xmlns:a16="http://schemas.microsoft.com/office/drawing/2014/main" id="{B778179E-4FF5-D70A-61F7-28770919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F32CF3D-D984-85A2-B0AA-1E2EE211BAE6}"/>
              </a:ext>
            </a:extLst>
          </p:cNvPr>
          <p:cNvSpPr txBox="1">
            <a:spLocks/>
          </p:cNvSpPr>
          <p:nvPr/>
        </p:nvSpPr>
        <p:spPr>
          <a:xfrm>
            <a:off x="0" y="238259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6000" b="1" dirty="0"/>
              <a:t>Fonctionnement</a:t>
            </a:r>
            <a:endParaRPr lang="fr-FR" sz="2400" b="1" dirty="0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ADD09613-C9F7-87DD-C8C1-49C7472D3B06}"/>
              </a:ext>
            </a:extLst>
          </p:cNvPr>
          <p:cNvSpPr/>
          <p:nvPr/>
        </p:nvSpPr>
        <p:spPr>
          <a:xfrm>
            <a:off x="6719582" y="1996580"/>
            <a:ext cx="1275126" cy="528506"/>
          </a:xfrm>
          <a:custGeom>
            <a:avLst/>
            <a:gdLst>
              <a:gd name="connsiteX0" fmla="*/ 0 w 1275126"/>
              <a:gd name="connsiteY0" fmla="*/ 0 h 528506"/>
              <a:gd name="connsiteX1" fmla="*/ 729842 w 1275126"/>
              <a:gd name="connsiteY1" fmla="*/ 184558 h 528506"/>
              <a:gd name="connsiteX2" fmla="*/ 1275126 w 1275126"/>
              <a:gd name="connsiteY2" fmla="*/ 528506 h 52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26" h="528506">
                <a:moveTo>
                  <a:pt x="0" y="0"/>
                </a:moveTo>
                <a:cubicBezTo>
                  <a:pt x="258660" y="48237"/>
                  <a:pt x="517321" y="96474"/>
                  <a:pt x="729842" y="184558"/>
                </a:cubicBezTo>
                <a:cubicBezTo>
                  <a:pt x="942363" y="272642"/>
                  <a:pt x="1108744" y="400574"/>
                  <a:pt x="1275126" y="528506"/>
                </a:cubicBezTo>
              </a:path>
            </a:pathLst>
          </a:custGeom>
          <a:noFill/>
          <a:ln w="19050">
            <a:solidFill>
              <a:srgbClr val="92AAD4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D0698732-AC2D-84D9-E8A4-3FB754FC8E66}"/>
              </a:ext>
            </a:extLst>
          </p:cNvPr>
          <p:cNvSpPr/>
          <p:nvPr/>
        </p:nvSpPr>
        <p:spPr>
          <a:xfrm>
            <a:off x="9075805" y="532939"/>
            <a:ext cx="2009274" cy="1312523"/>
          </a:xfrm>
          <a:prstGeom prst="diamond">
            <a:avLst/>
          </a:prstGeom>
          <a:solidFill>
            <a:srgbClr val="B4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B2290-D947-A4A0-76B9-2EC282EA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5ADF67DA-403D-404A-0A5B-9FF2844C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1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8F030-FA58-9ED1-CFA9-E030A421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9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ACCF8-CE0F-6137-5748-6CC9F093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7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E7BDA-7B15-060C-45A7-AD70500B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52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>
            <a:extLst>
              <a:ext uri="{FF2B5EF4-FFF2-40B4-BE49-F238E27FC236}">
                <a16:creationId xmlns:a16="http://schemas.microsoft.com/office/drawing/2014/main" id="{96505FC8-04F0-1FD0-C763-F4135F62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91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CA2E3DD6-B79F-473F-E614-7DBD5A494F97}"/>
              </a:ext>
            </a:extLst>
          </p:cNvPr>
          <p:cNvSpPr txBox="1">
            <a:spLocks/>
          </p:cNvSpPr>
          <p:nvPr/>
        </p:nvSpPr>
        <p:spPr>
          <a:xfrm>
            <a:off x="0" y="23826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spcBef>
                <a:spcPts val="1000"/>
              </a:spcBef>
              <a:buClr>
                <a:schemeClr val="accent2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fr-FR" sz="4800" b="1" dirty="0"/>
              <a:t>Flux WFS : paramètres optionnels</a:t>
            </a:r>
            <a:endParaRPr lang="fr-FR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B02211-ACCC-4DD3-C487-216612AE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81" y="1530417"/>
            <a:ext cx="844063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get_wfs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(x = "</a:t>
            </a:r>
            <a:r>
              <a:rPr lang="fr-FR" altLang="fr-FR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penmarch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layer = "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ADMINEXPRESS-COG-CARTO.LATEST:canton</a:t>
            </a:r>
            <a:r>
              <a:rPr lang="fr-FR" altLang="fr-F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spatial_filter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bbox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")</a:t>
            </a:r>
            <a:endParaRPr lang="fr-FR" altLang="fr-F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2D10431-C23A-301E-E52D-6DB7DD5DC553}"/>
              </a:ext>
            </a:extLst>
          </p:cNvPr>
          <p:cNvGrpSpPr/>
          <p:nvPr/>
        </p:nvGrpSpPr>
        <p:grpSpPr>
          <a:xfrm flipH="1">
            <a:off x="1671481" y="1463742"/>
            <a:ext cx="45719" cy="754053"/>
            <a:chOff x="1673197" y="1515914"/>
            <a:chExt cx="42567" cy="1666408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D567E81-86F6-EBA5-4A1A-0BCECF91E947}"/>
                </a:ext>
              </a:extLst>
            </p:cNvPr>
            <p:cNvCxnSpPr>
              <a:cxnSpLocks/>
            </p:cNvCxnSpPr>
            <p:nvPr/>
          </p:nvCxnSpPr>
          <p:spPr>
            <a:xfrm>
              <a:off x="1715764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9AFD776-15E3-4E8C-21E4-80F849765FD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97" y="1515914"/>
              <a:ext cx="0" cy="1666408"/>
            </a:xfrm>
            <a:prstGeom prst="line">
              <a:avLst/>
            </a:prstGeom>
            <a:ln w="19050">
              <a:solidFill>
                <a:srgbClr val="8FAA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9B2774C3-BAD3-D3E3-B09D-5992661D342D}"/>
              </a:ext>
            </a:extLst>
          </p:cNvPr>
          <p:cNvSpPr txBox="1">
            <a:spLocks/>
          </p:cNvSpPr>
          <p:nvPr/>
        </p:nvSpPr>
        <p:spPr>
          <a:xfrm>
            <a:off x="-32788" y="1419617"/>
            <a:ext cx="168907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Filtre</a:t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spatial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59AB0DEC-45B8-90CD-FB6D-7B2E86E2B2F9}"/>
              </a:ext>
            </a:extLst>
          </p:cNvPr>
          <p:cNvGrpSpPr/>
          <p:nvPr/>
        </p:nvGrpSpPr>
        <p:grpSpPr>
          <a:xfrm>
            <a:off x="361950" y="3429000"/>
            <a:ext cx="2897799" cy="2989682"/>
            <a:chOff x="361950" y="2605799"/>
            <a:chExt cx="3695700" cy="3812883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81BE685-5C28-2BBC-D863-4ABB2EF9A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27" r="16716"/>
            <a:stretch/>
          </p:blipFill>
          <p:spPr>
            <a:xfrm>
              <a:off x="361950" y="2790462"/>
              <a:ext cx="3581399" cy="3628220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230600F-6C3B-8506-6E10-2BE08688A36E}"/>
                </a:ext>
              </a:extLst>
            </p:cNvPr>
            <p:cNvSpPr/>
            <p:nvPr/>
          </p:nvSpPr>
          <p:spPr>
            <a:xfrm>
              <a:off x="2814637" y="3265955"/>
              <a:ext cx="200025" cy="2000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008C3F1-CCCA-5CE0-9E73-46D4C0B014AE}"/>
                </a:ext>
              </a:extLst>
            </p:cNvPr>
            <p:cNvSpPr/>
            <p:nvPr/>
          </p:nvSpPr>
          <p:spPr>
            <a:xfrm>
              <a:off x="1048164" y="5781675"/>
              <a:ext cx="200025" cy="2000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9273275-6BF0-C65B-3386-2B1C78DFF452}"/>
                </a:ext>
              </a:extLst>
            </p:cNvPr>
            <p:cNvSpPr/>
            <p:nvPr/>
          </p:nvSpPr>
          <p:spPr>
            <a:xfrm>
              <a:off x="3276600" y="2605799"/>
              <a:ext cx="781050" cy="7810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27ADD6E-EF5D-C28C-1C84-5A0C347CA2C2}"/>
                </a:ext>
              </a:extLst>
            </p:cNvPr>
            <p:cNvSpPr/>
            <p:nvPr/>
          </p:nvSpPr>
          <p:spPr>
            <a:xfrm>
              <a:off x="1775668" y="4410954"/>
              <a:ext cx="200025" cy="2000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AAEC9F1-CC32-2CF4-D6DC-991725A2865C}"/>
              </a:ext>
            </a:extLst>
          </p:cNvPr>
          <p:cNvGrpSpPr/>
          <p:nvPr/>
        </p:nvGrpSpPr>
        <p:grpSpPr>
          <a:xfrm>
            <a:off x="4529741" y="3429000"/>
            <a:ext cx="2959218" cy="2949108"/>
            <a:chOff x="4529740" y="2674534"/>
            <a:chExt cx="3716271" cy="3703574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450E357A-6BDD-96CD-02B7-CE3473BA7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61" r="18231"/>
            <a:stretch/>
          </p:blipFill>
          <p:spPr>
            <a:xfrm>
              <a:off x="4529740" y="2790462"/>
              <a:ext cx="3400425" cy="3587646"/>
            </a:xfrm>
            <a:prstGeom prst="rect">
              <a:avLst/>
            </a:prstGeom>
          </p:spPr>
        </p:pic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8B566B7-5411-3FD7-77D1-096AB510B6CF}"/>
                </a:ext>
              </a:extLst>
            </p:cNvPr>
            <p:cNvSpPr/>
            <p:nvPr/>
          </p:nvSpPr>
          <p:spPr>
            <a:xfrm>
              <a:off x="7002998" y="3334690"/>
              <a:ext cx="200025" cy="2000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B420951-B852-BA43-0C0E-DB7D311019AE}"/>
                </a:ext>
              </a:extLst>
            </p:cNvPr>
            <p:cNvSpPr/>
            <p:nvPr/>
          </p:nvSpPr>
          <p:spPr>
            <a:xfrm>
              <a:off x="5236525" y="5850410"/>
              <a:ext cx="200025" cy="200025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D0816B06-18DF-97B7-6696-E67D12D1BA9C}"/>
                </a:ext>
              </a:extLst>
            </p:cNvPr>
            <p:cNvSpPr/>
            <p:nvPr/>
          </p:nvSpPr>
          <p:spPr>
            <a:xfrm>
              <a:off x="7464961" y="2674534"/>
              <a:ext cx="781050" cy="78105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798F9CC-75DB-0837-FAEB-B34821B9BED1}"/>
                </a:ext>
              </a:extLst>
            </p:cNvPr>
            <p:cNvSpPr/>
            <p:nvPr/>
          </p:nvSpPr>
          <p:spPr>
            <a:xfrm>
              <a:off x="5964029" y="4479689"/>
              <a:ext cx="200025" cy="2000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05839B4-095A-6037-8233-9B833DBC47B2}"/>
              </a:ext>
            </a:extLst>
          </p:cNvPr>
          <p:cNvGrpSpPr/>
          <p:nvPr/>
        </p:nvGrpSpPr>
        <p:grpSpPr>
          <a:xfrm>
            <a:off x="8606575" y="3391868"/>
            <a:ext cx="2959218" cy="2949108"/>
            <a:chOff x="8507949" y="2674534"/>
            <a:chExt cx="3716271" cy="3703574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D763C9A2-7243-2EE2-97D6-A4E151451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61" r="18231"/>
            <a:stretch/>
          </p:blipFill>
          <p:spPr>
            <a:xfrm>
              <a:off x="8507949" y="2790462"/>
              <a:ext cx="3400425" cy="3587646"/>
            </a:xfrm>
            <a:prstGeom prst="rect">
              <a:avLst/>
            </a:prstGeom>
          </p:spPr>
        </p:pic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B7E0FEF-BAFD-F66E-7B68-421558D9BFEA}"/>
                </a:ext>
              </a:extLst>
            </p:cNvPr>
            <p:cNvSpPr/>
            <p:nvPr/>
          </p:nvSpPr>
          <p:spPr>
            <a:xfrm>
              <a:off x="10981207" y="3334690"/>
              <a:ext cx="200025" cy="200025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B3CEF5FE-56A7-86A4-B65D-C0D1E92DB49A}"/>
                </a:ext>
              </a:extLst>
            </p:cNvPr>
            <p:cNvSpPr/>
            <p:nvPr/>
          </p:nvSpPr>
          <p:spPr>
            <a:xfrm>
              <a:off x="9214734" y="5850410"/>
              <a:ext cx="200025" cy="200025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6E0E0E6-273A-1464-15F7-AF922F8B3F05}"/>
                </a:ext>
              </a:extLst>
            </p:cNvPr>
            <p:cNvSpPr/>
            <p:nvPr/>
          </p:nvSpPr>
          <p:spPr>
            <a:xfrm>
              <a:off x="11443170" y="2674534"/>
              <a:ext cx="781050" cy="78105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CC92A717-8260-4E70-D4A5-1C3F2E4D49A9}"/>
                </a:ext>
              </a:extLst>
            </p:cNvPr>
            <p:cNvSpPr/>
            <p:nvPr/>
          </p:nvSpPr>
          <p:spPr>
            <a:xfrm>
              <a:off x="9942238" y="4479689"/>
              <a:ext cx="200025" cy="2000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31C1AC41-53FA-6E9B-A05A-8FEDD94288DF}"/>
              </a:ext>
            </a:extLst>
          </p:cNvPr>
          <p:cNvSpPr txBox="1"/>
          <p:nvPr/>
        </p:nvSpPr>
        <p:spPr>
          <a:xfrm>
            <a:off x="508388" y="2967333"/>
            <a:ext cx="2734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spatial_filter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"bbox"</a:t>
            </a:r>
            <a:endParaRPr lang="fr-FR" sz="1400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147A2AA-8415-46DF-8A4A-2FF3D861616A}"/>
              </a:ext>
            </a:extLst>
          </p:cNvPr>
          <p:cNvSpPr txBox="1"/>
          <p:nvPr/>
        </p:nvSpPr>
        <p:spPr>
          <a:xfrm>
            <a:off x="4351540" y="2949617"/>
            <a:ext cx="3064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spatial_filter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"intersects"</a:t>
            </a:r>
            <a:endParaRPr lang="fr-FR" sz="140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2F2F902-CD07-59A9-9AC3-6CB185AD0070}"/>
              </a:ext>
            </a:extLst>
          </p:cNvPr>
          <p:cNvSpPr txBox="1"/>
          <p:nvPr/>
        </p:nvSpPr>
        <p:spPr>
          <a:xfrm>
            <a:off x="8671666" y="2937210"/>
            <a:ext cx="3064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spatial_filter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"within"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32328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1759</Words>
  <Application>Microsoft Office PowerPoint</Application>
  <PresentationFormat>Grand écran</PresentationFormat>
  <Paragraphs>347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Thème Office</vt:lpstr>
      <vt:lpstr>happign</vt:lpstr>
      <vt:lpstr>Présentation PowerPoint</vt:lpstr>
      <vt:lpstr>Sommaire</vt:lpstr>
      <vt:lpstr>Sommaire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CARTERON</dc:creator>
  <cp:lastModifiedBy>Paul Carteron</cp:lastModifiedBy>
  <cp:revision>46</cp:revision>
  <dcterms:created xsi:type="dcterms:W3CDTF">2022-09-16T18:56:40Z</dcterms:created>
  <dcterms:modified xsi:type="dcterms:W3CDTF">2024-08-19T08:20:24Z</dcterms:modified>
</cp:coreProperties>
</file>