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1" r:id="rId7"/>
    <p:sldId id="260"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1/21/25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1/21/25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1/21/25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1/21/25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1/21/25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1/21/25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1/21/25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1/21/25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1/21/25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1/21/25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C1B2-68BC-D4B8-BB4D-44A86E6B2D5C}"/>
              </a:ext>
            </a:extLst>
          </p:cNvPr>
          <p:cNvSpPr>
            <a:spLocks noGrp="1"/>
          </p:cNvSpPr>
          <p:nvPr>
            <p:ph type="ctrTitle"/>
          </p:nvPr>
        </p:nvSpPr>
        <p:spPr>
          <a:xfrm>
            <a:off x="1154955" y="1836975"/>
            <a:ext cx="8825658" cy="2677648"/>
          </a:xfrm>
        </p:spPr>
        <p:txBody>
          <a:bodyPr/>
          <a:lstStyle/>
          <a:p>
            <a:r>
              <a:rPr lang="en-US" u="sng" dirty="0"/>
              <a:t>Influence of Body Language on communication. </a:t>
            </a:r>
          </a:p>
        </p:txBody>
      </p:sp>
      <p:sp>
        <p:nvSpPr>
          <p:cNvPr id="3" name="Subtitle 2">
            <a:extLst>
              <a:ext uri="{FF2B5EF4-FFF2-40B4-BE49-F238E27FC236}">
                <a16:creationId xmlns:a16="http://schemas.microsoft.com/office/drawing/2014/main" id="{59A23C96-AB3E-0B9A-A718-A8632E73D42C}"/>
              </a:ext>
            </a:extLst>
          </p:cNvPr>
          <p:cNvSpPr>
            <a:spLocks noGrp="1"/>
          </p:cNvSpPr>
          <p:nvPr>
            <p:ph type="subTitle" idx="1"/>
          </p:nvPr>
        </p:nvSpPr>
        <p:spPr/>
        <p:txBody>
          <a:bodyPr/>
          <a:lstStyle/>
          <a:p>
            <a:r>
              <a:rPr lang="en-US" dirty="0"/>
              <a:t>Chris Weaver</a:t>
            </a:r>
          </a:p>
          <a:p>
            <a:r>
              <a:rPr lang="en-US" dirty="0"/>
              <a:t>Web321- Assignment 1.3</a:t>
            </a:r>
          </a:p>
        </p:txBody>
      </p:sp>
    </p:spTree>
    <p:extLst>
      <p:ext uri="{BB962C8B-B14F-4D97-AF65-F5344CB8AC3E}">
        <p14:creationId xmlns:p14="http://schemas.microsoft.com/office/powerpoint/2010/main" val="2202072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047D7-819A-AE8A-35B0-8D17F68C4B14}"/>
              </a:ext>
            </a:extLst>
          </p:cNvPr>
          <p:cNvSpPr>
            <a:spLocks noGrp="1"/>
          </p:cNvSpPr>
          <p:nvPr>
            <p:ph type="title"/>
          </p:nvPr>
        </p:nvSpPr>
        <p:spPr>
          <a:xfrm>
            <a:off x="1008400" y="833121"/>
            <a:ext cx="2944079" cy="1382110"/>
          </a:xfrm>
        </p:spPr>
        <p:txBody>
          <a:bodyPr/>
          <a:lstStyle/>
          <a:p>
            <a:r>
              <a:rPr lang="en-US" sz="2700" dirty="0">
                <a:solidFill>
                  <a:schemeClr val="accent6">
                    <a:lumMod val="60000"/>
                    <a:lumOff val="40000"/>
                  </a:schemeClr>
                </a:solidFill>
              </a:rPr>
              <a:t>Impact of Body Language on communication </a:t>
            </a:r>
          </a:p>
        </p:txBody>
      </p:sp>
      <p:pic>
        <p:nvPicPr>
          <p:cNvPr id="8" name="Content Placeholder 7" descr="A group of people in suits shaking hands&#10;&#10;AI-generated content may be incorrect.">
            <a:extLst>
              <a:ext uri="{FF2B5EF4-FFF2-40B4-BE49-F238E27FC236}">
                <a16:creationId xmlns:a16="http://schemas.microsoft.com/office/drawing/2014/main" id="{71C6BFB7-28E8-5AEC-24CD-1C15F87E9AEA}"/>
              </a:ext>
            </a:extLst>
          </p:cNvPr>
          <p:cNvPicPr>
            <a:picLocks noGrp="1" noChangeAspect="1"/>
          </p:cNvPicPr>
          <p:nvPr>
            <p:ph idx="1"/>
          </p:nvPr>
        </p:nvPicPr>
        <p:blipFill>
          <a:blip r:embed="rId2"/>
          <a:stretch>
            <a:fillRect/>
          </a:stretch>
        </p:blipFill>
        <p:spPr>
          <a:xfrm>
            <a:off x="5781675" y="2004630"/>
            <a:ext cx="5189538" cy="3458340"/>
          </a:xfrm>
        </p:spPr>
      </p:pic>
      <p:sp>
        <p:nvSpPr>
          <p:cNvPr id="6" name="Text Placeholder 5">
            <a:extLst>
              <a:ext uri="{FF2B5EF4-FFF2-40B4-BE49-F238E27FC236}">
                <a16:creationId xmlns:a16="http://schemas.microsoft.com/office/drawing/2014/main" id="{D3220926-CF93-CF52-BE4C-BF5DE434F0DB}"/>
              </a:ext>
            </a:extLst>
          </p:cNvPr>
          <p:cNvSpPr>
            <a:spLocks noGrp="1"/>
          </p:cNvSpPr>
          <p:nvPr>
            <p:ph type="body" sz="half" idx="2"/>
          </p:nvPr>
        </p:nvSpPr>
        <p:spPr>
          <a:xfrm>
            <a:off x="882869" y="2469931"/>
            <a:ext cx="3605048" cy="3554948"/>
          </a:xfrm>
        </p:spPr>
        <p:txBody>
          <a:bodyPr>
            <a:normAutofit fontScale="85000" lnSpcReduction="10000"/>
          </a:bodyPr>
          <a:lstStyle/>
          <a:p>
            <a:r>
              <a:rPr lang="en-US" sz="2500" dirty="0">
                <a:solidFill>
                  <a:schemeClr val="bg1"/>
                </a:solidFill>
                <a:effectLst/>
                <a:latin typeface="Aharoni" panose="020F0502020204030204" pitchFamily="34" charset="0"/>
                <a:cs typeface="Aharoni" panose="020F0502020204030204" pitchFamily="34" charset="0"/>
              </a:rPr>
              <a:t>Nonverbal communication is a subtle, yet profound form of social messaging, and it affects nearly every part of our daily lives. It is important that we learn and understand the impact of our tone and body language on people around us, and how to control that impact.</a:t>
            </a:r>
          </a:p>
          <a:p>
            <a:endParaRPr lang="en-US" dirty="0"/>
          </a:p>
        </p:txBody>
      </p:sp>
    </p:spTree>
    <p:extLst>
      <p:ext uri="{BB962C8B-B14F-4D97-AF65-F5344CB8AC3E}">
        <p14:creationId xmlns:p14="http://schemas.microsoft.com/office/powerpoint/2010/main" val="1273006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Content Placeholder 5">
            <a:extLst>
              <a:ext uri="{FF2B5EF4-FFF2-40B4-BE49-F238E27FC236}">
                <a16:creationId xmlns:a16="http://schemas.microsoft.com/office/drawing/2014/main" id="{FB99C11E-7C91-7BAA-96A3-888126C5FAC1}"/>
              </a:ext>
            </a:extLst>
          </p:cNvPr>
          <p:cNvPicPr>
            <a:picLocks noGrp="1" noChangeAspect="1"/>
          </p:cNvPicPr>
          <p:nvPr>
            <p:ph sz="half" idx="1"/>
          </p:nvPr>
        </p:nvPicPr>
        <p:blipFill>
          <a:blip r:embed="rId3"/>
          <a:srcRect t="3866" b="11865"/>
          <a:stretch/>
        </p:blipFill>
        <p:spPr>
          <a:xfrm>
            <a:off x="20" y="10"/>
            <a:ext cx="12191980" cy="6857990"/>
          </a:xfrm>
          <a:prstGeom prst="rect">
            <a:avLst/>
          </a:prstGeom>
        </p:spPr>
      </p:pic>
      <p:sp>
        <p:nvSpPr>
          <p:cNvPr id="24" name="Rectangle 23">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9FE6F05C-26DA-174E-46C2-A98D0E02FFB1}"/>
              </a:ext>
            </a:extLst>
          </p:cNvPr>
          <p:cNvSpPr>
            <a:spLocks noGrp="1"/>
          </p:cNvSpPr>
          <p:nvPr>
            <p:ph sz="half" idx="2"/>
          </p:nvPr>
        </p:nvSpPr>
        <p:spPr>
          <a:xfrm>
            <a:off x="6374886" y="1519046"/>
            <a:ext cx="4169380" cy="3819908"/>
          </a:xfrm>
        </p:spPr>
        <p:txBody>
          <a:bodyPr vert="horz" lIns="91440" tIns="45720" rIns="91440" bIns="45720" rtlCol="0">
            <a:normAutofit fontScale="92500" lnSpcReduction="10000"/>
          </a:bodyPr>
          <a:lstStyle/>
          <a:p>
            <a:r>
              <a:rPr lang="en-US" sz="2200" dirty="0">
                <a:effectLst/>
                <a:latin typeface="Aharoni" panose="02010803020104030203" pitchFamily="2" charset="-79"/>
                <a:cs typeface="Aharoni" panose="02010803020104030203" pitchFamily="2" charset="-79"/>
              </a:rPr>
              <a:t>In 1971, Albert Mehrabian, a professor at UCLA, published a book called </a:t>
            </a:r>
            <a:r>
              <a:rPr lang="en-US" sz="2200" i="1" dirty="0">
                <a:effectLst/>
                <a:latin typeface="Aharoni" panose="02010803020104030203" pitchFamily="2" charset="-79"/>
                <a:cs typeface="Aharoni" panose="02010803020104030203" pitchFamily="2" charset="-79"/>
              </a:rPr>
              <a:t>Silent Messages</a:t>
            </a:r>
            <a:r>
              <a:rPr lang="en-US" sz="2200" dirty="0">
                <a:effectLst/>
                <a:latin typeface="Aharoni" panose="02010803020104030203" pitchFamily="2" charset="-79"/>
                <a:cs typeface="Aharoni" panose="02010803020104030203" pitchFamily="2" charset="-79"/>
              </a:rPr>
              <a:t>. He claimed that </a:t>
            </a:r>
            <a:r>
              <a:rPr lang="en-US" sz="2200" u="sng" dirty="0">
                <a:effectLst/>
                <a:latin typeface="Aharoni" panose="02010803020104030203" pitchFamily="2" charset="-79"/>
                <a:cs typeface="Aharoni" panose="02010803020104030203" pitchFamily="2" charset="-79"/>
              </a:rPr>
              <a:t>93 percent</a:t>
            </a:r>
            <a:r>
              <a:rPr lang="en-US" sz="2200" dirty="0">
                <a:effectLst/>
                <a:latin typeface="Aharoni" panose="02010803020104030203" pitchFamily="2" charset="-79"/>
                <a:cs typeface="Aharoni" panose="02010803020104030203" pitchFamily="2" charset="-79"/>
              </a:rPr>
              <a:t> of what we say to people, we say without words; more specifically, </a:t>
            </a:r>
            <a:r>
              <a:rPr lang="en-US" sz="2200" u="sng" dirty="0">
                <a:effectLst/>
                <a:latin typeface="Aharoni" panose="02010803020104030203" pitchFamily="2" charset="-79"/>
                <a:cs typeface="Aharoni" panose="02010803020104030203" pitchFamily="2" charset="-79"/>
              </a:rPr>
              <a:t>55 percent</a:t>
            </a:r>
            <a:r>
              <a:rPr lang="en-US" sz="2200" dirty="0">
                <a:effectLst/>
                <a:latin typeface="Aharoni" panose="02010803020104030203" pitchFamily="2" charset="-79"/>
                <a:cs typeface="Aharoni" panose="02010803020104030203" pitchFamily="2" charset="-79"/>
              </a:rPr>
              <a:t> of communication is done through body language and 38 percent through tone. Only the remaining </a:t>
            </a:r>
            <a:r>
              <a:rPr lang="en-US" sz="2200" u="sng" dirty="0">
                <a:effectLst/>
                <a:latin typeface="Aharoni" panose="02010803020104030203" pitchFamily="2" charset="-79"/>
                <a:cs typeface="Aharoni" panose="02010803020104030203" pitchFamily="2" charset="-79"/>
              </a:rPr>
              <a:t>seven percent</a:t>
            </a:r>
            <a:r>
              <a:rPr lang="en-US" sz="2200" dirty="0">
                <a:effectLst/>
                <a:latin typeface="Aharoni" panose="02010803020104030203" pitchFamily="2" charset="-79"/>
                <a:cs typeface="Aharoni" panose="02010803020104030203" pitchFamily="2" charset="-79"/>
              </a:rPr>
              <a:t> of what we say is said with spoken words.</a:t>
            </a:r>
          </a:p>
          <a:p>
            <a:endParaRPr lang="en-US" dirty="0"/>
          </a:p>
        </p:txBody>
      </p:sp>
    </p:spTree>
    <p:extLst>
      <p:ext uri="{BB962C8B-B14F-4D97-AF65-F5344CB8AC3E}">
        <p14:creationId xmlns:p14="http://schemas.microsoft.com/office/powerpoint/2010/main" val="320542284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pic>
        <p:nvPicPr>
          <p:cNvPr id="6" name="Picture Placeholder 5" descr="A group of young women sitting at a table&#10;&#10;AI-generated content may be incorrect.">
            <a:extLst>
              <a:ext uri="{FF2B5EF4-FFF2-40B4-BE49-F238E27FC236}">
                <a16:creationId xmlns:a16="http://schemas.microsoft.com/office/drawing/2014/main" id="{E4338FF4-A765-F217-9DDE-6384923B313D}"/>
              </a:ext>
            </a:extLst>
          </p:cNvPr>
          <p:cNvPicPr>
            <a:picLocks noGrp="1" noChangeAspect="1"/>
          </p:cNvPicPr>
          <p:nvPr>
            <p:ph type="pic" idx="1"/>
          </p:nvPr>
        </p:nvPicPr>
        <p:blipFill>
          <a:blip r:embed="rId3"/>
          <a:srcRect l="9372" r="9373" b="1"/>
          <a:stretch/>
        </p:blipFill>
        <p:spPr>
          <a:xfrm>
            <a:off x="5194607" y="803751"/>
            <a:ext cx="6391533" cy="5250498"/>
          </a:xfrm>
          <a:prstGeom prst="rect">
            <a:avLst/>
          </a:prstGeom>
        </p:spPr>
      </p:pic>
      <p:sp>
        <p:nvSpPr>
          <p:cNvPr id="30" name="Rectangle 29">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ext Placeholder 3">
            <a:extLst>
              <a:ext uri="{FF2B5EF4-FFF2-40B4-BE49-F238E27FC236}">
                <a16:creationId xmlns:a16="http://schemas.microsoft.com/office/drawing/2014/main" id="{69FCCE19-DE60-BA22-7AA1-58C2FD43B5F6}"/>
              </a:ext>
            </a:extLst>
          </p:cNvPr>
          <p:cNvSpPr>
            <a:spLocks noGrp="1"/>
          </p:cNvSpPr>
          <p:nvPr>
            <p:ph type="body" sz="half" idx="2"/>
          </p:nvPr>
        </p:nvSpPr>
        <p:spPr>
          <a:xfrm>
            <a:off x="939114" y="1025611"/>
            <a:ext cx="3349567" cy="4994189"/>
          </a:xfrm>
        </p:spPr>
        <p:txBody>
          <a:bodyPr vert="horz" lIns="91440" tIns="45720" rIns="91440" bIns="45720" rtlCol="0">
            <a:normAutofit fontScale="92500" lnSpcReduction="20000"/>
          </a:bodyPr>
          <a:lstStyle/>
          <a:p>
            <a:pPr>
              <a:buFont typeface="Wingdings 3" charset="2"/>
              <a:buChar char=""/>
            </a:pPr>
            <a:r>
              <a:rPr lang="en-US" sz="2800" dirty="0">
                <a:solidFill>
                  <a:schemeClr val="tx1"/>
                </a:solidFill>
                <a:effectLst/>
                <a:latin typeface="Aharoni" panose="02010803020104030203" pitchFamily="2" charset="-79"/>
                <a:cs typeface="Aharoni" panose="02010803020104030203" pitchFamily="2" charset="-79"/>
              </a:rPr>
              <a:t> Being aware of your body language and tone is very important, no matter the situation you are in or your level of experience. Even if you have the best presentation or speech, nonverbal communication is the key to saying everything without saying anything.</a:t>
            </a:r>
          </a:p>
          <a:p>
            <a:pPr>
              <a:buFont typeface="Wingdings 3" charset="2"/>
              <a:buChar char=""/>
            </a:pPr>
            <a:endParaRPr lang="en-US" dirty="0">
              <a:solidFill>
                <a:schemeClr val="tx1"/>
              </a:solidFill>
            </a:endParaRPr>
          </a:p>
        </p:txBody>
      </p:sp>
      <p:sp>
        <p:nvSpPr>
          <p:cNvPr id="36"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356276490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5" name="Rectangle 24">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6" name="Oval 25">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Oval 26">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Oval 27">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Oval 28">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Oval 29">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32"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33"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35" name="Rectangle 34">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6" name="Picture Placeholder 5" descr="A group of people in a meeting&#10;&#10;AI-generated content may be incorrect.">
            <a:extLst>
              <a:ext uri="{FF2B5EF4-FFF2-40B4-BE49-F238E27FC236}">
                <a16:creationId xmlns:a16="http://schemas.microsoft.com/office/drawing/2014/main" id="{1B5AC52C-3DDF-06CF-2AB9-399A6403CAB1}"/>
              </a:ext>
            </a:extLst>
          </p:cNvPr>
          <p:cNvPicPr>
            <a:picLocks noGrp="1" noChangeAspect="1"/>
          </p:cNvPicPr>
          <p:nvPr>
            <p:ph type="pic" idx="1"/>
          </p:nvPr>
        </p:nvPicPr>
        <p:blipFill>
          <a:blip r:embed="rId3"/>
          <a:srcRect t="6639"/>
          <a:stretch/>
        </p:blipFill>
        <p:spPr>
          <a:xfrm>
            <a:off x="20" y="10"/>
            <a:ext cx="12191980" cy="6857990"/>
          </a:xfrm>
          <a:prstGeom prst="rect">
            <a:avLst/>
          </a:prstGeom>
        </p:spPr>
      </p:pic>
      <p:sp>
        <p:nvSpPr>
          <p:cNvPr id="37" name="Rectangle 36">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58E272-6C0F-9556-8929-B7CFDC2D3719}"/>
              </a:ext>
            </a:extLst>
          </p:cNvPr>
          <p:cNvSpPr>
            <a:spLocks noGrp="1"/>
          </p:cNvSpPr>
          <p:nvPr>
            <p:ph type="title"/>
          </p:nvPr>
        </p:nvSpPr>
        <p:spPr>
          <a:xfrm>
            <a:off x="6863615" y="1659311"/>
            <a:ext cx="3016248" cy="1034728"/>
          </a:xfrm>
        </p:spPr>
        <p:txBody>
          <a:bodyPr vert="horz" lIns="91440" tIns="45720" rIns="91440" bIns="45720" rtlCol="0" anchor="ctr">
            <a:normAutofit/>
          </a:bodyPr>
          <a:lstStyle/>
          <a:p>
            <a:r>
              <a:rPr lang="en-US" sz="2800" dirty="0">
                <a:solidFill>
                  <a:schemeClr val="tx1"/>
                </a:solidFill>
              </a:rPr>
              <a:t>Preparing for an online meeting </a:t>
            </a:r>
          </a:p>
        </p:txBody>
      </p:sp>
      <p:sp>
        <p:nvSpPr>
          <p:cNvPr id="4" name="Text Placeholder 3">
            <a:extLst>
              <a:ext uri="{FF2B5EF4-FFF2-40B4-BE49-F238E27FC236}">
                <a16:creationId xmlns:a16="http://schemas.microsoft.com/office/drawing/2014/main" id="{09948A53-EAD2-C2B9-A47A-641F2C93805B}"/>
              </a:ext>
            </a:extLst>
          </p:cNvPr>
          <p:cNvSpPr>
            <a:spLocks noGrp="1"/>
          </p:cNvSpPr>
          <p:nvPr>
            <p:ph type="body" sz="half" idx="2"/>
          </p:nvPr>
        </p:nvSpPr>
        <p:spPr>
          <a:xfrm>
            <a:off x="6327679" y="2973811"/>
            <a:ext cx="4169380" cy="1910533"/>
          </a:xfrm>
        </p:spPr>
        <p:txBody>
          <a:bodyPr vert="horz" lIns="91440" tIns="45720" rIns="91440" bIns="45720" rtlCol="0">
            <a:normAutofit/>
          </a:bodyPr>
          <a:lstStyle/>
          <a:p>
            <a:pPr>
              <a:buFont typeface="Wingdings 3" charset="2"/>
              <a:buChar char=""/>
            </a:pPr>
            <a:r>
              <a:rPr lang="en-US" sz="2200" dirty="0">
                <a:solidFill>
                  <a:schemeClr val="tx1">
                    <a:lumMod val="75000"/>
                    <a:lumOff val="25000"/>
                  </a:schemeClr>
                </a:solidFill>
                <a:latin typeface="Aharoni" panose="02010803020104030203" pitchFamily="2" charset="-79"/>
                <a:cs typeface="Aharoni" panose="02010803020104030203" pitchFamily="2" charset="-79"/>
              </a:rPr>
              <a:t> Test your Setup</a:t>
            </a:r>
          </a:p>
          <a:p>
            <a:pPr>
              <a:buFont typeface="Wingdings 3" charset="2"/>
              <a:buChar char=""/>
            </a:pPr>
            <a:r>
              <a:rPr lang="en-US" sz="2200" dirty="0">
                <a:solidFill>
                  <a:schemeClr val="tx1">
                    <a:lumMod val="75000"/>
                    <a:lumOff val="25000"/>
                  </a:schemeClr>
                </a:solidFill>
                <a:latin typeface="Aharoni" panose="02010803020104030203" pitchFamily="2" charset="-79"/>
                <a:cs typeface="Aharoni" panose="02010803020104030203" pitchFamily="2" charset="-79"/>
              </a:rPr>
              <a:t>Dress Appropriately </a:t>
            </a:r>
          </a:p>
          <a:p>
            <a:pPr>
              <a:buFont typeface="Wingdings 3" charset="2"/>
              <a:buChar char=""/>
            </a:pPr>
            <a:r>
              <a:rPr lang="en-US" sz="2200" dirty="0">
                <a:solidFill>
                  <a:schemeClr val="tx1">
                    <a:lumMod val="75000"/>
                    <a:lumOff val="25000"/>
                  </a:schemeClr>
                </a:solidFill>
                <a:latin typeface="Aharoni" panose="02010803020104030203" pitchFamily="2" charset="-79"/>
                <a:cs typeface="Aharoni" panose="02010803020104030203" pitchFamily="2" charset="-79"/>
              </a:rPr>
              <a:t>Minimize Distractions</a:t>
            </a:r>
          </a:p>
          <a:p>
            <a:pPr>
              <a:buFont typeface="Wingdings 3" charset="2"/>
              <a:buChar char=""/>
            </a:pPr>
            <a:r>
              <a:rPr lang="en-US" sz="2200" dirty="0">
                <a:solidFill>
                  <a:schemeClr val="tx1">
                    <a:lumMod val="75000"/>
                    <a:lumOff val="25000"/>
                  </a:schemeClr>
                </a:solidFill>
                <a:latin typeface="Aharoni" panose="02010803020104030203" pitchFamily="2" charset="-79"/>
                <a:cs typeface="Aharoni" panose="02010803020104030203" pitchFamily="2" charset="-79"/>
              </a:rPr>
              <a:t>Practice Active Listening </a:t>
            </a:r>
          </a:p>
        </p:txBody>
      </p:sp>
    </p:spTree>
    <p:extLst>
      <p:ext uri="{BB962C8B-B14F-4D97-AF65-F5344CB8AC3E}">
        <p14:creationId xmlns:p14="http://schemas.microsoft.com/office/powerpoint/2010/main" val="9563394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FAEF28A3-012D-4640-B8B8-1EF6EAF723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F3B2F1C2-14D3-4A53-B329-323795BCF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 name="Oval 12">
              <a:extLst>
                <a:ext uri="{FF2B5EF4-FFF2-40B4-BE49-F238E27FC236}">
                  <a16:creationId xmlns:a16="http://schemas.microsoft.com/office/drawing/2014/main" id="{194E879E-1515-4211-8F1B-B68A92B2C2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Oval 13">
              <a:extLst>
                <a:ext uri="{FF2B5EF4-FFF2-40B4-BE49-F238E27FC236}">
                  <a16:creationId xmlns:a16="http://schemas.microsoft.com/office/drawing/2014/main" id="{F7137E7D-1F4E-498A-97D1-0E1FE6FC6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Oval 14">
              <a:extLst>
                <a:ext uri="{FF2B5EF4-FFF2-40B4-BE49-F238E27FC236}">
                  <a16:creationId xmlns:a16="http://schemas.microsoft.com/office/drawing/2014/main" id="{91375183-B6E5-43E0-B28F-39EC90838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Oval 15">
              <a:extLst>
                <a:ext uri="{FF2B5EF4-FFF2-40B4-BE49-F238E27FC236}">
                  <a16:creationId xmlns:a16="http://schemas.microsoft.com/office/drawing/2014/main" id="{267F36BD-A8AF-4304-A662-1007CC1748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Oval 16">
              <a:extLst>
                <a:ext uri="{FF2B5EF4-FFF2-40B4-BE49-F238E27FC236}">
                  <a16:creationId xmlns:a16="http://schemas.microsoft.com/office/drawing/2014/main" id="{15D9095F-2809-4A90-A032-250AC21C3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Freeform 5">
              <a:extLst>
                <a:ext uri="{FF2B5EF4-FFF2-40B4-BE49-F238E27FC236}">
                  <a16:creationId xmlns:a16="http://schemas.microsoft.com/office/drawing/2014/main" id="{9027D7BF-C282-4477-A406-245C3F265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
          <p:nvSpPr>
            <p:cNvPr id="19" name="Freeform 5">
              <a:extLst>
                <a:ext uri="{FF2B5EF4-FFF2-40B4-BE49-F238E27FC236}">
                  <a16:creationId xmlns:a16="http://schemas.microsoft.com/office/drawing/2014/main" id="{AC3C43D8-426E-472E-A8E8-C41BF7A876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US"/>
            </a:p>
          </p:txBody>
        </p:sp>
        <p:sp>
          <p:nvSpPr>
            <p:cNvPr id="20" name="Freeform 5">
              <a:extLst>
                <a:ext uri="{FF2B5EF4-FFF2-40B4-BE49-F238E27FC236}">
                  <a16:creationId xmlns:a16="http://schemas.microsoft.com/office/drawing/2014/main" id="{52DCAE0E-B8DE-4C42-A48F-FA0C8345A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US"/>
            </a:p>
          </p:txBody>
        </p:sp>
      </p:grpSp>
      <p:sp>
        <p:nvSpPr>
          <p:cNvPr id="22" name="Rectangle 21">
            <a:extLst>
              <a:ext uri="{FF2B5EF4-FFF2-40B4-BE49-F238E27FC236}">
                <a16:creationId xmlns:a16="http://schemas.microsoft.com/office/drawing/2014/main" id="{59647F54-801D-44AB-8284-EDDFF77631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510C9632-BB6F-48EE-AB65-501878BA5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7"/>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a:p>
        </p:txBody>
      </p:sp>
      <p:sp>
        <p:nvSpPr>
          <p:cNvPr id="26" name="Freeform: Shape 25">
            <a:extLst>
              <a:ext uri="{FF2B5EF4-FFF2-40B4-BE49-F238E27FC236}">
                <a16:creationId xmlns:a16="http://schemas.microsoft.com/office/drawing/2014/main" id="{4EC8AAB6-953B-4D29-9967-3C44D06BB4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US"/>
          </a:p>
        </p:txBody>
      </p:sp>
      <p:sp>
        <p:nvSpPr>
          <p:cNvPr id="28" name="Freeform 5">
            <a:extLst>
              <a:ext uri="{FF2B5EF4-FFF2-40B4-BE49-F238E27FC236}">
                <a16:creationId xmlns:a16="http://schemas.microsoft.com/office/drawing/2014/main" id="{C89ED458-2326-40DC-9C7B-1A717B655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US"/>
          </a:p>
        </p:txBody>
      </p:sp>
      <p:sp>
        <p:nvSpPr>
          <p:cNvPr id="2" name="Title 1">
            <a:extLst>
              <a:ext uri="{FF2B5EF4-FFF2-40B4-BE49-F238E27FC236}">
                <a16:creationId xmlns:a16="http://schemas.microsoft.com/office/drawing/2014/main" id="{4EFA2673-0D19-5EAE-9F11-CB83C9440840}"/>
              </a:ext>
            </a:extLst>
          </p:cNvPr>
          <p:cNvSpPr>
            <a:spLocks noGrp="1"/>
          </p:cNvSpPr>
          <p:nvPr>
            <p:ph type="title"/>
          </p:nvPr>
        </p:nvSpPr>
        <p:spPr>
          <a:xfrm>
            <a:off x="885035" y="1198309"/>
            <a:ext cx="3369857" cy="1020232"/>
          </a:xfrm>
        </p:spPr>
        <p:txBody>
          <a:bodyPr vert="horz" lIns="91440" tIns="45720" rIns="91440" bIns="45720" rtlCol="0" anchor="ctr">
            <a:normAutofit fontScale="90000"/>
          </a:bodyPr>
          <a:lstStyle/>
          <a:p>
            <a:r>
              <a:rPr lang="en-US" dirty="0">
                <a:solidFill>
                  <a:schemeClr val="accent6">
                    <a:lumMod val="40000"/>
                    <a:lumOff val="60000"/>
                  </a:schemeClr>
                </a:solidFill>
              </a:rPr>
              <a:t>Key elements of Body Language </a:t>
            </a:r>
          </a:p>
        </p:txBody>
      </p:sp>
      <p:pic>
        <p:nvPicPr>
          <p:cNvPr id="6" name="Content Placeholder 5" descr="A person standing in front of a computer&#10;&#10;AI-generated content may be incorrect.">
            <a:extLst>
              <a:ext uri="{FF2B5EF4-FFF2-40B4-BE49-F238E27FC236}">
                <a16:creationId xmlns:a16="http://schemas.microsoft.com/office/drawing/2014/main" id="{17A4F6AA-8982-3119-01BF-0B25D9965FA5}"/>
              </a:ext>
            </a:extLst>
          </p:cNvPr>
          <p:cNvPicPr>
            <a:picLocks noGrp="1" noChangeAspect="1"/>
          </p:cNvPicPr>
          <p:nvPr>
            <p:ph sz="half" idx="1"/>
          </p:nvPr>
        </p:nvPicPr>
        <p:blipFill>
          <a:blip r:embed="rId3"/>
          <a:srcRect r="18745" b="1"/>
          <a:stretch/>
        </p:blipFill>
        <p:spPr>
          <a:xfrm>
            <a:off x="5194607" y="803751"/>
            <a:ext cx="6391533" cy="5250498"/>
          </a:xfrm>
          <a:prstGeom prst="rect">
            <a:avLst/>
          </a:prstGeom>
        </p:spPr>
      </p:pic>
      <p:sp>
        <p:nvSpPr>
          <p:cNvPr id="30" name="Rectangle 29">
            <a:extLst>
              <a:ext uri="{FF2B5EF4-FFF2-40B4-BE49-F238E27FC236}">
                <a16:creationId xmlns:a16="http://schemas.microsoft.com/office/drawing/2014/main" id="{6F9D1DE6-E368-4F07-85F9-D5B767477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Oval 31">
            <a:extLst>
              <a:ext uri="{FF2B5EF4-FFF2-40B4-BE49-F238E27FC236}">
                <a16:creationId xmlns:a16="http://schemas.microsoft.com/office/drawing/2014/main" id="{F63B1F66-4ACE-4A01-8ADF-F175A9C358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Oval 33">
            <a:extLst>
              <a:ext uri="{FF2B5EF4-FFF2-40B4-BE49-F238E27FC236}">
                <a16:creationId xmlns:a16="http://schemas.microsoft.com/office/drawing/2014/main" id="{CF8448ED-9332-4A9B-8CAB-B1985E596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Content Placeholder 3">
            <a:extLst>
              <a:ext uri="{FF2B5EF4-FFF2-40B4-BE49-F238E27FC236}">
                <a16:creationId xmlns:a16="http://schemas.microsoft.com/office/drawing/2014/main" id="{84B5671F-7DC8-A03D-4BB1-AE7462726284}"/>
              </a:ext>
            </a:extLst>
          </p:cNvPr>
          <p:cNvSpPr>
            <a:spLocks noGrp="1"/>
          </p:cNvSpPr>
          <p:nvPr>
            <p:ph sz="half" idx="2"/>
          </p:nvPr>
        </p:nvSpPr>
        <p:spPr>
          <a:xfrm>
            <a:off x="977862" y="2644655"/>
            <a:ext cx="3133726" cy="2877407"/>
          </a:xfrm>
        </p:spPr>
        <p:txBody>
          <a:bodyPr vert="horz" lIns="91440" tIns="45720" rIns="91440" bIns="45720" rtlCol="0">
            <a:normAutofit/>
          </a:bodyPr>
          <a:lstStyle/>
          <a:p>
            <a:r>
              <a:rPr lang="en-US" sz="2400" dirty="0">
                <a:solidFill>
                  <a:schemeClr val="tx1"/>
                </a:solidFill>
                <a:latin typeface="Aharoni" panose="02010803020104030203" pitchFamily="2" charset="-79"/>
                <a:cs typeface="Aharoni" panose="02010803020104030203" pitchFamily="2" charset="-79"/>
              </a:rPr>
              <a:t> Eye Contact</a:t>
            </a:r>
          </a:p>
          <a:p>
            <a:r>
              <a:rPr lang="en-US" sz="2400" dirty="0">
                <a:solidFill>
                  <a:schemeClr val="tx1"/>
                </a:solidFill>
                <a:latin typeface="Aharoni" panose="02010803020104030203" pitchFamily="2" charset="-79"/>
                <a:cs typeface="Aharoni" panose="02010803020104030203" pitchFamily="2" charset="-79"/>
              </a:rPr>
              <a:t>Posture</a:t>
            </a:r>
          </a:p>
          <a:p>
            <a:r>
              <a:rPr lang="en-US" sz="2400" dirty="0">
                <a:solidFill>
                  <a:schemeClr val="tx1"/>
                </a:solidFill>
                <a:latin typeface="Aharoni" panose="02010803020104030203" pitchFamily="2" charset="-79"/>
                <a:cs typeface="Aharoni" panose="02010803020104030203" pitchFamily="2" charset="-79"/>
              </a:rPr>
              <a:t>Facial Expressions</a:t>
            </a:r>
          </a:p>
          <a:p>
            <a:r>
              <a:rPr lang="en-US" sz="2400" dirty="0">
                <a:solidFill>
                  <a:schemeClr val="tx1"/>
                </a:solidFill>
                <a:latin typeface="Aharoni" panose="02010803020104030203" pitchFamily="2" charset="-79"/>
                <a:cs typeface="Aharoni" panose="02010803020104030203" pitchFamily="2" charset="-79"/>
              </a:rPr>
              <a:t>Gestures</a:t>
            </a:r>
          </a:p>
          <a:p>
            <a:r>
              <a:rPr lang="en-US" sz="2400" dirty="0">
                <a:solidFill>
                  <a:schemeClr val="tx1"/>
                </a:solidFill>
                <a:latin typeface="Aharoni" panose="02010803020104030203" pitchFamily="2" charset="-79"/>
                <a:cs typeface="Aharoni" panose="02010803020104030203" pitchFamily="2" charset="-79"/>
              </a:rPr>
              <a:t>Proximity and Framing</a:t>
            </a:r>
          </a:p>
          <a:p>
            <a:endParaRPr lang="en-US" dirty="0">
              <a:solidFill>
                <a:schemeClr val="tx1"/>
              </a:solidFill>
            </a:endParaRPr>
          </a:p>
          <a:p>
            <a:endParaRPr lang="en-US" dirty="0">
              <a:solidFill>
                <a:schemeClr val="tx1"/>
              </a:solidFill>
            </a:endParaRPr>
          </a:p>
          <a:p>
            <a:endParaRPr lang="en-US" dirty="0">
              <a:solidFill>
                <a:schemeClr val="tx1"/>
              </a:solidFill>
            </a:endParaRPr>
          </a:p>
        </p:txBody>
      </p:sp>
      <p:sp>
        <p:nvSpPr>
          <p:cNvPr id="36" name="Freeform 5">
            <a:extLst>
              <a:ext uri="{FF2B5EF4-FFF2-40B4-BE49-F238E27FC236}">
                <a16:creationId xmlns:a16="http://schemas.microsoft.com/office/drawing/2014/main" id="{ED3A2261-1C75-40FF-8CD6-18C5900C1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US"/>
          </a:p>
        </p:txBody>
      </p:sp>
    </p:spTree>
    <p:extLst>
      <p:ext uri="{BB962C8B-B14F-4D97-AF65-F5344CB8AC3E}">
        <p14:creationId xmlns:p14="http://schemas.microsoft.com/office/powerpoint/2010/main" val="2528454519"/>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6981798-4550-46DA-9172-4846E2FB66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2EB7D3-3AD8-4ED1-9E1A-2906E14635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flipH="1">
            <a:off x="423335" y="404829"/>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Content Placeholder 10">
            <a:extLst>
              <a:ext uri="{FF2B5EF4-FFF2-40B4-BE49-F238E27FC236}">
                <a16:creationId xmlns:a16="http://schemas.microsoft.com/office/drawing/2014/main" id="{99E410BA-8000-ECC5-CBDC-24A381ED3BD8}"/>
              </a:ext>
            </a:extLst>
          </p:cNvPr>
          <p:cNvSpPr>
            <a:spLocks noGrp="1"/>
          </p:cNvSpPr>
          <p:nvPr>
            <p:ph idx="1"/>
          </p:nvPr>
        </p:nvSpPr>
        <p:spPr>
          <a:xfrm>
            <a:off x="423335" y="771196"/>
            <a:ext cx="4210448" cy="5315607"/>
          </a:xfrm>
        </p:spPr>
        <p:txBody>
          <a:bodyPr>
            <a:normAutofit fontScale="92500" lnSpcReduction="20000"/>
          </a:bodyPr>
          <a:lstStyle/>
          <a:p>
            <a:r>
              <a:rPr lang="en-US" sz="2400" dirty="0">
                <a:effectLst/>
                <a:latin typeface="Aharoni" panose="02010803020104030203" pitchFamily="2" charset="-79"/>
                <a:cs typeface="Aharoni" panose="02010803020104030203" pitchFamily="2" charset="-79"/>
              </a:rPr>
              <a:t>Body language spans all the non-verbal signals we use to communicate - including facial expressions, gestures, posture, and eye contact. In a physical meeting, these cues are natural and often subconscious. However, in a virtual environment, where the screen acts as a barrier, these cues can become distorted or lost altogether. Understanding and adapting your body language in these settings is essential for conveying confidence, engagement, and professionalism.</a:t>
            </a:r>
          </a:p>
          <a:p>
            <a:pPr marL="0" indent="0">
              <a:buNone/>
            </a:pPr>
            <a:endParaRPr lang="en-US" dirty="0"/>
          </a:p>
        </p:txBody>
      </p:sp>
      <p:pic>
        <p:nvPicPr>
          <p:cNvPr id="7" name="Content Placeholder 6" descr="A couple of women looking at a computer&#10;&#10;AI-generated content may be incorrect.">
            <a:extLst>
              <a:ext uri="{FF2B5EF4-FFF2-40B4-BE49-F238E27FC236}">
                <a16:creationId xmlns:a16="http://schemas.microsoft.com/office/drawing/2014/main" id="{6CB432B8-E8E9-B105-B5DE-FDFCBA169507}"/>
              </a:ext>
            </a:extLst>
          </p:cNvPr>
          <p:cNvPicPr>
            <a:picLocks noChangeAspect="1"/>
          </p:cNvPicPr>
          <p:nvPr/>
        </p:nvPicPr>
        <p:blipFill>
          <a:blip r:embed="rId2"/>
          <a:srcRect l="8774" r="17434" b="1"/>
          <a:stretch/>
        </p:blipFill>
        <p:spPr>
          <a:xfrm>
            <a:off x="5120117" y="461681"/>
            <a:ext cx="6585549" cy="5934638"/>
          </a:xfrm>
          <a:custGeom>
            <a:avLst/>
            <a:gdLst/>
            <a:ahLst/>
            <a:cxnLst/>
            <a:rect l="l" t="t" r="r" b="b"/>
            <a:pathLst>
              <a:path w="6585549" h="5934638">
                <a:moveTo>
                  <a:pt x="225406" y="0"/>
                </a:moveTo>
                <a:lnTo>
                  <a:pt x="6585549" y="0"/>
                </a:lnTo>
                <a:lnTo>
                  <a:pt x="6585549" y="5934638"/>
                </a:lnTo>
                <a:lnTo>
                  <a:pt x="226600" y="5934638"/>
                </a:lnTo>
                <a:lnTo>
                  <a:pt x="214529" y="5856373"/>
                </a:lnTo>
                <a:lnTo>
                  <a:pt x="203238" y="5780097"/>
                </a:lnTo>
                <a:lnTo>
                  <a:pt x="191320" y="5689292"/>
                </a:lnTo>
                <a:lnTo>
                  <a:pt x="177049" y="5581536"/>
                </a:lnTo>
                <a:lnTo>
                  <a:pt x="161995" y="5462279"/>
                </a:lnTo>
                <a:lnTo>
                  <a:pt x="146156" y="5327888"/>
                </a:lnTo>
                <a:lnTo>
                  <a:pt x="129376" y="5181389"/>
                </a:lnTo>
                <a:lnTo>
                  <a:pt x="112596" y="5022177"/>
                </a:lnTo>
                <a:lnTo>
                  <a:pt x="95503" y="4852675"/>
                </a:lnTo>
                <a:lnTo>
                  <a:pt x="79664" y="4669854"/>
                </a:lnTo>
                <a:lnTo>
                  <a:pt x="64453" y="4478558"/>
                </a:lnTo>
                <a:lnTo>
                  <a:pt x="50652" y="4276365"/>
                </a:lnTo>
                <a:lnTo>
                  <a:pt x="37480" y="4065697"/>
                </a:lnTo>
                <a:lnTo>
                  <a:pt x="25091" y="3845949"/>
                </a:lnTo>
                <a:lnTo>
                  <a:pt x="20700" y="3733351"/>
                </a:lnTo>
                <a:lnTo>
                  <a:pt x="15838" y="3618331"/>
                </a:lnTo>
                <a:lnTo>
                  <a:pt x="11291" y="3501495"/>
                </a:lnTo>
                <a:lnTo>
                  <a:pt x="8311" y="3384054"/>
                </a:lnTo>
                <a:lnTo>
                  <a:pt x="5645" y="3264191"/>
                </a:lnTo>
                <a:lnTo>
                  <a:pt x="2822" y="3143118"/>
                </a:lnTo>
                <a:lnTo>
                  <a:pt x="941" y="3019623"/>
                </a:lnTo>
                <a:lnTo>
                  <a:pt x="941" y="2894918"/>
                </a:lnTo>
                <a:lnTo>
                  <a:pt x="0" y="2769001"/>
                </a:lnTo>
                <a:lnTo>
                  <a:pt x="941" y="2641874"/>
                </a:lnTo>
                <a:lnTo>
                  <a:pt x="2822" y="2512931"/>
                </a:lnTo>
                <a:lnTo>
                  <a:pt x="4547" y="2383988"/>
                </a:lnTo>
                <a:lnTo>
                  <a:pt x="8311" y="2253229"/>
                </a:lnTo>
                <a:lnTo>
                  <a:pt x="12232" y="2121259"/>
                </a:lnTo>
                <a:lnTo>
                  <a:pt x="16779" y="1989289"/>
                </a:lnTo>
                <a:lnTo>
                  <a:pt x="23209" y="1856108"/>
                </a:lnTo>
                <a:lnTo>
                  <a:pt x="30893" y="1721716"/>
                </a:lnTo>
                <a:lnTo>
                  <a:pt x="38264" y="1586720"/>
                </a:lnTo>
                <a:lnTo>
                  <a:pt x="47673" y="1451723"/>
                </a:lnTo>
                <a:lnTo>
                  <a:pt x="58964" y="1314910"/>
                </a:lnTo>
                <a:lnTo>
                  <a:pt x="70255" y="1179913"/>
                </a:lnTo>
                <a:lnTo>
                  <a:pt x="83271" y="1042495"/>
                </a:lnTo>
                <a:lnTo>
                  <a:pt x="97542" y="904471"/>
                </a:lnTo>
                <a:lnTo>
                  <a:pt x="112596" y="768263"/>
                </a:lnTo>
                <a:lnTo>
                  <a:pt x="130160" y="630240"/>
                </a:lnTo>
                <a:lnTo>
                  <a:pt x="148978" y="492821"/>
                </a:lnTo>
                <a:lnTo>
                  <a:pt x="167640" y="354798"/>
                </a:lnTo>
                <a:lnTo>
                  <a:pt x="189438" y="217380"/>
                </a:lnTo>
                <a:lnTo>
                  <a:pt x="211706" y="80567"/>
                </a:lnTo>
                <a:close/>
              </a:path>
            </a:pathLst>
          </a:custGeom>
        </p:spPr>
      </p:pic>
      <p:sp>
        <p:nvSpPr>
          <p:cNvPr id="18"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45327" y="190332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US"/>
          </a:p>
        </p:txBody>
      </p:sp>
    </p:spTree>
    <p:extLst>
      <p:ext uri="{BB962C8B-B14F-4D97-AF65-F5344CB8AC3E}">
        <p14:creationId xmlns:p14="http://schemas.microsoft.com/office/powerpoint/2010/main" val="17956540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5B415-DA80-5957-B56A-80AAEB840DA6}"/>
              </a:ext>
            </a:extLst>
          </p:cNvPr>
          <p:cNvSpPr>
            <a:spLocks noGrp="1"/>
          </p:cNvSpPr>
          <p:nvPr>
            <p:ph type="ctrTitle"/>
          </p:nvPr>
        </p:nvSpPr>
        <p:spPr/>
        <p:txBody>
          <a:bodyPr/>
          <a:lstStyle/>
          <a:p>
            <a:r>
              <a:rPr lang="en-US" dirty="0"/>
              <a:t>Fin</a:t>
            </a:r>
          </a:p>
        </p:txBody>
      </p:sp>
      <p:sp>
        <p:nvSpPr>
          <p:cNvPr id="3" name="Subtitle 2">
            <a:extLst>
              <a:ext uri="{FF2B5EF4-FFF2-40B4-BE49-F238E27FC236}">
                <a16:creationId xmlns:a16="http://schemas.microsoft.com/office/drawing/2014/main" id="{957D570F-EA20-8F45-54F0-1589988FF7D5}"/>
              </a:ext>
            </a:extLst>
          </p:cNvPr>
          <p:cNvSpPr>
            <a:spLocks noGrp="1"/>
          </p:cNvSpPr>
          <p:nvPr>
            <p:ph type="subTitle" idx="1"/>
          </p:nvPr>
        </p:nvSpPr>
        <p:spPr/>
        <p:txBody>
          <a:bodyPr/>
          <a:lstStyle/>
          <a:p>
            <a:r>
              <a:rPr lang="en-US" dirty="0"/>
              <a:t>Chris Weaver</a:t>
            </a:r>
          </a:p>
          <a:p>
            <a:r>
              <a:rPr lang="en-US" dirty="0"/>
              <a:t>Web321 - Assignment 1.3</a:t>
            </a:r>
          </a:p>
        </p:txBody>
      </p:sp>
    </p:spTree>
    <p:extLst>
      <p:ext uri="{BB962C8B-B14F-4D97-AF65-F5344CB8AC3E}">
        <p14:creationId xmlns:p14="http://schemas.microsoft.com/office/powerpoint/2010/main" val="6761479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36</TotalTime>
  <Words>305</Words>
  <Application>Microsoft Macintosh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Aharoni</vt:lpstr>
      <vt:lpstr>Arial</vt:lpstr>
      <vt:lpstr>Century Gothic</vt:lpstr>
      <vt:lpstr>Wingdings 3</vt:lpstr>
      <vt:lpstr>Ion Boardroom</vt:lpstr>
      <vt:lpstr>Influence of Body Language on communication. </vt:lpstr>
      <vt:lpstr>Impact of Body Language on communication </vt:lpstr>
      <vt:lpstr>PowerPoint Presentation</vt:lpstr>
      <vt:lpstr>PowerPoint Presentation</vt:lpstr>
      <vt:lpstr>Preparing for an online meeting </vt:lpstr>
      <vt:lpstr>Key elements of Body Language </vt:lpstr>
      <vt:lpstr>PowerPoint Presentation</vt:lpstr>
      <vt:lpstr>Fin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Weaver</dc:creator>
  <cp:lastModifiedBy>Christopher Weaver</cp:lastModifiedBy>
  <cp:revision>1</cp:revision>
  <dcterms:created xsi:type="dcterms:W3CDTF">2025-01-22T04:11:30Z</dcterms:created>
  <dcterms:modified xsi:type="dcterms:W3CDTF">2025-01-22T04:47:53Z</dcterms:modified>
</cp:coreProperties>
</file>