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1A935-F88D-4187-B59A-AD38FAD814BE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39AFA-7F48-4AEE-B314-5F0F373B5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7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9AFA-7F48-4AEE-B314-5F0F373B51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7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9AFA-7F48-4AEE-B314-5F0F373B51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6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9AFA-7F48-4AEE-B314-5F0F373B510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4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9AFA-7F48-4AEE-B314-5F0F373B51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0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0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217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7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46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92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8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6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7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80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40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79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9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8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8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6301-79D8-48F1-89DE-93627A91ED47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E89C33-BB64-4415-AC88-BBC561B74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8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138504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Порівняльний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систем </a:t>
            </a:r>
            <a:r>
              <a:rPr lang="ru-RU" dirty="0" err="1"/>
              <a:t>освіти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Німеччини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 smtClean="0"/>
              <a:t>Україн</a:t>
            </a:r>
            <a:r>
              <a:rPr lang="uk-UA" dirty="0" smtClean="0"/>
              <a:t>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49271" y="5234579"/>
            <a:ext cx="4255340" cy="1126283"/>
          </a:xfrm>
        </p:spPr>
        <p:txBody>
          <a:bodyPr>
            <a:normAutofit lnSpcReduction="10000"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Виконав студент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11 </a:t>
            </a:r>
            <a:r>
              <a:rPr lang="uk-UA" dirty="0" err="1" smtClean="0">
                <a:solidFill>
                  <a:schemeClr val="tx1"/>
                </a:solidFill>
              </a:rPr>
              <a:t>КНм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группи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Логвиненко Володимир Вікторович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8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014074"/>
            <a:ext cx="8911687" cy="1446737"/>
          </a:xfrm>
        </p:spPr>
        <p:txBody>
          <a:bodyPr>
            <a:normAutofit fontScale="90000"/>
          </a:bodyPr>
          <a:lstStyle/>
          <a:p>
            <a:r>
              <a:rPr lang="ru-RU" sz="2700" dirty="0" err="1"/>
              <a:t>Порівняльний</a:t>
            </a:r>
            <a:r>
              <a:rPr lang="ru-RU" sz="2700" dirty="0"/>
              <a:t> </a:t>
            </a:r>
            <a:r>
              <a:rPr lang="ru-RU" sz="2700" dirty="0" err="1"/>
              <a:t>аналіз</a:t>
            </a:r>
            <a:r>
              <a:rPr lang="ru-RU" sz="2700" dirty="0"/>
              <a:t> </a:t>
            </a:r>
            <a:r>
              <a:rPr lang="ru-RU" sz="2700" dirty="0" err="1"/>
              <a:t>освітніх</a:t>
            </a:r>
            <a:r>
              <a:rPr lang="ru-RU" sz="2700" dirty="0"/>
              <a:t> систем ВНЗ</a:t>
            </a:r>
            <a:br>
              <a:rPr lang="ru-RU" sz="2700" dirty="0"/>
            </a:br>
            <a:r>
              <a:rPr lang="ru-RU" sz="2700" dirty="0" err="1"/>
              <a:t>Німеччини</a:t>
            </a:r>
            <a:r>
              <a:rPr lang="ru-RU" sz="2700" dirty="0"/>
              <a:t> та </a:t>
            </a:r>
            <a:r>
              <a:rPr lang="ru-RU" sz="2700" dirty="0" err="1"/>
              <a:t>Україні</a:t>
            </a:r>
            <a:r>
              <a:rPr lang="ru-RU" sz="2700" dirty="0"/>
              <a:t> </a:t>
            </a:r>
            <a:r>
              <a:rPr lang="ru-RU" sz="2700" dirty="0" err="1"/>
              <a:t>був</a:t>
            </a:r>
            <a:r>
              <a:rPr lang="ru-RU" sz="2700" dirty="0"/>
              <a:t> </a:t>
            </a:r>
            <a:r>
              <a:rPr lang="ru-RU" sz="2700" dirty="0" err="1"/>
              <a:t>здійснений</a:t>
            </a:r>
            <a:r>
              <a:rPr lang="ru-RU" sz="2700" dirty="0"/>
              <a:t> з </a:t>
            </a:r>
            <a:r>
              <a:rPr lang="ru-RU" sz="2700" dirty="0" err="1"/>
              <a:t>врахуванням</a:t>
            </a:r>
            <a:r>
              <a:rPr lang="ru-RU" sz="2700" dirty="0"/>
              <a:t> </a:t>
            </a:r>
            <a:r>
              <a:rPr lang="ru-RU" sz="2700" dirty="0" err="1"/>
              <a:t>наступних</a:t>
            </a:r>
            <a:r>
              <a:rPr lang="ru-RU" sz="2700" dirty="0"/>
              <a:t> </a:t>
            </a:r>
            <a:r>
              <a:rPr lang="ru-RU" sz="2700" dirty="0" err="1"/>
              <a:t>індикаторів</a:t>
            </a:r>
            <a:r>
              <a:rPr lang="ru-RU" sz="2700" dirty="0"/>
              <a:t> </a:t>
            </a:r>
            <a:r>
              <a:rPr lang="ru-RU" sz="2700" dirty="0" err="1"/>
              <a:t>дослідження</a:t>
            </a:r>
            <a:r>
              <a:rPr lang="ru-RU" sz="2700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944906"/>
            <a:ext cx="8915400" cy="3777622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Чисельність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вищих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навчальних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закладів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Організація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підготовки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кваліфікованих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фахівців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Фінансування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освіти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Наукова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діяльність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8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8616"/>
            <a:ext cx="11734799" cy="128089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Чисельність</a:t>
            </a:r>
            <a:r>
              <a:rPr lang="ru-RU" dirty="0"/>
              <a:t> </a:t>
            </a:r>
            <a:r>
              <a:rPr lang="ru-RU" dirty="0" err="1"/>
              <a:t>вищих</a:t>
            </a:r>
            <a:r>
              <a:rPr lang="ru-RU" dirty="0"/>
              <a:t> </a:t>
            </a:r>
            <a:r>
              <a:rPr lang="ru-RU" dirty="0" err="1"/>
              <a:t>навчальних</a:t>
            </a:r>
            <a:r>
              <a:rPr lang="ru-RU" dirty="0"/>
              <a:t> </a:t>
            </a:r>
            <a:r>
              <a:rPr lang="ru-RU" dirty="0" err="1" smtClean="0"/>
              <a:t>закладів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0081" y="1304364"/>
            <a:ext cx="4639237" cy="51233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endParaRPr lang="ru-R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Сектор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державної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власності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навчальні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заклади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засновані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державою,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фінансуються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державного бюджету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підпорядковуються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відповідному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центральному органу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виконавчої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влади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включає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232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вузи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III-IV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рівнів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акредитації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I-II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рівнів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- 517.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Серед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них 141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університет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52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академії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39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інститутів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консерваторій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128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коледжів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231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технікум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158 училищ.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Сектор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приватної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власності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навчальний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заклад,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заснований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приватній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власності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підпорядкований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власнику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власникам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налічує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126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вузів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III-IV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рівнів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акредитації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76 -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I-II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рівнів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У тому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35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університетів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9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академій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82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інститути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55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коледжів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18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технікумів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3 училища.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855694" y="1304364"/>
            <a:ext cx="4854387" cy="512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Німеччина</a:t>
            </a:r>
            <a:endParaRPr lang="ru-R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об’єднання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 1992 - 1993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рр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у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стало 318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закладів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різного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рівня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91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звичайний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один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загальноосвітній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університети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11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педагогічних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теологічних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43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мистецьких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153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технічних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спеціалізованих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ВНЗ.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недержавного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сектора належать 6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університетів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17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теологічних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закладів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мистецьких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коледжі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35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фахових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шкіл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заклади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поділяються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університети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класичні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технічні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загальноосвітні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спеціалізовані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заклади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університетського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рівня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педагогічні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теологічні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медичні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школи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фахові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школи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спеціалізованою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фаховою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підготовкою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які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готують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спеціалістів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інженерії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бізнесу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менеджменту;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школи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коледжі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мистецтв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музики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Font typeface="Wingdings 3" charset="2"/>
              <a:buNone/>
            </a:pP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1380"/>
            <a:ext cx="121920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Організація</a:t>
            </a:r>
            <a:r>
              <a:rPr lang="ru-RU" dirty="0"/>
              <a:t> </a:t>
            </a:r>
            <a:r>
              <a:rPr lang="ru-RU" dirty="0" err="1"/>
              <a:t>підготовки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кваліфікованих</a:t>
            </a:r>
            <a:r>
              <a:rPr lang="ru-RU" dirty="0" smtClean="0"/>
              <a:t> </a:t>
            </a:r>
            <a:r>
              <a:rPr lang="ru-RU" dirty="0" err="1" smtClean="0"/>
              <a:t>фахівців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0036" y="1450038"/>
            <a:ext cx="5438682" cy="53519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Німеччина</a:t>
            </a:r>
            <a:endParaRPr lang="ru-R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Університети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мають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класичну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структуру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завдання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несуть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відповідальність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наукові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дослідження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навчання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підготовку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кадрів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кваліфікації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готують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докторів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наук.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об’єднання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уряд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щорічно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виділяє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значні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підтримку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університетів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передусім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Східної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а тому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сьогодні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матеріально-технічне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забезпечення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багатьох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них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навіть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краще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ніж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Західних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Педагогічні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школи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готують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учителів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нижчих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рівнів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спеціалізованих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шкіл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фахові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школи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відіграють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важливу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роль,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готуючи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спеціалістів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інженерії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бізнесу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менеджменту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тощо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Музичні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мистецькі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школи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готують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фахівців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усіх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мистецтв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музики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зокрема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музикологію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історію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мистецтв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тощо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54588" y="1450038"/>
            <a:ext cx="5486400" cy="527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школа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готує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фахівців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76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напрямів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584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спеціальностей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дозволяє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задовольняти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потреби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всіх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сфер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суспільного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життя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країни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Прийнята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Постанова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Кабінету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Міністрів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№ 1341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23.11.2011 р. “Про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затвердження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рамки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кваліфікацій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спільний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наказ МОН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Мінсоцполітики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№ 488/225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20.04.2012 р. “Про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затвердження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Плану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заходів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щодо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впровадження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рамки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кваліфікацій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потребують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розробки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стандартів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освітньо-кваліфікаційної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характеристики (ОКХ) й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освітньо-професійної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(ОПП))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стандартів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компетентностей для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освітніх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професійних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кваліфікацій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компетентностей.</a:t>
            </a:r>
          </a:p>
          <a:p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1380"/>
            <a:ext cx="12192000" cy="8954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Фінансування</a:t>
            </a:r>
            <a:r>
              <a:rPr lang="ru-RU" dirty="0"/>
              <a:t> </a:t>
            </a:r>
            <a:r>
              <a:rPr lang="ru-RU" dirty="0" err="1" smtClean="0"/>
              <a:t>освіти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0036" y="1450038"/>
            <a:ext cx="5438682" cy="5351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Німеччина</a:t>
            </a:r>
            <a:endParaRPr lang="ru-R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сьогодні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характерна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взаємодія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федерального уряду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урядів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земель: регулярно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збирається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конференція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міністрів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земель,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також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Спілка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ректорів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ВНЗ.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навчальні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заклади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фінансуються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землями на 94%, центром - на 6%.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Близько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7,8%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фінансування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університетської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науки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здійснює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приватний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сектор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економіки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Загалом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90%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державна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через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кількість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студентів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навчальних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закладах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щорічно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збільшується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40%.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54588" y="1450038"/>
            <a:ext cx="5486400" cy="5273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Контингент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студентів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джерелами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фінансування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розподіляється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так: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 вузах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I-II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рівнів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акредитації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51,3%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студентів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навчаються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державного бюджету,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35,5% -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фізичних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юридичних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осіб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11,7% -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місцевого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бюджету,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1,5% -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галузеві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 вузах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III-IV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рівнів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акредитації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54,9%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студентів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навчаються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державного бюджету,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43,0% -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фізичних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юридичних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осіб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0,4% -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місцевого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бюджету,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1,7% - 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зацікавленої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галузі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Тобто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кожен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другий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студент є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інвестором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27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1380"/>
            <a:ext cx="12192000" cy="8954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діяльність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0036" y="1450038"/>
            <a:ext cx="5438682" cy="5351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Німеччина</a:t>
            </a:r>
            <a:endParaRPr lang="ru-RU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вищої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Німеччини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існує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чотири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категорії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викладачів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професор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асистент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науковий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працівник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викладач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спеціальних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дисциплін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іноземних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спорту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тощо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перших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двох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виконують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доктори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але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професор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повинен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чималий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досвід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обирається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національним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конкурсом.</a:t>
            </a: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Науковий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працівник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зобов’язаний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виконувати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наукові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дослідження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проводити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практичні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заняття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студентами. Увесь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викладацький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склад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статус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державних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службовців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54588" y="1450038"/>
            <a:ext cx="5486400" cy="5273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Україна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Вищим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державним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науковим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центром є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академія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наук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(НАН). Вона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очолює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координує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разом з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Державним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комітетом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у справах науки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технологій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фундаментальні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прикладні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дослідження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різних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галузях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науки. НАН є державною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науковою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установою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яка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об´єднує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напрями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науки 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підтримує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міжнародні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зв´язки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науковими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центрами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інших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країн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При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Національній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академії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наук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створена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міжвідомча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рада з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координації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фундаментальних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дослід-Очолює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НАН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Президент,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обирається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загальними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зборами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вчених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підготовки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наукових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кадрів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Україні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діє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аспірантура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докторантура, а також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самостійна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робота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спеціалістів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написанню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дисертації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без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відриву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виробництва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здобувачі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3563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1380"/>
            <a:ext cx="12192000" cy="8954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Висновок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1712" y="1947579"/>
            <a:ext cx="8154194" cy="535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Структура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освітніх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систем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розвинутих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країн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світу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має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ту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особливість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погляду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соціально-економічної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власності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основні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фактори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виробництва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освітніх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послуг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вона є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двосекторною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Переважання</a:t>
            </a:r>
            <a:r>
              <a:rPr lang="ru-RU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державного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приватного сектора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освіти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залежить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передусім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типу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економічної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країни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впливу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інституту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національної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історичної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традиції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0271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750</Words>
  <Application>Microsoft Office PowerPoint</Application>
  <PresentationFormat>Широкоэкранный</PresentationFormat>
  <Paragraphs>61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Легкий дым</vt:lpstr>
      <vt:lpstr>Порівняльний аналіз систем освіти  Німеччини і України </vt:lpstr>
      <vt:lpstr>Порівняльний аналіз освітніх систем ВНЗ Німеччини та Україні був здійснений з врахуванням наступних індикаторів дослідження: </vt:lpstr>
      <vt:lpstr>Чисельність вищих навчальних закладів </vt:lpstr>
      <vt:lpstr>Організація підготовки  кваліфікованих фахівців </vt:lpstr>
      <vt:lpstr>Фінансування освіти </vt:lpstr>
      <vt:lpstr>Наукова діяльність </vt:lpstr>
      <vt:lpstr>Висновок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Порівняльний аналіз систем освіти  Німеччини і України </dc:title>
  <dc:creator>Vova</dc:creator>
  <cp:lastModifiedBy>Vova</cp:lastModifiedBy>
  <cp:revision>3</cp:revision>
  <dcterms:created xsi:type="dcterms:W3CDTF">2019-12-18T01:08:51Z</dcterms:created>
  <dcterms:modified xsi:type="dcterms:W3CDTF">2019-12-18T01:32:00Z</dcterms:modified>
</cp:coreProperties>
</file>