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embeddedFontLst>
    <p:embeddedFont>
      <p:font typeface="Roboto"/>
      <p:regular r:id="rId26"/>
      <p:bold r:id="rId27"/>
      <p:italic r:id="rId28"/>
      <p:boldItalic r:id="rId29"/>
    </p:embeddedFont>
    <p:embeddedFont>
      <p:font typeface="Google Sans"/>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AE55B6-3BB9-4EC6-9987-6D80EA1FD514}">
  <a:tblStyle styleId="{8FAE55B6-3BB9-4EC6-9987-6D80EA1FD5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bold.fntdata"/><Relationship Id="rId30" Type="http://schemas.openxmlformats.org/officeDocument/2006/relationships/font" Target="fonts/GoogleSans-regular.fntdata"/><Relationship Id="rId11" Type="http://schemas.openxmlformats.org/officeDocument/2006/relationships/slide" Target="slides/slide5.xml"/><Relationship Id="rId33" Type="http://schemas.openxmlformats.org/officeDocument/2006/relationships/font" Target="fonts/GoogleSans-boldItalic.fntdata"/><Relationship Id="rId10" Type="http://schemas.openxmlformats.org/officeDocument/2006/relationships/slide" Target="slides/slide4.xml"/><Relationship Id="rId32" Type="http://schemas.openxmlformats.org/officeDocument/2006/relationships/font" Target="fonts/GoogleSans-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1058448e_0_7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1058448e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01058448e_0_8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01058448e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1058448e_0_9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1058448e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1058448e_0_9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1058448e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01058448e_0_9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01058448e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01058448e_0_9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01058448e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01058448e_0_10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01058448e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01058448e_0_10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01058448e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01058448e_0_10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01058448e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01058448e_0_10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01058448e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01058448e_0_10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01058448e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01058448e_0_7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01058448e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1058448e_0_8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1058448e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01058448e_0_8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01058448e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01058448e_0_8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1058448e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1058448e_0_8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01058448e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01058448e_0_8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1058448e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1058448e_0_8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1058448e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01058448e_0_8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01058448e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Video Info" showMasterSp="0">
  <p:cSld name="Blank_1_1">
    <p:bg>
      <p:bgPr>
        <a:noFill/>
      </p:bgPr>
    </p:bg>
    <p:spTree>
      <p:nvGrpSpPr>
        <p:cNvPr id="7"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 name="Google Shape;9;p2"/>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Background">
  <p:cSld name="CUSTOM_1">
    <p:spTree>
      <p:nvGrpSpPr>
        <p:cNvPr id="36" name="Shape 36"/>
        <p:cNvGrpSpPr/>
        <p:nvPr/>
      </p:nvGrpSpPr>
      <p:grpSpPr>
        <a:xfrm>
          <a:off x="0" y="0"/>
          <a:ext cx="0" cy="0"/>
          <a:chOff x="0" y="0"/>
          <a:chExt cx="0" cy="0"/>
        </a:xfrm>
      </p:grpSpPr>
      <p:sp>
        <p:nvSpPr>
          <p:cNvPr id="37" name="Google Shape;37;p11"/>
          <p:cNvSpPr/>
          <p:nvPr/>
        </p:nvSpPr>
        <p:spPr>
          <a:xfrm>
            <a:off x="125" y="-125"/>
            <a:ext cx="18288000" cy="102870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8" name="Google Shape;38;p11"/>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Background 1">
  <p:cSld name="CUSTOM_1_1">
    <p:spTree>
      <p:nvGrpSpPr>
        <p:cNvPr id="39" name="Shape 39"/>
        <p:cNvGrpSpPr/>
        <p:nvPr/>
      </p:nvGrpSpPr>
      <p:grpSpPr>
        <a:xfrm>
          <a:off x="0" y="0"/>
          <a:ext cx="0" cy="0"/>
          <a:chOff x="0" y="0"/>
          <a:chExt cx="0" cy="0"/>
        </a:xfrm>
      </p:grpSpPr>
      <p:sp>
        <p:nvSpPr>
          <p:cNvPr id="40" name="Google Shape;40;p12"/>
          <p:cNvSpPr/>
          <p:nvPr/>
        </p:nvSpPr>
        <p:spPr>
          <a:xfrm>
            <a:off x="-18300" y="0"/>
            <a:ext cx="18400800" cy="104964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Video Info" showMasterSp="0">
  <p:cSld name="Blank_1_1">
    <p:bg>
      <p:bgPr>
        <a:noFill/>
      </p:bgPr>
    </p:bg>
    <p:spTree>
      <p:nvGrpSpPr>
        <p:cNvPr id="43" name="Shape 43"/>
        <p:cNvGrpSpPr/>
        <p:nvPr/>
      </p:nvGrpSpPr>
      <p:grpSpPr>
        <a:xfrm>
          <a:off x="0" y="0"/>
          <a:ext cx="0" cy="0"/>
          <a:chOff x="0" y="0"/>
          <a:chExt cx="0" cy="0"/>
        </a:xfrm>
      </p:grpSpPr>
      <p:sp>
        <p:nvSpPr>
          <p:cNvPr id="44" name="Google Shape;44;p14"/>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5" name="Google Shape;45;p14"/>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Blank">
  <p:cSld name="Image Slide">
    <p:spTree>
      <p:nvGrpSpPr>
        <p:cNvPr id="46" name="Shape 4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with title">
  <p:cSld name="Image Slide_4">
    <p:spTree>
      <p:nvGrpSpPr>
        <p:cNvPr id="47" name="Shape 47"/>
        <p:cNvGrpSpPr/>
        <p:nvPr/>
      </p:nvGrpSpPr>
      <p:grpSpPr>
        <a:xfrm>
          <a:off x="0" y="0"/>
          <a:ext cx="0" cy="0"/>
          <a:chOff x="0" y="0"/>
          <a:chExt cx="0" cy="0"/>
        </a:xfrm>
      </p:grpSpPr>
      <p:sp>
        <p:nvSpPr>
          <p:cNvPr id="48" name="Google Shape;48;p1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snippet">
  <p:cSld name="Image Slide_4_2">
    <p:spTree>
      <p:nvGrpSpPr>
        <p:cNvPr id="49" name="Shape 49"/>
        <p:cNvGrpSpPr/>
        <p:nvPr/>
      </p:nvGrpSpPr>
      <p:grpSpPr>
        <a:xfrm>
          <a:off x="0" y="0"/>
          <a:ext cx="0" cy="0"/>
          <a:chOff x="0" y="0"/>
          <a:chExt cx="0" cy="0"/>
        </a:xfrm>
      </p:grpSpPr>
      <p:sp>
        <p:nvSpPr>
          <p:cNvPr id="50" name="Google Shape;50;p17"/>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51" name="Google Shape;51;p17"/>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 name="Google Shape;52;p17"/>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6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with title &amp; bullets">
  <p:cSld name="Image Slide_4_1">
    <p:spTree>
      <p:nvGrpSpPr>
        <p:cNvPr id="53" name="Shape 53"/>
        <p:cNvGrpSpPr/>
        <p:nvPr/>
      </p:nvGrpSpPr>
      <p:grpSpPr>
        <a:xfrm>
          <a:off x="0" y="0"/>
          <a:ext cx="0" cy="0"/>
          <a:chOff x="0" y="0"/>
          <a:chExt cx="0" cy="0"/>
        </a:xfrm>
      </p:grpSpPr>
      <p:sp>
        <p:nvSpPr>
          <p:cNvPr id="54" name="Google Shape;54;p18"/>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55" name="Google Shape;55;p18"/>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indent="-457200" lvl="1" marL="914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indent="-457200" lvl="2" marL="1371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indent="-457200" lvl="3" marL="18288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indent="-457200" lvl="4" marL="22860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indent="-457200" lvl="5" marL="2743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indent="-457200" lvl="6" marL="3200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indent="-457200" lvl="7" marL="3657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indent="-457200" lvl="8" marL="41148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Image Slide_3">
    <p:spTree>
      <p:nvGrpSpPr>
        <p:cNvPr id="56" name="Shape 56"/>
        <p:cNvGrpSpPr/>
        <p:nvPr/>
      </p:nvGrpSpPr>
      <p:grpSpPr>
        <a:xfrm>
          <a:off x="0" y="0"/>
          <a:ext cx="0" cy="0"/>
          <a:chOff x="0" y="0"/>
          <a:chExt cx="0" cy="0"/>
        </a:xfrm>
      </p:grpSpPr>
      <p:sp>
        <p:nvSpPr>
          <p:cNvPr id="57" name="Google Shape;57;p19"/>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8" name="Google Shape;58;p19"/>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Image Slide_2">
    <p:spTree>
      <p:nvGrpSpPr>
        <p:cNvPr id="59" name="Shape 59"/>
        <p:cNvGrpSpPr/>
        <p:nvPr/>
      </p:nvGrpSpPr>
      <p:grpSpPr>
        <a:xfrm>
          <a:off x="0" y="0"/>
          <a:ext cx="0" cy="0"/>
          <a:chOff x="0" y="0"/>
          <a:chExt cx="0" cy="0"/>
        </a:xfrm>
      </p:grpSpPr>
      <p:pic>
        <p:nvPicPr>
          <p:cNvPr id="60" name="Google Shape;60;p20"/>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61" name="Google Shape;61;p20"/>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62" name="Google Shape;62;p20"/>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 name="Google Shape;63;p20"/>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b intro">
  <p:cSld name="Image Slide_2_1">
    <p:spTree>
      <p:nvGrpSpPr>
        <p:cNvPr id="64" name="Shape 64"/>
        <p:cNvGrpSpPr/>
        <p:nvPr/>
      </p:nvGrpSpPr>
      <p:grpSpPr>
        <a:xfrm>
          <a:off x="0" y="0"/>
          <a:ext cx="0" cy="0"/>
          <a:chOff x="0" y="0"/>
          <a:chExt cx="0" cy="0"/>
        </a:xfrm>
      </p:grpSpPr>
      <p:cxnSp>
        <p:nvCxnSpPr>
          <p:cNvPr id="65" name="Google Shape;65;p21"/>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66" name="Google Shape;66;p21"/>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 name="Google Shape;67;p21"/>
          <p:cNvSpPr txBox="1"/>
          <p:nvPr>
            <p:ph type="title"/>
          </p:nvPr>
        </p:nvSpPr>
        <p:spPr>
          <a:xfrm>
            <a:off x="18592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21"/>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Blank">
  <p:cSld name="Image Slide">
    <p:spTree>
      <p:nvGrpSpPr>
        <p:cNvPr id="10"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structions Only - Green ILT-only slide">
  <p:cSld name="CUSTOM">
    <p:spTree>
      <p:nvGrpSpPr>
        <p:cNvPr id="69" name="Shape 69"/>
        <p:cNvGrpSpPr/>
        <p:nvPr/>
      </p:nvGrpSpPr>
      <p:grpSpPr>
        <a:xfrm>
          <a:off x="0" y="0"/>
          <a:ext cx="0" cy="0"/>
          <a:chOff x="0" y="0"/>
          <a:chExt cx="0" cy="0"/>
        </a:xfrm>
      </p:grpSpPr>
      <p:sp>
        <p:nvSpPr>
          <p:cNvPr id="70" name="Google Shape;70;p22"/>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1" name="Google Shape;71;p22"/>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Background">
  <p:cSld name="CUSTOM_1">
    <p:spTree>
      <p:nvGrpSpPr>
        <p:cNvPr id="72" name="Shape 72"/>
        <p:cNvGrpSpPr/>
        <p:nvPr/>
      </p:nvGrpSpPr>
      <p:grpSpPr>
        <a:xfrm>
          <a:off x="0" y="0"/>
          <a:ext cx="0" cy="0"/>
          <a:chOff x="0" y="0"/>
          <a:chExt cx="0" cy="0"/>
        </a:xfrm>
      </p:grpSpPr>
      <p:sp>
        <p:nvSpPr>
          <p:cNvPr id="73" name="Google Shape;73;p23"/>
          <p:cNvSpPr/>
          <p:nvPr/>
        </p:nvSpPr>
        <p:spPr>
          <a:xfrm>
            <a:off x="125" y="-125"/>
            <a:ext cx="18288000" cy="102870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4" name="Google Shape;74;p23"/>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pic>
        <p:nvPicPr>
          <p:cNvPr id="75" name="Google Shape;75;p23"/>
          <p:cNvPicPr preferRelativeResize="0"/>
          <p:nvPr/>
        </p:nvPicPr>
        <p:blipFill rotWithShape="1">
          <a:blip r:embed="rId2">
            <a:alphaModFix/>
          </a:blip>
          <a:srcRect b="0" l="0" r="-21669" t="0"/>
          <a:stretch/>
        </p:blipFill>
        <p:spPr>
          <a:xfrm>
            <a:off x="1010600" y="9256050"/>
            <a:ext cx="3223152" cy="5070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with title">
  <p:cSld name="Image Slide_4">
    <p:spTree>
      <p:nvGrpSpPr>
        <p:cNvPr id="11" name="Shape 11"/>
        <p:cNvGrpSpPr/>
        <p:nvPr/>
      </p:nvGrpSpPr>
      <p:grpSpPr>
        <a:xfrm>
          <a:off x="0" y="0"/>
          <a:ext cx="0" cy="0"/>
          <a:chOff x="0" y="0"/>
          <a:chExt cx="0" cy="0"/>
        </a:xfrm>
      </p:grpSpPr>
      <p:sp>
        <p:nvSpPr>
          <p:cNvPr id="12" name="Google Shape;12;p4"/>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snippet">
  <p:cSld name="Image Slide_4_2">
    <p:spTree>
      <p:nvGrpSpPr>
        <p:cNvPr id="13" name="Shape 13"/>
        <p:cNvGrpSpPr/>
        <p:nvPr/>
      </p:nvGrpSpPr>
      <p:grpSpPr>
        <a:xfrm>
          <a:off x="0" y="0"/>
          <a:ext cx="0" cy="0"/>
          <a:chOff x="0" y="0"/>
          <a:chExt cx="0" cy="0"/>
        </a:xfrm>
      </p:grpSpPr>
      <p:sp>
        <p:nvSpPr>
          <p:cNvPr id="14" name="Google Shape;14;p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5" name="Google Shape;15;p5"/>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5"/>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b="1" sz="16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with title &amp; bullets">
  <p:cSld name="Image Slide_4_1">
    <p:spTree>
      <p:nvGrpSpPr>
        <p:cNvPr id="17" name="Shape 17"/>
        <p:cNvGrpSpPr/>
        <p:nvPr/>
      </p:nvGrpSpPr>
      <p:grpSpPr>
        <a:xfrm>
          <a:off x="0" y="0"/>
          <a:ext cx="0" cy="0"/>
          <a:chOff x="0" y="0"/>
          <a:chExt cx="0" cy="0"/>
        </a:xfrm>
      </p:grpSpPr>
      <p:sp>
        <p:nvSpPr>
          <p:cNvPr id="18" name="Google Shape;18;p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9" name="Google Shape;19;p6"/>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indent="-457200" lvl="1" marL="914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indent="-457200" lvl="2" marL="1371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indent="-457200" lvl="3" marL="18288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indent="-457200" lvl="4" marL="22860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indent="-457200" lvl="5" marL="2743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indent="-457200" lvl="6" marL="3200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indent="-457200" lvl="7" marL="3657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indent="-457200" lvl="8" marL="41148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Image Slide_3">
    <p:spTree>
      <p:nvGrpSpPr>
        <p:cNvPr id="20" name="Shape 20"/>
        <p:cNvGrpSpPr/>
        <p:nvPr/>
      </p:nvGrpSpPr>
      <p:grpSpPr>
        <a:xfrm>
          <a:off x="0" y="0"/>
          <a:ext cx="0" cy="0"/>
          <a:chOff x="0" y="0"/>
          <a:chExt cx="0" cy="0"/>
        </a:xfrm>
      </p:grpSpPr>
      <p:sp>
        <p:nvSpPr>
          <p:cNvPr id="21" name="Google Shape;21;p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2" name="Google Shape;22;p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Image Slide_2">
    <p:spTree>
      <p:nvGrpSpPr>
        <p:cNvPr id="23"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6" name="Google Shape;26;p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b intro">
  <p:cSld name="Image Slide_2_1">
    <p:spTree>
      <p:nvGrpSpPr>
        <p:cNvPr id="28" name="Shape 28"/>
        <p:cNvGrpSpPr/>
        <p:nvPr/>
      </p:nvGrpSpPr>
      <p:grpSpPr>
        <a:xfrm>
          <a:off x="0" y="0"/>
          <a:ext cx="0" cy="0"/>
          <a:chOff x="0" y="0"/>
          <a:chExt cx="0" cy="0"/>
        </a:xfrm>
      </p:grpSpPr>
      <p:cxnSp>
        <p:nvCxnSpPr>
          <p:cNvPr id="29" name="Google Shape;29;p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30" name="Google Shape;30;p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 name="Google Shape;31;p9"/>
          <p:cNvSpPr txBox="1"/>
          <p:nvPr>
            <p:ph type="title"/>
          </p:nvPr>
        </p:nvSpPr>
        <p:spPr>
          <a:xfrm>
            <a:off x="18592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Google Shape;32;p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structions Only - Green ILT-only slide">
  <p:cSld name="CUSTOM">
    <p:spTree>
      <p:nvGrpSpPr>
        <p:cNvPr id="33" name="Shape 33"/>
        <p:cNvGrpSpPr/>
        <p:nvPr/>
      </p:nvGrpSpPr>
      <p:grpSpPr>
        <a:xfrm>
          <a:off x="0" y="0"/>
          <a:ext cx="0" cy="0"/>
          <a:chOff x="0" y="0"/>
          <a:chExt cx="0" cy="0"/>
        </a:xfrm>
      </p:grpSpPr>
      <p:sp>
        <p:nvSpPr>
          <p:cNvPr id="34" name="Google Shape;34;p10"/>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5" name="Google Shape;35;p10"/>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1" Type="http://schemas.openxmlformats.org/officeDocument/2006/relationships/image" Target="../media/image3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oogle">
    <p:bg>
      <p:bgPr>
        <a:no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oogle">
    <p:bg>
      <p:bgPr>
        <a:noFill/>
      </p:bgPr>
    </p:bg>
    <p:spTree>
      <p:nvGrpSpPr>
        <p:cNvPr id="41" name="Shape 41"/>
        <p:cNvGrpSpPr/>
        <p:nvPr/>
      </p:nvGrpSpPr>
      <p:grpSpPr>
        <a:xfrm>
          <a:off x="0" y="0"/>
          <a:ext cx="0" cy="0"/>
          <a:chOff x="0" y="0"/>
          <a:chExt cx="0" cy="0"/>
        </a:xfrm>
      </p:grpSpPr>
      <p:pic>
        <p:nvPicPr>
          <p:cNvPr id="42" name="Google Shape;42;p13"/>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5.png"/><Relationship Id="rId13" Type="http://schemas.openxmlformats.org/officeDocument/2006/relationships/image" Target="../media/image6.png"/><Relationship Id="rId12" Type="http://schemas.openxmlformats.org/officeDocument/2006/relationships/image" Target="../media/image11.png"/><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0.png"/><Relationship Id="rId15" Type="http://schemas.openxmlformats.org/officeDocument/2006/relationships/image" Target="../media/image9.png"/><Relationship Id="rId14" Type="http://schemas.openxmlformats.org/officeDocument/2006/relationships/image" Target="../media/image14.png"/><Relationship Id="rId16"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9.png"/><Relationship Id="rId5" Type="http://schemas.openxmlformats.org/officeDocument/2006/relationships/image" Target="../media/image35.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hyperlink" Target="https://cloud.google.com/products/calculator/" TargetMode="External"/><Relationship Id="rId4" Type="http://schemas.openxmlformats.org/officeDocument/2006/relationships/hyperlink" Target="https://cloud.google.com/products/calculator/#id=f3ea8f9c-42b1-464e-9629-389258030d1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24"/>
          <p:cNvPicPr preferRelativeResize="0"/>
          <p:nvPr/>
        </p:nvPicPr>
        <p:blipFill>
          <a:blip r:embed="rId3">
            <a:alphaModFix/>
          </a:blip>
          <a:stretch>
            <a:fillRect/>
          </a:stretch>
        </p:blipFill>
        <p:spPr>
          <a:xfrm>
            <a:off x="991050" y="1828800"/>
            <a:ext cx="8680651" cy="2215375"/>
          </a:xfrm>
          <a:prstGeom prst="rect">
            <a:avLst/>
          </a:prstGeom>
          <a:noFill/>
          <a:ln>
            <a:noFill/>
          </a:ln>
        </p:spPr>
      </p:pic>
      <p:cxnSp>
        <p:nvCxnSpPr>
          <p:cNvPr id="81" name="Google Shape;81;p24"/>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82" name="Google Shape;82;p24"/>
          <p:cNvSpPr txBox="1"/>
          <p:nvPr>
            <p:ph idx="1" type="subTitle"/>
          </p:nvPr>
        </p:nvSpPr>
        <p:spPr>
          <a:xfrm>
            <a:off x="1901950" y="3735575"/>
            <a:ext cx="11772900" cy="18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esign and Process Workbook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1847500" y="1075775"/>
            <a:ext cx="15537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Choosing Google Cloud Storage and Data Services</a:t>
            </a:r>
            <a:endParaRPr/>
          </a:p>
        </p:txBody>
      </p:sp>
      <p:sp>
        <p:nvSpPr>
          <p:cNvPr id="178" name="Google Shape;178;p33"/>
          <p:cNvSpPr txBox="1"/>
          <p:nvPr/>
        </p:nvSpPr>
        <p:spPr>
          <a:xfrm>
            <a:off x="1847500" y="2151575"/>
            <a:ext cx="14274300" cy="8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C</a:t>
            </a:r>
            <a:r>
              <a:rPr lang="en" sz="3000">
                <a:solidFill>
                  <a:srgbClr val="737373"/>
                </a:solidFill>
                <a:latin typeface="Roboto"/>
                <a:ea typeface="Roboto"/>
                <a:cs typeface="Roboto"/>
                <a:sym typeface="Roboto"/>
              </a:rPr>
              <a:t>hoose the Google Cloud storage products for each service.</a:t>
            </a:r>
            <a:endParaRPr sz="3000">
              <a:solidFill>
                <a:srgbClr val="737373"/>
              </a:solidFill>
              <a:latin typeface="Roboto"/>
              <a:ea typeface="Roboto"/>
              <a:cs typeface="Roboto"/>
              <a:sym typeface="Roboto"/>
            </a:endParaRPr>
          </a:p>
        </p:txBody>
      </p:sp>
      <p:graphicFrame>
        <p:nvGraphicFramePr>
          <p:cNvPr id="179" name="Google Shape;179;p33"/>
          <p:cNvGraphicFramePr/>
          <p:nvPr/>
        </p:nvGraphicFramePr>
        <p:xfrm>
          <a:off x="19508988" y="2921182"/>
          <a:ext cx="3000000" cy="3000000"/>
        </p:xfrm>
        <a:graphic>
          <a:graphicData uri="http://schemas.openxmlformats.org/drawingml/2006/table">
            <a:tbl>
              <a:tblPr>
                <a:noFill/>
                <a:tableStyleId>{8FAE55B6-3BB9-4EC6-9987-6D80EA1FD514}</a:tableStyleId>
              </a:tblPr>
              <a:tblGrid>
                <a:gridCol w="2694550"/>
                <a:gridCol w="1786475"/>
                <a:gridCol w="1786475"/>
                <a:gridCol w="1786475"/>
                <a:gridCol w="1786475"/>
                <a:gridCol w="1830625"/>
                <a:gridCol w="1742300"/>
                <a:gridCol w="1742300"/>
              </a:tblGrid>
              <a:tr h="2275275">
                <a:tc>
                  <a:txBody>
                    <a:bodyPr/>
                    <a:lstStyle/>
                    <a:p>
                      <a:pPr indent="0" lvl="0" marL="0" rtl="0" algn="l">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r>
              <a:tr h="100000">
                <a:tc>
                  <a:txBody>
                    <a:bodyPr/>
                    <a:lstStyle/>
                    <a:p>
                      <a:pPr indent="0" lvl="0" marL="0" rtl="0" algn="l">
                        <a:spcBef>
                          <a:spcPts val="0"/>
                        </a:spcBef>
                        <a:spcAft>
                          <a:spcPts val="0"/>
                        </a:spcAft>
                        <a:buNone/>
                      </a:pPr>
                      <a:r>
                        <a:rPr i="1" lang="en" sz="3000">
                          <a:latin typeface="Open Sans"/>
                          <a:ea typeface="Open Sans"/>
                          <a:cs typeface="Open Sans"/>
                          <a:sym typeface="Open Sans"/>
                        </a:rPr>
                        <a:t>Account Service</a:t>
                      </a:r>
                      <a:endParaRPr i="1" sz="30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i="1" sz="30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i="1" sz="30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 sz="3000">
                          <a:latin typeface="Open Sans"/>
                          <a:ea typeface="Open Sans"/>
                          <a:cs typeface="Open Sans"/>
                          <a:sym typeface="Open Sans"/>
                        </a:rPr>
                        <a:t>X</a:t>
                      </a:r>
                      <a:endParaRPr i="1" sz="30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pic>
        <p:nvPicPr>
          <p:cNvPr descr="Persistent-Disk.png" id="180" name="Google Shape;180;p33"/>
          <p:cNvPicPr preferRelativeResize="0"/>
          <p:nvPr/>
        </p:nvPicPr>
        <p:blipFill rotWithShape="1">
          <a:blip r:embed="rId3">
            <a:alphaModFix/>
          </a:blip>
          <a:srcRect b="5092" l="0" r="0" t="5092"/>
          <a:stretch/>
        </p:blipFill>
        <p:spPr>
          <a:xfrm>
            <a:off x="22524470" y="3144609"/>
            <a:ext cx="1358100" cy="1219800"/>
          </a:xfrm>
          <a:prstGeom prst="rect">
            <a:avLst/>
          </a:prstGeom>
          <a:noFill/>
          <a:ln>
            <a:noFill/>
          </a:ln>
        </p:spPr>
      </p:pic>
      <p:pic>
        <p:nvPicPr>
          <p:cNvPr descr="Cloud-Storage.png" id="181" name="Google Shape;181;p33"/>
          <p:cNvPicPr preferRelativeResize="0"/>
          <p:nvPr/>
        </p:nvPicPr>
        <p:blipFill rotWithShape="1">
          <a:blip r:embed="rId4">
            <a:alphaModFix/>
          </a:blip>
          <a:srcRect b="5092" l="0" r="0" t="5092"/>
          <a:stretch/>
        </p:blipFill>
        <p:spPr>
          <a:xfrm>
            <a:off x="24243504" y="3144584"/>
            <a:ext cx="1358100" cy="1219800"/>
          </a:xfrm>
          <a:prstGeom prst="rect">
            <a:avLst/>
          </a:prstGeom>
          <a:noFill/>
          <a:ln>
            <a:noFill/>
          </a:ln>
        </p:spPr>
      </p:pic>
      <p:pic>
        <p:nvPicPr>
          <p:cNvPr descr="Cloud-SQL.png" id="182" name="Google Shape;182;p33"/>
          <p:cNvPicPr preferRelativeResize="0"/>
          <p:nvPr/>
        </p:nvPicPr>
        <p:blipFill rotWithShape="1">
          <a:blip r:embed="rId5">
            <a:alphaModFix/>
          </a:blip>
          <a:srcRect b="5092" l="0" r="0" t="5092"/>
          <a:stretch/>
        </p:blipFill>
        <p:spPr>
          <a:xfrm>
            <a:off x="26025979" y="3144610"/>
            <a:ext cx="1358100" cy="1219800"/>
          </a:xfrm>
          <a:prstGeom prst="rect">
            <a:avLst/>
          </a:prstGeom>
          <a:noFill/>
          <a:ln>
            <a:noFill/>
          </a:ln>
        </p:spPr>
      </p:pic>
      <p:pic>
        <p:nvPicPr>
          <p:cNvPr descr="Cloud-Datastore.png" id="183" name="Google Shape;183;p33"/>
          <p:cNvPicPr preferRelativeResize="0"/>
          <p:nvPr/>
        </p:nvPicPr>
        <p:blipFill rotWithShape="1">
          <a:blip r:embed="rId6">
            <a:alphaModFix/>
          </a:blip>
          <a:srcRect b="5092" l="0" r="0" t="5092"/>
          <a:stretch/>
        </p:blipFill>
        <p:spPr>
          <a:xfrm>
            <a:off x="27732296" y="3122707"/>
            <a:ext cx="1407000" cy="1263600"/>
          </a:xfrm>
          <a:prstGeom prst="rect">
            <a:avLst/>
          </a:prstGeom>
          <a:noFill/>
          <a:ln>
            <a:noFill/>
          </a:ln>
        </p:spPr>
      </p:pic>
      <p:pic>
        <p:nvPicPr>
          <p:cNvPr descr="Cloud-Bigtable.png" id="184" name="Google Shape;184;p33"/>
          <p:cNvPicPr preferRelativeResize="0"/>
          <p:nvPr/>
        </p:nvPicPr>
        <p:blipFill rotWithShape="1">
          <a:blip r:embed="rId7">
            <a:alphaModFix/>
          </a:blip>
          <a:srcRect b="5092" l="0" r="0" t="5092"/>
          <a:stretch/>
        </p:blipFill>
        <p:spPr>
          <a:xfrm>
            <a:off x="29603721" y="3144610"/>
            <a:ext cx="1358100" cy="1219800"/>
          </a:xfrm>
          <a:prstGeom prst="rect">
            <a:avLst/>
          </a:prstGeom>
          <a:noFill/>
          <a:ln>
            <a:noFill/>
          </a:ln>
        </p:spPr>
      </p:pic>
      <p:pic>
        <p:nvPicPr>
          <p:cNvPr descr="Cloud-Spanner.png" id="185" name="Google Shape;185;p33"/>
          <p:cNvPicPr preferRelativeResize="0"/>
          <p:nvPr/>
        </p:nvPicPr>
        <p:blipFill rotWithShape="1">
          <a:blip r:embed="rId8">
            <a:alphaModFix/>
          </a:blip>
          <a:srcRect b="5092" l="0" r="0" t="5092"/>
          <a:stretch/>
        </p:blipFill>
        <p:spPr>
          <a:xfrm>
            <a:off x="31426238" y="3144563"/>
            <a:ext cx="1358100" cy="1219800"/>
          </a:xfrm>
          <a:prstGeom prst="rect">
            <a:avLst/>
          </a:prstGeom>
          <a:noFill/>
          <a:ln>
            <a:noFill/>
          </a:ln>
        </p:spPr>
      </p:pic>
      <p:sp>
        <p:nvSpPr>
          <p:cNvPr id="186" name="Google Shape;186;p33"/>
          <p:cNvSpPr txBox="1"/>
          <p:nvPr/>
        </p:nvSpPr>
        <p:spPr>
          <a:xfrm>
            <a:off x="22359013"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Persistent Disk</a:t>
            </a:r>
            <a:endParaRPr sz="1800">
              <a:latin typeface="Roboto"/>
              <a:ea typeface="Roboto"/>
              <a:cs typeface="Roboto"/>
              <a:sym typeface="Roboto"/>
            </a:endParaRPr>
          </a:p>
        </p:txBody>
      </p:sp>
      <p:sp>
        <p:nvSpPr>
          <p:cNvPr id="187" name="Google Shape;187;p33"/>
          <p:cNvSpPr txBox="1"/>
          <p:nvPr/>
        </p:nvSpPr>
        <p:spPr>
          <a:xfrm>
            <a:off x="24147875"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Storage</a:t>
            </a:r>
            <a:endParaRPr sz="1800">
              <a:latin typeface="Roboto"/>
              <a:ea typeface="Roboto"/>
              <a:cs typeface="Roboto"/>
              <a:sym typeface="Roboto"/>
            </a:endParaRPr>
          </a:p>
        </p:txBody>
      </p:sp>
      <p:sp>
        <p:nvSpPr>
          <p:cNvPr id="188" name="Google Shape;188;p33"/>
          <p:cNvSpPr txBox="1"/>
          <p:nvPr/>
        </p:nvSpPr>
        <p:spPr>
          <a:xfrm>
            <a:off x="25860563"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SQL</a:t>
            </a:r>
            <a:endParaRPr sz="1800">
              <a:latin typeface="Roboto"/>
              <a:ea typeface="Roboto"/>
              <a:cs typeface="Roboto"/>
              <a:sym typeface="Roboto"/>
            </a:endParaRPr>
          </a:p>
        </p:txBody>
      </p:sp>
      <p:sp>
        <p:nvSpPr>
          <p:cNvPr id="189" name="Google Shape;189;p33"/>
          <p:cNvSpPr txBox="1"/>
          <p:nvPr/>
        </p:nvSpPr>
        <p:spPr>
          <a:xfrm>
            <a:off x="27531763"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Firestore</a:t>
            </a:r>
            <a:endParaRPr sz="1800">
              <a:latin typeface="Roboto"/>
              <a:ea typeface="Roboto"/>
              <a:cs typeface="Roboto"/>
              <a:sym typeface="Roboto"/>
            </a:endParaRPr>
          </a:p>
        </p:txBody>
      </p:sp>
      <p:sp>
        <p:nvSpPr>
          <p:cNvPr id="190" name="Google Shape;190;p33"/>
          <p:cNvSpPr txBox="1"/>
          <p:nvPr/>
        </p:nvSpPr>
        <p:spPr>
          <a:xfrm>
            <a:off x="29479000"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Bigtable</a:t>
            </a:r>
            <a:endParaRPr sz="1800">
              <a:latin typeface="Roboto"/>
              <a:ea typeface="Roboto"/>
              <a:cs typeface="Roboto"/>
              <a:sym typeface="Roboto"/>
            </a:endParaRPr>
          </a:p>
        </p:txBody>
      </p:sp>
      <p:sp>
        <p:nvSpPr>
          <p:cNvPr id="191" name="Google Shape;191;p33"/>
          <p:cNvSpPr txBox="1"/>
          <p:nvPr/>
        </p:nvSpPr>
        <p:spPr>
          <a:xfrm>
            <a:off x="31227125"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Spanner</a:t>
            </a:r>
            <a:endParaRPr sz="1800">
              <a:latin typeface="Roboto"/>
              <a:ea typeface="Roboto"/>
              <a:cs typeface="Roboto"/>
              <a:sym typeface="Roboto"/>
            </a:endParaRPr>
          </a:p>
        </p:txBody>
      </p:sp>
      <p:pic>
        <p:nvPicPr>
          <p:cNvPr id="192" name="Google Shape;192;p33"/>
          <p:cNvPicPr preferRelativeResize="0"/>
          <p:nvPr/>
        </p:nvPicPr>
        <p:blipFill>
          <a:blip r:embed="rId9">
            <a:alphaModFix/>
          </a:blip>
          <a:stretch>
            <a:fillRect/>
          </a:stretch>
        </p:blipFill>
        <p:spPr>
          <a:xfrm>
            <a:off x="33181437" y="3144599"/>
            <a:ext cx="1358100" cy="1208701"/>
          </a:xfrm>
          <a:prstGeom prst="rect">
            <a:avLst/>
          </a:prstGeom>
          <a:noFill/>
          <a:ln>
            <a:noFill/>
          </a:ln>
        </p:spPr>
      </p:pic>
      <p:sp>
        <p:nvSpPr>
          <p:cNvPr id="193" name="Google Shape;193;p33"/>
          <p:cNvSpPr txBox="1"/>
          <p:nvPr/>
        </p:nvSpPr>
        <p:spPr>
          <a:xfrm>
            <a:off x="32975250"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BigQuery</a:t>
            </a:r>
            <a:endParaRPr sz="1800">
              <a:latin typeface="Roboto"/>
              <a:ea typeface="Roboto"/>
              <a:cs typeface="Roboto"/>
              <a:sym typeface="Roboto"/>
            </a:endParaRPr>
          </a:p>
        </p:txBody>
      </p:sp>
      <p:graphicFrame>
        <p:nvGraphicFramePr>
          <p:cNvPr id="194" name="Google Shape;194;p33"/>
          <p:cNvGraphicFramePr/>
          <p:nvPr/>
        </p:nvGraphicFramePr>
        <p:xfrm>
          <a:off x="952500" y="3011170"/>
          <a:ext cx="3000000" cy="3000000"/>
        </p:xfrm>
        <a:graphic>
          <a:graphicData uri="http://schemas.openxmlformats.org/drawingml/2006/table">
            <a:tbl>
              <a:tblPr>
                <a:noFill/>
                <a:tableStyleId>{8FAE55B6-3BB9-4EC6-9987-6D80EA1FD514}</a:tableStyleId>
              </a:tblPr>
              <a:tblGrid>
                <a:gridCol w="2047875"/>
                <a:gridCol w="2047875"/>
                <a:gridCol w="2047875"/>
                <a:gridCol w="2047875"/>
                <a:gridCol w="2047875"/>
                <a:gridCol w="2047875"/>
                <a:gridCol w="2047875"/>
                <a:gridCol w="2047875"/>
              </a:tblGrid>
              <a:tr h="2657775">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Persistent Disk</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Storage</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Firestore</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p>
                      <a:pPr indent="0" lvl="0" marL="0" rtl="0" algn="l">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Bigtable</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Spanner</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BigQuery</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003550">
                <a:tc>
                  <a:txBody>
                    <a:bodyPr/>
                    <a:lstStyle/>
                    <a:p>
                      <a:pPr indent="0" lvl="0" marL="0" rtl="0" algn="l">
                        <a:spcBef>
                          <a:spcPts val="0"/>
                        </a:spcBef>
                        <a:spcAft>
                          <a:spcPts val="0"/>
                        </a:spcAft>
                        <a:buNone/>
                      </a:pPr>
                      <a:r>
                        <a:rPr lang="en" sz="2800">
                          <a:latin typeface="Google Sans"/>
                          <a:ea typeface="Google Sans"/>
                          <a:cs typeface="Google Sans"/>
                          <a:sym typeface="Google Sans"/>
                        </a:rPr>
                        <a:t>Account Service</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pic>
        <p:nvPicPr>
          <p:cNvPr descr="Cloud-SQL.png" id="195" name="Google Shape;195;p33"/>
          <p:cNvPicPr preferRelativeResize="0"/>
          <p:nvPr/>
        </p:nvPicPr>
        <p:blipFill rotWithShape="1">
          <a:blip r:embed="rId10">
            <a:alphaModFix/>
          </a:blip>
          <a:srcRect b="5092" l="0" r="0" t="5092"/>
          <a:stretch/>
        </p:blipFill>
        <p:spPr>
          <a:xfrm>
            <a:off x="7394907" y="3372750"/>
            <a:ext cx="1428300" cy="1282800"/>
          </a:xfrm>
          <a:prstGeom prst="rect">
            <a:avLst/>
          </a:prstGeom>
          <a:noFill/>
          <a:ln>
            <a:noFill/>
          </a:ln>
        </p:spPr>
      </p:pic>
      <p:pic>
        <p:nvPicPr>
          <p:cNvPr descr="Cloud-Spanner.png" id="196" name="Google Shape;196;p33"/>
          <p:cNvPicPr preferRelativeResize="0"/>
          <p:nvPr/>
        </p:nvPicPr>
        <p:blipFill rotWithShape="1">
          <a:blip r:embed="rId11">
            <a:alphaModFix/>
          </a:blip>
          <a:srcRect b="5092" l="0" r="0" t="5092"/>
          <a:stretch/>
        </p:blipFill>
        <p:spPr>
          <a:xfrm>
            <a:off x="13558642" y="3372750"/>
            <a:ext cx="1428300" cy="1282800"/>
          </a:xfrm>
          <a:prstGeom prst="rect">
            <a:avLst/>
          </a:prstGeom>
          <a:noFill/>
          <a:ln>
            <a:noFill/>
          </a:ln>
        </p:spPr>
      </p:pic>
      <p:pic>
        <p:nvPicPr>
          <p:cNvPr descr="Persistent-Disk.png" id="197" name="Google Shape;197;p33"/>
          <p:cNvPicPr preferRelativeResize="0"/>
          <p:nvPr/>
        </p:nvPicPr>
        <p:blipFill rotWithShape="1">
          <a:blip r:embed="rId12">
            <a:alphaModFix/>
          </a:blip>
          <a:srcRect b="5092" l="0" r="0" t="5092"/>
          <a:stretch/>
        </p:blipFill>
        <p:spPr>
          <a:xfrm>
            <a:off x="3285751" y="3372750"/>
            <a:ext cx="1428300" cy="1282800"/>
          </a:xfrm>
          <a:prstGeom prst="rect">
            <a:avLst/>
          </a:prstGeom>
          <a:noFill/>
          <a:ln>
            <a:noFill/>
          </a:ln>
        </p:spPr>
      </p:pic>
      <p:pic>
        <p:nvPicPr>
          <p:cNvPr descr="Cloud-Datastore.png" id="198" name="Google Shape;198;p33"/>
          <p:cNvPicPr preferRelativeResize="0"/>
          <p:nvPr/>
        </p:nvPicPr>
        <p:blipFill rotWithShape="1">
          <a:blip r:embed="rId13">
            <a:alphaModFix/>
          </a:blip>
          <a:srcRect b="5092" l="0" r="0" t="5092"/>
          <a:stretch/>
        </p:blipFill>
        <p:spPr>
          <a:xfrm>
            <a:off x="9449485" y="3372750"/>
            <a:ext cx="1428300" cy="1282800"/>
          </a:xfrm>
          <a:prstGeom prst="rect">
            <a:avLst/>
          </a:prstGeom>
          <a:noFill/>
          <a:ln>
            <a:noFill/>
          </a:ln>
        </p:spPr>
      </p:pic>
      <p:pic>
        <p:nvPicPr>
          <p:cNvPr descr="Cloud-Storage.png" id="199" name="Google Shape;199;p33"/>
          <p:cNvPicPr preferRelativeResize="0"/>
          <p:nvPr/>
        </p:nvPicPr>
        <p:blipFill rotWithShape="1">
          <a:blip r:embed="rId14">
            <a:alphaModFix/>
          </a:blip>
          <a:srcRect b="5092" l="0" r="0" t="5092"/>
          <a:stretch/>
        </p:blipFill>
        <p:spPr>
          <a:xfrm>
            <a:off x="5340329" y="3372750"/>
            <a:ext cx="1428300" cy="1282800"/>
          </a:xfrm>
          <a:prstGeom prst="rect">
            <a:avLst/>
          </a:prstGeom>
          <a:noFill/>
          <a:ln>
            <a:noFill/>
          </a:ln>
        </p:spPr>
      </p:pic>
      <p:pic>
        <p:nvPicPr>
          <p:cNvPr descr="Cloud-Bigtable.png" id="200" name="Google Shape;200;p33"/>
          <p:cNvPicPr preferRelativeResize="0"/>
          <p:nvPr/>
        </p:nvPicPr>
        <p:blipFill rotWithShape="1">
          <a:blip r:embed="rId15">
            <a:alphaModFix/>
          </a:blip>
          <a:srcRect b="5092" l="0" r="0" t="5092"/>
          <a:stretch/>
        </p:blipFill>
        <p:spPr>
          <a:xfrm>
            <a:off x="11504063" y="3372750"/>
            <a:ext cx="1428300" cy="1282800"/>
          </a:xfrm>
          <a:prstGeom prst="rect">
            <a:avLst/>
          </a:prstGeom>
          <a:noFill/>
          <a:ln>
            <a:noFill/>
          </a:ln>
        </p:spPr>
      </p:pic>
      <p:pic>
        <p:nvPicPr>
          <p:cNvPr descr="BigQuery.png" id="201" name="Google Shape;201;p33"/>
          <p:cNvPicPr preferRelativeResize="0"/>
          <p:nvPr/>
        </p:nvPicPr>
        <p:blipFill rotWithShape="1">
          <a:blip r:embed="rId16">
            <a:alphaModFix/>
          </a:blip>
          <a:srcRect b="5092" l="0" r="0" t="5092"/>
          <a:stretch/>
        </p:blipFill>
        <p:spPr>
          <a:xfrm>
            <a:off x="15613220" y="3372750"/>
            <a:ext cx="1428300" cy="128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1847500" y="1075775"/>
            <a:ext cx="162084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8a. Defining Network Characteristics for Your Services</a:t>
            </a:r>
            <a:endParaRPr/>
          </a:p>
        </p:txBody>
      </p:sp>
      <p:sp>
        <p:nvSpPr>
          <p:cNvPr id="207" name="Google Shape;207;p34"/>
          <p:cNvSpPr txBox="1"/>
          <p:nvPr/>
        </p:nvSpPr>
        <p:spPr>
          <a:xfrm>
            <a:off x="1847500" y="1981575"/>
            <a:ext cx="12492900" cy="5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F</a:t>
            </a:r>
            <a:r>
              <a:rPr lang="en" sz="3000">
                <a:solidFill>
                  <a:srgbClr val="737373"/>
                </a:solidFill>
                <a:latin typeface="Roboto"/>
                <a:ea typeface="Roboto"/>
                <a:cs typeface="Roboto"/>
                <a:sym typeface="Roboto"/>
              </a:rPr>
              <a:t>ill in the worksheet of required network features.</a:t>
            </a:r>
            <a:endParaRPr sz="3000">
              <a:solidFill>
                <a:srgbClr val="737373"/>
              </a:solidFill>
              <a:latin typeface="Roboto"/>
              <a:ea typeface="Roboto"/>
              <a:cs typeface="Roboto"/>
              <a:sym typeface="Roboto"/>
            </a:endParaRPr>
          </a:p>
        </p:txBody>
      </p:sp>
      <p:graphicFrame>
        <p:nvGraphicFramePr>
          <p:cNvPr id="208" name="Google Shape;208;p34"/>
          <p:cNvGraphicFramePr/>
          <p:nvPr/>
        </p:nvGraphicFramePr>
        <p:xfrm>
          <a:off x="952500" y="3139530"/>
          <a:ext cx="3000000" cy="3000000"/>
        </p:xfrm>
        <a:graphic>
          <a:graphicData uri="http://schemas.openxmlformats.org/drawingml/2006/table">
            <a:tbl>
              <a:tblPr>
                <a:noFill/>
                <a:tableStyleId>{8FAE55B6-3BB9-4EC6-9987-6D80EA1FD514}</a:tableStyleId>
              </a:tblPr>
              <a:tblGrid>
                <a:gridCol w="2730500"/>
                <a:gridCol w="2730500"/>
                <a:gridCol w="2730500"/>
                <a:gridCol w="2730500"/>
                <a:gridCol w="2730500"/>
                <a:gridCol w="2730500"/>
              </a:tblGrid>
              <a:tr h="381000">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Internet facing or Internal only</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HTTP</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TCP</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UDP</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Multiregional?</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r>
              <a:tr h="381000">
                <a:tc>
                  <a:txBody>
                    <a:bodyPr/>
                    <a:lstStyle/>
                    <a:p>
                      <a:pPr indent="0" lvl="0" marL="0" rtl="0" algn="l">
                        <a:spcBef>
                          <a:spcPts val="0"/>
                        </a:spcBef>
                        <a:spcAft>
                          <a:spcPts val="0"/>
                        </a:spcAft>
                        <a:buNone/>
                      </a:pPr>
                      <a:r>
                        <a:rPr i="1" lang="en" sz="2800">
                          <a:latin typeface="Google Sans"/>
                          <a:ea typeface="Google Sans"/>
                          <a:cs typeface="Google Sans"/>
                          <a:sym typeface="Google Sans"/>
                        </a:rPr>
                        <a:t>account</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Internal only</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Yes</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No</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8b. Select the Load Balancers for Your Services</a:t>
            </a:r>
            <a:endParaRPr/>
          </a:p>
        </p:txBody>
      </p:sp>
      <p:sp>
        <p:nvSpPr>
          <p:cNvPr id="214" name="Google Shape;214;p35"/>
          <p:cNvSpPr txBox="1"/>
          <p:nvPr/>
        </p:nvSpPr>
        <p:spPr>
          <a:xfrm>
            <a:off x="1847500" y="2012275"/>
            <a:ext cx="12953400" cy="7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C</a:t>
            </a:r>
            <a:r>
              <a:rPr lang="en" sz="3000">
                <a:solidFill>
                  <a:srgbClr val="737373"/>
                </a:solidFill>
                <a:latin typeface="Roboto"/>
                <a:ea typeface="Roboto"/>
                <a:cs typeface="Roboto"/>
                <a:sym typeface="Roboto"/>
              </a:rPr>
              <a:t>hoose the Google Cloud load balancer products for each service.</a:t>
            </a:r>
            <a:endParaRPr sz="3000">
              <a:solidFill>
                <a:srgbClr val="737373"/>
              </a:solidFill>
              <a:latin typeface="Roboto"/>
              <a:ea typeface="Roboto"/>
              <a:cs typeface="Roboto"/>
              <a:sym typeface="Roboto"/>
            </a:endParaRPr>
          </a:p>
        </p:txBody>
      </p:sp>
      <p:graphicFrame>
        <p:nvGraphicFramePr>
          <p:cNvPr id="215" name="Google Shape;215;p35"/>
          <p:cNvGraphicFramePr/>
          <p:nvPr/>
        </p:nvGraphicFramePr>
        <p:xfrm>
          <a:off x="-11074200" y="4284308"/>
          <a:ext cx="3000000" cy="3000000"/>
        </p:xfrm>
        <a:graphic>
          <a:graphicData uri="http://schemas.openxmlformats.org/drawingml/2006/table">
            <a:tbl>
              <a:tblPr>
                <a:noFill/>
                <a:tableStyleId>{8FAE55B6-3BB9-4EC6-9987-6D80EA1FD514}</a:tableStyleId>
              </a:tblPr>
              <a:tblGrid>
                <a:gridCol w="2703175"/>
                <a:gridCol w="2326400"/>
                <a:gridCol w="1873900"/>
                <a:gridCol w="2409350"/>
              </a:tblGrid>
              <a:tr h="2235700">
                <a:tc>
                  <a:txBody>
                    <a:bodyPr/>
                    <a:lstStyle/>
                    <a:p>
                      <a:pPr indent="0" lvl="0" marL="0" rtl="0" algn="l">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rPr i="1" lang="en" sz="3000">
                          <a:latin typeface="Open Sans"/>
                          <a:ea typeface="Open Sans"/>
                          <a:cs typeface="Open Sans"/>
                          <a:sym typeface="Open Sans"/>
                        </a:rPr>
                        <a:t>Account</a:t>
                      </a:r>
                      <a:endParaRPr i="1" sz="30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rgbClr val="4285F4"/>
                        </a:buClr>
                        <a:buSzPts val="1100"/>
                        <a:buFont typeface="Arial"/>
                        <a:buNone/>
                      </a:pPr>
                      <a:r>
                        <a:rPr i="1" lang="en" sz="3000">
                          <a:solidFill>
                            <a:srgbClr val="4285F4"/>
                          </a:solidFill>
                          <a:latin typeface="Open Sans"/>
                          <a:ea typeface="Open Sans"/>
                          <a:cs typeface="Open Sans"/>
                          <a:sym typeface="Open Sans"/>
                        </a:rPr>
                        <a:t>X</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i="1" sz="30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descr="Cloud-Load-Balancing.png" id="216" name="Google Shape;216;p35"/>
          <p:cNvPicPr preferRelativeResize="0"/>
          <p:nvPr/>
        </p:nvPicPr>
        <p:blipFill rotWithShape="1">
          <a:blip r:embed="rId3">
            <a:alphaModFix/>
          </a:blip>
          <a:srcRect b="5027" l="0" r="0" t="5036"/>
          <a:stretch/>
        </p:blipFill>
        <p:spPr>
          <a:xfrm>
            <a:off x="-7683647" y="4499377"/>
            <a:ext cx="1196400" cy="1075800"/>
          </a:xfrm>
          <a:prstGeom prst="rect">
            <a:avLst/>
          </a:prstGeom>
          <a:noFill/>
          <a:ln>
            <a:noFill/>
          </a:ln>
        </p:spPr>
      </p:pic>
      <p:pic>
        <p:nvPicPr>
          <p:cNvPr descr="Cloud-Load-Balancing.png" id="217" name="Google Shape;217;p35"/>
          <p:cNvPicPr preferRelativeResize="0"/>
          <p:nvPr/>
        </p:nvPicPr>
        <p:blipFill rotWithShape="1">
          <a:blip r:embed="rId3">
            <a:alphaModFix/>
          </a:blip>
          <a:srcRect b="5027" l="0" r="0" t="5036"/>
          <a:stretch/>
        </p:blipFill>
        <p:spPr>
          <a:xfrm>
            <a:off x="-5735422" y="4499377"/>
            <a:ext cx="1196400" cy="1075800"/>
          </a:xfrm>
          <a:prstGeom prst="rect">
            <a:avLst/>
          </a:prstGeom>
          <a:noFill/>
          <a:ln>
            <a:noFill/>
          </a:ln>
        </p:spPr>
      </p:pic>
      <p:pic>
        <p:nvPicPr>
          <p:cNvPr descr="Cloud-Load-Balancing.png" id="218" name="Google Shape;218;p35"/>
          <p:cNvPicPr preferRelativeResize="0"/>
          <p:nvPr/>
        </p:nvPicPr>
        <p:blipFill rotWithShape="1">
          <a:blip r:embed="rId3">
            <a:alphaModFix/>
          </a:blip>
          <a:srcRect b="5027" l="0" r="0" t="5036"/>
          <a:stretch/>
        </p:blipFill>
        <p:spPr>
          <a:xfrm>
            <a:off x="-3679147" y="4499377"/>
            <a:ext cx="1196400" cy="1075800"/>
          </a:xfrm>
          <a:prstGeom prst="rect">
            <a:avLst/>
          </a:prstGeom>
          <a:noFill/>
          <a:ln>
            <a:noFill/>
          </a:ln>
        </p:spPr>
      </p:pic>
      <p:sp>
        <p:nvSpPr>
          <p:cNvPr id="219" name="Google Shape;219;p35"/>
          <p:cNvSpPr txBox="1"/>
          <p:nvPr/>
        </p:nvSpPr>
        <p:spPr>
          <a:xfrm>
            <a:off x="-8008950" y="563732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HTTP</a:t>
            </a:r>
            <a:endParaRPr sz="1800">
              <a:latin typeface="Roboto"/>
              <a:ea typeface="Roboto"/>
              <a:cs typeface="Roboto"/>
              <a:sym typeface="Roboto"/>
            </a:endParaRPr>
          </a:p>
        </p:txBody>
      </p:sp>
      <p:sp>
        <p:nvSpPr>
          <p:cNvPr id="220" name="Google Shape;220;p35"/>
          <p:cNvSpPr txBox="1"/>
          <p:nvPr/>
        </p:nvSpPr>
        <p:spPr>
          <a:xfrm>
            <a:off x="-5981725" y="563732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TCP</a:t>
            </a:r>
            <a:endParaRPr sz="1800">
              <a:latin typeface="Roboto"/>
              <a:ea typeface="Roboto"/>
              <a:cs typeface="Roboto"/>
              <a:sym typeface="Roboto"/>
            </a:endParaRPr>
          </a:p>
        </p:txBody>
      </p:sp>
      <p:sp>
        <p:nvSpPr>
          <p:cNvPr id="221" name="Google Shape;221;p35"/>
          <p:cNvSpPr txBox="1"/>
          <p:nvPr/>
        </p:nvSpPr>
        <p:spPr>
          <a:xfrm>
            <a:off x="-3954500" y="55751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UDP</a:t>
            </a:r>
            <a:endParaRPr sz="1800">
              <a:latin typeface="Roboto"/>
              <a:ea typeface="Roboto"/>
              <a:cs typeface="Roboto"/>
              <a:sym typeface="Roboto"/>
            </a:endParaRPr>
          </a:p>
        </p:txBody>
      </p:sp>
      <p:graphicFrame>
        <p:nvGraphicFramePr>
          <p:cNvPr id="222" name="Google Shape;222;p35"/>
          <p:cNvGraphicFramePr/>
          <p:nvPr/>
        </p:nvGraphicFramePr>
        <p:xfrm>
          <a:off x="5048250" y="3087370"/>
          <a:ext cx="3000000" cy="3000000"/>
        </p:xfrm>
        <a:graphic>
          <a:graphicData uri="http://schemas.openxmlformats.org/drawingml/2006/table">
            <a:tbl>
              <a:tblPr>
                <a:noFill/>
                <a:tableStyleId>{8FAE55B6-3BB9-4EC6-9987-6D80EA1FD514}</a:tableStyleId>
              </a:tblPr>
              <a:tblGrid>
                <a:gridCol w="2047875"/>
                <a:gridCol w="2047875"/>
                <a:gridCol w="2047875"/>
                <a:gridCol w="2047875"/>
              </a:tblGrid>
              <a:tr h="2657775">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HTTP</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TCP</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UDP</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003550">
                <a:tc>
                  <a:txBody>
                    <a:bodyPr/>
                    <a:lstStyle/>
                    <a:p>
                      <a:pPr indent="0" lvl="0" marL="0" rtl="0" algn="l">
                        <a:spcBef>
                          <a:spcPts val="0"/>
                        </a:spcBef>
                        <a:spcAft>
                          <a:spcPts val="0"/>
                        </a:spcAft>
                        <a:buNone/>
                      </a:pPr>
                      <a:r>
                        <a:rPr lang="en" sz="2800">
                          <a:latin typeface="Google Sans"/>
                          <a:ea typeface="Google Sans"/>
                          <a:cs typeface="Google Sans"/>
                          <a:sym typeface="Google Sans"/>
                        </a:rPr>
                        <a:t>Account</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pic>
        <p:nvPicPr>
          <p:cNvPr descr="Cloud-SQL.png" id="223" name="Google Shape;223;p35"/>
          <p:cNvPicPr preferRelativeResize="0"/>
          <p:nvPr/>
        </p:nvPicPr>
        <p:blipFill rotWithShape="1">
          <a:blip r:embed="rId4">
            <a:alphaModFix/>
          </a:blip>
          <a:srcRect b="5092" l="0" r="0" t="5092"/>
          <a:stretch/>
        </p:blipFill>
        <p:spPr>
          <a:xfrm>
            <a:off x="11490657" y="3448950"/>
            <a:ext cx="1428300" cy="1282800"/>
          </a:xfrm>
          <a:prstGeom prst="rect">
            <a:avLst/>
          </a:prstGeom>
          <a:noFill/>
          <a:ln>
            <a:noFill/>
          </a:ln>
        </p:spPr>
      </p:pic>
      <p:pic>
        <p:nvPicPr>
          <p:cNvPr descr="Persistent-Disk.png" id="224" name="Google Shape;224;p35"/>
          <p:cNvPicPr preferRelativeResize="0"/>
          <p:nvPr/>
        </p:nvPicPr>
        <p:blipFill rotWithShape="1">
          <a:blip r:embed="rId5">
            <a:alphaModFix/>
          </a:blip>
          <a:srcRect b="5092" l="0" r="0" t="5092"/>
          <a:stretch/>
        </p:blipFill>
        <p:spPr>
          <a:xfrm>
            <a:off x="7381501" y="3448950"/>
            <a:ext cx="1428300" cy="1282800"/>
          </a:xfrm>
          <a:prstGeom prst="rect">
            <a:avLst/>
          </a:prstGeom>
          <a:noFill/>
          <a:ln>
            <a:noFill/>
          </a:ln>
        </p:spPr>
      </p:pic>
      <p:pic>
        <p:nvPicPr>
          <p:cNvPr descr="Cloud-Storage.png" id="225" name="Google Shape;225;p35"/>
          <p:cNvPicPr preferRelativeResize="0"/>
          <p:nvPr/>
        </p:nvPicPr>
        <p:blipFill rotWithShape="1">
          <a:blip r:embed="rId6">
            <a:alphaModFix/>
          </a:blip>
          <a:srcRect b="5092" l="0" r="0" t="5092"/>
          <a:stretch/>
        </p:blipFill>
        <p:spPr>
          <a:xfrm>
            <a:off x="9436079" y="3448950"/>
            <a:ext cx="1428300" cy="1282800"/>
          </a:xfrm>
          <a:prstGeom prst="rect">
            <a:avLst/>
          </a:prstGeom>
          <a:noFill/>
          <a:ln>
            <a:noFill/>
          </a:ln>
        </p:spPr>
      </p:pic>
      <p:pic>
        <p:nvPicPr>
          <p:cNvPr descr="Cloud-Load-Balancing.png" id="226" name="Google Shape;226;p35"/>
          <p:cNvPicPr preferRelativeResize="0"/>
          <p:nvPr/>
        </p:nvPicPr>
        <p:blipFill rotWithShape="1">
          <a:blip r:embed="rId7">
            <a:alphaModFix/>
          </a:blip>
          <a:srcRect b="5092" l="0" r="0" t="5092"/>
          <a:stretch/>
        </p:blipFill>
        <p:spPr>
          <a:xfrm>
            <a:off x="7381500" y="3448954"/>
            <a:ext cx="1428300" cy="1282800"/>
          </a:xfrm>
          <a:prstGeom prst="rect">
            <a:avLst/>
          </a:prstGeom>
          <a:noFill/>
          <a:ln>
            <a:noFill/>
          </a:ln>
        </p:spPr>
      </p:pic>
      <p:pic>
        <p:nvPicPr>
          <p:cNvPr descr="Cloud-Load-Balancing.png" id="227" name="Google Shape;227;p35"/>
          <p:cNvPicPr preferRelativeResize="0"/>
          <p:nvPr/>
        </p:nvPicPr>
        <p:blipFill rotWithShape="1">
          <a:blip r:embed="rId7">
            <a:alphaModFix/>
          </a:blip>
          <a:srcRect b="5092" l="0" r="0" t="5092"/>
          <a:stretch/>
        </p:blipFill>
        <p:spPr>
          <a:xfrm>
            <a:off x="9436075" y="3448954"/>
            <a:ext cx="1428300" cy="1282800"/>
          </a:xfrm>
          <a:prstGeom prst="rect">
            <a:avLst/>
          </a:prstGeom>
          <a:noFill/>
          <a:ln>
            <a:noFill/>
          </a:ln>
        </p:spPr>
      </p:pic>
      <p:pic>
        <p:nvPicPr>
          <p:cNvPr descr="Cloud-Load-Balancing.png" id="228" name="Google Shape;228;p35"/>
          <p:cNvPicPr preferRelativeResize="0"/>
          <p:nvPr/>
        </p:nvPicPr>
        <p:blipFill rotWithShape="1">
          <a:blip r:embed="rId7">
            <a:alphaModFix/>
          </a:blip>
          <a:srcRect b="5092" l="0" r="0" t="5092"/>
          <a:stretch/>
        </p:blipFill>
        <p:spPr>
          <a:xfrm>
            <a:off x="11490650" y="3448954"/>
            <a:ext cx="1428300" cy="128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Diagramming Your Network</a:t>
            </a:r>
            <a:endParaRPr/>
          </a:p>
        </p:txBody>
      </p:sp>
      <p:sp>
        <p:nvSpPr>
          <p:cNvPr id="234" name="Google Shape;234;p36"/>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solidFill>
                  <a:srgbClr val="737373"/>
                </a:solidFill>
                <a:latin typeface="Roboto"/>
                <a:ea typeface="Roboto"/>
                <a:cs typeface="Roboto"/>
                <a:sym typeface="Roboto"/>
              </a:rPr>
              <a:t>D</a:t>
            </a:r>
            <a:r>
              <a:rPr lang="en" sz="2800">
                <a:solidFill>
                  <a:srgbClr val="737373"/>
                </a:solidFill>
                <a:latin typeface="Roboto"/>
                <a:ea typeface="Roboto"/>
                <a:cs typeface="Roboto"/>
                <a:sym typeface="Roboto"/>
              </a:rPr>
              <a:t>raw a diagram that depicts how your services will communicate over the network. Include regions, zones, load balancers, CDN, and DNS if applicable.</a:t>
            </a:r>
            <a:endParaRPr sz="2800">
              <a:solidFill>
                <a:srgbClr val="737373"/>
              </a:solidFill>
              <a:latin typeface="Roboto"/>
              <a:ea typeface="Roboto"/>
              <a:cs typeface="Roboto"/>
              <a:sym typeface="Roboto"/>
            </a:endParaRPr>
          </a:p>
        </p:txBody>
      </p:sp>
      <p:grpSp>
        <p:nvGrpSpPr>
          <p:cNvPr id="235" name="Google Shape;235;p36"/>
          <p:cNvGrpSpPr/>
          <p:nvPr/>
        </p:nvGrpSpPr>
        <p:grpSpPr>
          <a:xfrm>
            <a:off x="1978144" y="3046375"/>
            <a:ext cx="14485553" cy="6751204"/>
            <a:chOff x="1978144" y="1922425"/>
            <a:chExt cx="14485553" cy="6751204"/>
          </a:xfrm>
        </p:grpSpPr>
        <p:sp>
          <p:nvSpPr>
            <p:cNvPr id="236" name="Google Shape;236;p36"/>
            <p:cNvSpPr/>
            <p:nvPr/>
          </p:nvSpPr>
          <p:spPr>
            <a:xfrm>
              <a:off x="9255297" y="1922425"/>
              <a:ext cx="7208400" cy="67512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pic>
          <p:nvPicPr>
            <p:cNvPr descr="Cloud-Load-Balancing.png" id="237" name="Google Shape;237;p36"/>
            <p:cNvPicPr preferRelativeResize="0"/>
            <p:nvPr/>
          </p:nvPicPr>
          <p:blipFill rotWithShape="1">
            <a:blip r:embed="rId3">
              <a:alphaModFix/>
            </a:blip>
            <a:srcRect b="5092" l="0" r="0" t="5092"/>
            <a:stretch/>
          </p:blipFill>
          <p:spPr>
            <a:xfrm>
              <a:off x="7269363" y="4589688"/>
              <a:ext cx="1060800" cy="952800"/>
            </a:xfrm>
            <a:prstGeom prst="rect">
              <a:avLst/>
            </a:prstGeom>
            <a:noFill/>
            <a:ln>
              <a:noFill/>
            </a:ln>
          </p:spPr>
        </p:pic>
        <p:sp>
          <p:nvSpPr>
            <p:cNvPr id="238" name="Google Shape;238;p36"/>
            <p:cNvSpPr/>
            <p:nvPr/>
          </p:nvSpPr>
          <p:spPr>
            <a:xfrm>
              <a:off x="1978144" y="5503778"/>
              <a:ext cx="1005600" cy="1005600"/>
            </a:xfrm>
            <a:prstGeom prst="roundRect">
              <a:avLst>
                <a:gd fmla="val 1674" name="adj"/>
              </a:avLst>
            </a:prstGeom>
            <a:solidFill>
              <a:srgbClr val="FFFFFF"/>
            </a:solidFill>
            <a:ln cap="flat" cmpd="sng" w="38100">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239" name="Google Shape;239;p36"/>
            <p:cNvPicPr preferRelativeResize="0"/>
            <p:nvPr/>
          </p:nvPicPr>
          <p:blipFill rotWithShape="1">
            <a:blip r:embed="rId4">
              <a:alphaModFix/>
            </a:blip>
            <a:srcRect b="0" l="0" r="0" t="0"/>
            <a:stretch/>
          </p:blipFill>
          <p:spPr>
            <a:xfrm>
              <a:off x="2051296" y="5576930"/>
              <a:ext cx="859800" cy="859800"/>
            </a:xfrm>
            <a:prstGeom prst="rect">
              <a:avLst/>
            </a:prstGeom>
            <a:noFill/>
            <a:ln>
              <a:noFill/>
            </a:ln>
          </p:spPr>
        </p:pic>
        <p:sp>
          <p:nvSpPr>
            <p:cNvPr id="240" name="Google Shape;240;p36"/>
            <p:cNvSpPr/>
            <p:nvPr/>
          </p:nvSpPr>
          <p:spPr>
            <a:xfrm>
              <a:off x="1978144" y="4086676"/>
              <a:ext cx="1005600" cy="1005600"/>
            </a:xfrm>
            <a:prstGeom prst="roundRect">
              <a:avLst>
                <a:gd fmla="val 1674" name="adj"/>
              </a:avLst>
            </a:prstGeom>
            <a:solidFill>
              <a:srgbClr val="FFFFFF"/>
            </a:solidFill>
            <a:ln cap="flat" cmpd="sng" w="28575">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241" name="Google Shape;241;p36"/>
            <p:cNvPicPr preferRelativeResize="0"/>
            <p:nvPr/>
          </p:nvPicPr>
          <p:blipFill rotWithShape="1">
            <a:blip r:embed="rId5">
              <a:alphaModFix/>
            </a:blip>
            <a:srcRect b="0" l="0" r="0" t="0"/>
            <a:stretch/>
          </p:blipFill>
          <p:spPr>
            <a:xfrm>
              <a:off x="2051296" y="4159828"/>
              <a:ext cx="859800" cy="859800"/>
            </a:xfrm>
            <a:prstGeom prst="rect">
              <a:avLst/>
            </a:prstGeom>
            <a:noFill/>
            <a:ln>
              <a:noFill/>
            </a:ln>
          </p:spPr>
        </p:pic>
        <p:grpSp>
          <p:nvGrpSpPr>
            <p:cNvPr id="242" name="Google Shape;242;p36"/>
            <p:cNvGrpSpPr/>
            <p:nvPr/>
          </p:nvGrpSpPr>
          <p:grpSpPr>
            <a:xfrm>
              <a:off x="4219875" y="6625825"/>
              <a:ext cx="2068200" cy="2047800"/>
              <a:chOff x="4725550" y="5864550"/>
              <a:chExt cx="2068200" cy="2047800"/>
            </a:xfrm>
          </p:grpSpPr>
          <p:sp>
            <p:nvSpPr>
              <p:cNvPr id="243" name="Google Shape;243;p36"/>
              <p:cNvSpPr/>
              <p:nvPr/>
            </p:nvSpPr>
            <p:spPr>
              <a:xfrm>
                <a:off x="4725550" y="5864550"/>
                <a:ext cx="2068200" cy="20478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grpSp>
            <p:nvGrpSpPr>
              <p:cNvPr id="244" name="Google Shape;244;p36"/>
              <p:cNvGrpSpPr/>
              <p:nvPr/>
            </p:nvGrpSpPr>
            <p:grpSpPr>
              <a:xfrm>
                <a:off x="4960300" y="6091724"/>
                <a:ext cx="1598700" cy="1065600"/>
                <a:chOff x="4973274" y="6091724"/>
                <a:chExt cx="1598700" cy="1065600"/>
              </a:xfrm>
            </p:grpSpPr>
            <p:sp>
              <p:nvSpPr>
                <p:cNvPr id="245" name="Google Shape;245;p36"/>
                <p:cNvSpPr/>
                <p:nvPr/>
              </p:nvSpPr>
              <p:spPr>
                <a:xfrm>
                  <a:off x="4973274" y="6091724"/>
                  <a:ext cx="1598700" cy="1065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3000000" dist="15240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5143524" y="6247124"/>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Roboto"/>
                      <a:ea typeface="Roboto"/>
                      <a:cs typeface="Roboto"/>
                      <a:sym typeface="Roboto"/>
                    </a:rPr>
                    <a:t>Auth</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grpSp>
          <p:sp>
            <p:nvSpPr>
              <p:cNvPr id="247" name="Google Shape;247;p36"/>
              <p:cNvSpPr txBox="1"/>
              <p:nvPr/>
            </p:nvSpPr>
            <p:spPr>
              <a:xfrm>
                <a:off x="4982500" y="722705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Third-Party</a:t>
                </a:r>
                <a:endParaRPr sz="1800">
                  <a:latin typeface="Google Sans"/>
                  <a:ea typeface="Google Sans"/>
                  <a:cs typeface="Google Sans"/>
                  <a:sym typeface="Google Sans"/>
                </a:endParaRPr>
              </a:p>
            </p:txBody>
          </p:sp>
        </p:grpSp>
        <p:grpSp>
          <p:nvGrpSpPr>
            <p:cNvPr id="248" name="Google Shape;248;p36"/>
            <p:cNvGrpSpPr/>
            <p:nvPr/>
          </p:nvGrpSpPr>
          <p:grpSpPr>
            <a:xfrm>
              <a:off x="9579300" y="4533299"/>
              <a:ext cx="1598700" cy="1065600"/>
              <a:chOff x="4973274" y="6091724"/>
              <a:chExt cx="1598700" cy="1065600"/>
            </a:xfrm>
          </p:grpSpPr>
          <p:sp>
            <p:nvSpPr>
              <p:cNvPr id="249" name="Google Shape;249;p36"/>
              <p:cNvSpPr/>
              <p:nvPr/>
            </p:nvSpPr>
            <p:spPr>
              <a:xfrm>
                <a:off x="4973274" y="6091724"/>
                <a:ext cx="1598700" cy="1065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5143524" y="6247124"/>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grpSp>
        <p:grpSp>
          <p:nvGrpSpPr>
            <p:cNvPr id="251" name="Google Shape;251;p36"/>
            <p:cNvGrpSpPr/>
            <p:nvPr/>
          </p:nvGrpSpPr>
          <p:grpSpPr>
            <a:xfrm>
              <a:off x="11937344" y="5658250"/>
              <a:ext cx="1598700" cy="2334600"/>
              <a:chOff x="7973750" y="6161450"/>
              <a:chExt cx="1598700" cy="2334600"/>
            </a:xfrm>
          </p:grpSpPr>
          <p:sp>
            <p:nvSpPr>
              <p:cNvPr id="252" name="Google Shape;252;p36"/>
              <p:cNvSpPr/>
              <p:nvPr/>
            </p:nvSpPr>
            <p:spPr>
              <a:xfrm>
                <a:off x="7973750" y="6161450"/>
                <a:ext cx="1598700" cy="2334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8144000" y="6316849"/>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Customer Service</a:t>
                </a:r>
                <a:endParaRPr sz="1600">
                  <a:solidFill>
                    <a:srgbClr val="FFFFFF"/>
                  </a:solidFill>
                  <a:latin typeface="Google Sans"/>
                  <a:ea typeface="Google Sans"/>
                  <a:cs typeface="Google Sans"/>
                  <a:sym typeface="Google Sans"/>
                </a:endParaRPr>
              </a:p>
            </p:txBody>
          </p:sp>
          <p:sp>
            <p:nvSpPr>
              <p:cNvPr id="254" name="Google Shape;254;p36"/>
              <p:cNvSpPr/>
              <p:nvPr/>
            </p:nvSpPr>
            <p:spPr>
              <a:xfrm>
                <a:off x="8179550" y="722705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Customer Database</a:t>
                </a:r>
                <a:endParaRPr sz="1600">
                  <a:solidFill>
                    <a:srgbClr val="FFFFFF"/>
                  </a:solidFill>
                  <a:latin typeface="Google Sans"/>
                  <a:ea typeface="Google Sans"/>
                  <a:cs typeface="Google Sans"/>
                  <a:sym typeface="Google Sans"/>
                </a:endParaRPr>
              </a:p>
            </p:txBody>
          </p:sp>
        </p:grpSp>
        <p:grpSp>
          <p:nvGrpSpPr>
            <p:cNvPr id="255" name="Google Shape;255;p36"/>
            <p:cNvGrpSpPr/>
            <p:nvPr/>
          </p:nvGrpSpPr>
          <p:grpSpPr>
            <a:xfrm>
              <a:off x="11937344" y="2198700"/>
              <a:ext cx="1598700" cy="2334600"/>
              <a:chOff x="7973750" y="6161450"/>
              <a:chExt cx="1598700" cy="2334600"/>
            </a:xfrm>
          </p:grpSpPr>
          <p:sp>
            <p:nvSpPr>
              <p:cNvPr id="256" name="Google Shape;256;p36"/>
              <p:cNvSpPr/>
              <p:nvPr/>
            </p:nvSpPr>
            <p:spPr>
              <a:xfrm>
                <a:off x="7973750" y="6161450"/>
                <a:ext cx="1598700" cy="2334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8144000" y="6316849"/>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Products Service</a:t>
                </a:r>
                <a:endParaRPr sz="1600">
                  <a:solidFill>
                    <a:srgbClr val="FFFFFF"/>
                  </a:solidFill>
                  <a:latin typeface="Google Sans"/>
                  <a:ea typeface="Google Sans"/>
                  <a:cs typeface="Google Sans"/>
                  <a:sym typeface="Google Sans"/>
                </a:endParaRPr>
              </a:p>
            </p:txBody>
          </p:sp>
          <p:sp>
            <p:nvSpPr>
              <p:cNvPr id="258" name="Google Shape;258;p36"/>
              <p:cNvSpPr/>
              <p:nvPr/>
            </p:nvSpPr>
            <p:spPr>
              <a:xfrm>
                <a:off x="8179550" y="722705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Products Database</a:t>
                </a:r>
                <a:endParaRPr sz="1600">
                  <a:solidFill>
                    <a:srgbClr val="FFFFFF"/>
                  </a:solidFill>
                  <a:latin typeface="Google Sans"/>
                  <a:ea typeface="Google Sans"/>
                  <a:cs typeface="Google Sans"/>
                  <a:sym typeface="Google Sans"/>
                </a:endParaRPr>
              </a:p>
            </p:txBody>
          </p:sp>
        </p:grpSp>
        <p:grpSp>
          <p:nvGrpSpPr>
            <p:cNvPr id="259" name="Google Shape;259;p36"/>
            <p:cNvGrpSpPr/>
            <p:nvPr/>
          </p:nvGrpSpPr>
          <p:grpSpPr>
            <a:xfrm>
              <a:off x="14391550" y="2198700"/>
              <a:ext cx="1598700" cy="2334600"/>
              <a:chOff x="7973750" y="6161450"/>
              <a:chExt cx="1598700" cy="2334600"/>
            </a:xfrm>
          </p:grpSpPr>
          <p:sp>
            <p:nvSpPr>
              <p:cNvPr id="260" name="Google Shape;260;p36"/>
              <p:cNvSpPr/>
              <p:nvPr/>
            </p:nvSpPr>
            <p:spPr>
              <a:xfrm>
                <a:off x="7973750" y="6161450"/>
                <a:ext cx="1598700" cy="2334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8144000" y="6316849"/>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Accounts Service</a:t>
                </a:r>
                <a:endParaRPr sz="1600">
                  <a:solidFill>
                    <a:srgbClr val="FFFFFF"/>
                  </a:solidFill>
                  <a:latin typeface="Google Sans"/>
                  <a:ea typeface="Google Sans"/>
                  <a:cs typeface="Google Sans"/>
                  <a:sym typeface="Google Sans"/>
                </a:endParaRPr>
              </a:p>
            </p:txBody>
          </p:sp>
          <p:sp>
            <p:nvSpPr>
              <p:cNvPr id="262" name="Google Shape;262;p36"/>
              <p:cNvSpPr/>
              <p:nvPr/>
            </p:nvSpPr>
            <p:spPr>
              <a:xfrm>
                <a:off x="8179550" y="722705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Accounts Database</a:t>
                </a:r>
                <a:endParaRPr sz="1600">
                  <a:solidFill>
                    <a:srgbClr val="FFFFFF"/>
                  </a:solidFill>
                  <a:latin typeface="Google Sans"/>
                  <a:ea typeface="Google Sans"/>
                  <a:cs typeface="Google Sans"/>
                  <a:sym typeface="Google Sans"/>
                </a:endParaRPr>
              </a:p>
            </p:txBody>
          </p:sp>
        </p:grpSp>
        <p:cxnSp>
          <p:nvCxnSpPr>
            <p:cNvPr id="263" name="Google Shape;263;p36"/>
            <p:cNvCxnSpPr>
              <a:stCxn id="249" idx="3"/>
              <a:endCxn id="256" idx="1"/>
            </p:cNvCxnSpPr>
            <p:nvPr/>
          </p:nvCxnSpPr>
          <p:spPr>
            <a:xfrm flipH="1" rot="10800000">
              <a:off x="11178000" y="3365999"/>
              <a:ext cx="759300" cy="1700100"/>
            </a:xfrm>
            <a:prstGeom prst="straightConnector1">
              <a:avLst/>
            </a:prstGeom>
            <a:noFill/>
            <a:ln cap="flat" cmpd="sng" w="38100">
              <a:solidFill>
                <a:srgbClr val="000000"/>
              </a:solidFill>
              <a:prstDash val="solid"/>
              <a:round/>
              <a:headEnd len="med" w="med" type="none"/>
              <a:tailEnd len="med" w="med" type="triangle"/>
            </a:ln>
          </p:spPr>
        </p:cxnSp>
        <p:cxnSp>
          <p:nvCxnSpPr>
            <p:cNvPr id="264" name="Google Shape;264;p36"/>
            <p:cNvCxnSpPr>
              <a:stCxn id="249" idx="3"/>
              <a:endCxn id="252" idx="1"/>
            </p:cNvCxnSpPr>
            <p:nvPr/>
          </p:nvCxnSpPr>
          <p:spPr>
            <a:xfrm>
              <a:off x="11178000" y="5066099"/>
              <a:ext cx="759300" cy="1759500"/>
            </a:xfrm>
            <a:prstGeom prst="straightConnector1">
              <a:avLst/>
            </a:prstGeom>
            <a:noFill/>
            <a:ln cap="flat" cmpd="sng" w="38100">
              <a:solidFill>
                <a:srgbClr val="000000"/>
              </a:solidFill>
              <a:prstDash val="solid"/>
              <a:round/>
              <a:headEnd len="med" w="med" type="none"/>
              <a:tailEnd len="med" w="med" type="triangle"/>
            </a:ln>
          </p:spPr>
        </p:cxnSp>
        <p:cxnSp>
          <p:nvCxnSpPr>
            <p:cNvPr id="265" name="Google Shape;265;p36"/>
            <p:cNvCxnSpPr>
              <a:stCxn id="256" idx="3"/>
              <a:endCxn id="260" idx="1"/>
            </p:cNvCxnSpPr>
            <p:nvPr/>
          </p:nvCxnSpPr>
          <p:spPr>
            <a:xfrm>
              <a:off x="13536044" y="3366000"/>
              <a:ext cx="855600" cy="0"/>
            </a:xfrm>
            <a:prstGeom prst="straightConnector1">
              <a:avLst/>
            </a:prstGeom>
            <a:noFill/>
            <a:ln cap="flat" cmpd="sng" w="38100">
              <a:solidFill>
                <a:srgbClr val="000000"/>
              </a:solidFill>
              <a:prstDash val="solid"/>
              <a:round/>
              <a:headEnd len="med" w="med" type="none"/>
              <a:tailEnd len="med" w="med" type="triangle"/>
            </a:ln>
          </p:spPr>
        </p:cxnSp>
        <p:cxnSp>
          <p:nvCxnSpPr>
            <p:cNvPr id="266" name="Google Shape;266;p36"/>
            <p:cNvCxnSpPr>
              <a:stCxn id="252" idx="3"/>
              <a:endCxn id="260" idx="1"/>
            </p:cNvCxnSpPr>
            <p:nvPr/>
          </p:nvCxnSpPr>
          <p:spPr>
            <a:xfrm flipH="1" rot="10800000">
              <a:off x="13536044" y="3365950"/>
              <a:ext cx="855600" cy="3459600"/>
            </a:xfrm>
            <a:prstGeom prst="bentConnector3">
              <a:avLst>
                <a:gd fmla="val 49995" name="adj1"/>
              </a:avLst>
            </a:prstGeom>
            <a:noFill/>
            <a:ln cap="flat" cmpd="sng" w="38100">
              <a:solidFill>
                <a:srgbClr val="000000"/>
              </a:solidFill>
              <a:prstDash val="solid"/>
              <a:round/>
              <a:headEnd len="med" w="med" type="none"/>
              <a:tailEnd len="med" w="med" type="triangle"/>
            </a:ln>
          </p:spPr>
        </p:cxnSp>
        <p:sp>
          <p:nvSpPr>
            <p:cNvPr id="267" name="Google Shape;267;p36"/>
            <p:cNvSpPr txBox="1"/>
            <p:nvPr/>
          </p:nvSpPr>
          <p:spPr>
            <a:xfrm>
              <a:off x="12082347" y="8096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VPC</a:t>
              </a:r>
              <a:endParaRPr sz="1800">
                <a:latin typeface="Google Sans"/>
                <a:ea typeface="Google Sans"/>
                <a:cs typeface="Google Sans"/>
                <a:sym typeface="Google Sans"/>
              </a:endParaRPr>
            </a:p>
          </p:txBody>
        </p:sp>
        <p:grpSp>
          <p:nvGrpSpPr>
            <p:cNvPr id="268" name="Google Shape;268;p36"/>
            <p:cNvGrpSpPr/>
            <p:nvPr/>
          </p:nvGrpSpPr>
          <p:grpSpPr>
            <a:xfrm>
              <a:off x="4159250" y="4338675"/>
              <a:ext cx="2185012" cy="1454843"/>
              <a:chOff x="4159225" y="4338675"/>
              <a:chExt cx="2185012" cy="1454843"/>
            </a:xfrm>
          </p:grpSpPr>
          <p:pic>
            <p:nvPicPr>
              <p:cNvPr id="269" name="Google Shape;269;p36"/>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rotWithShape="0" algn="bl" dir="3000000" dist="152400">
                  <a:srgbClr val="999999">
                    <a:alpha val="50000"/>
                  </a:srgbClr>
                </a:outerShdw>
              </a:effectLst>
            </p:spPr>
          </p:pic>
          <p:sp>
            <p:nvSpPr>
              <p:cNvPr id="270" name="Google Shape;270;p36"/>
              <p:cNvSpPr txBox="1"/>
              <p:nvPr/>
            </p:nvSpPr>
            <p:spPr>
              <a:xfrm>
                <a:off x="4474575" y="5009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cxnSp>
          <p:nvCxnSpPr>
            <p:cNvPr id="271" name="Google Shape;271;p36"/>
            <p:cNvCxnSpPr>
              <a:endCxn id="269" idx="1"/>
            </p:cNvCxnSpPr>
            <p:nvPr/>
          </p:nvCxnSpPr>
          <p:spPr>
            <a:xfrm flipH="1" rot="10800000">
              <a:off x="2983850" y="5066096"/>
              <a:ext cx="1175400" cy="940500"/>
            </a:xfrm>
            <a:prstGeom prst="bentConnector3">
              <a:avLst>
                <a:gd fmla="val 50000" name="adj1"/>
              </a:avLst>
            </a:prstGeom>
            <a:noFill/>
            <a:ln cap="flat" cmpd="sng" w="38100">
              <a:solidFill>
                <a:srgbClr val="000000"/>
              </a:solidFill>
              <a:prstDash val="solid"/>
              <a:round/>
              <a:headEnd len="med" w="med" type="none"/>
              <a:tailEnd len="med" w="med" type="triangle"/>
            </a:ln>
          </p:spPr>
        </p:cxnSp>
        <p:cxnSp>
          <p:nvCxnSpPr>
            <p:cNvPr id="272" name="Google Shape;272;p36"/>
            <p:cNvCxnSpPr>
              <a:endCxn id="269" idx="1"/>
            </p:cNvCxnSpPr>
            <p:nvPr/>
          </p:nvCxnSpPr>
          <p:spPr>
            <a:xfrm>
              <a:off x="2983850" y="4589396"/>
              <a:ext cx="1175400" cy="476700"/>
            </a:xfrm>
            <a:prstGeom prst="bentConnector3">
              <a:avLst>
                <a:gd fmla="val 50000" name="adj1"/>
              </a:avLst>
            </a:prstGeom>
            <a:noFill/>
            <a:ln cap="flat" cmpd="sng" w="38100">
              <a:solidFill>
                <a:srgbClr val="000000"/>
              </a:solidFill>
              <a:prstDash val="solid"/>
              <a:round/>
              <a:headEnd len="med" w="med" type="none"/>
              <a:tailEnd len="med" w="med" type="triangle"/>
            </a:ln>
          </p:spPr>
        </p:cxnSp>
        <p:cxnSp>
          <p:nvCxnSpPr>
            <p:cNvPr id="273" name="Google Shape;273;p36"/>
            <p:cNvCxnSpPr>
              <a:stCxn id="269" idx="2"/>
              <a:endCxn id="243" idx="0"/>
            </p:cNvCxnSpPr>
            <p:nvPr/>
          </p:nvCxnSpPr>
          <p:spPr>
            <a:xfrm>
              <a:off x="5251756" y="5793518"/>
              <a:ext cx="2100" cy="832200"/>
            </a:xfrm>
            <a:prstGeom prst="straightConnector1">
              <a:avLst/>
            </a:prstGeom>
            <a:noFill/>
            <a:ln cap="flat" cmpd="sng" w="38100">
              <a:solidFill>
                <a:srgbClr val="000000"/>
              </a:solidFill>
              <a:prstDash val="solid"/>
              <a:round/>
              <a:headEnd len="med" w="med" type="none"/>
              <a:tailEnd len="med" w="med" type="triangle"/>
            </a:ln>
          </p:spPr>
        </p:cxnSp>
        <p:cxnSp>
          <p:nvCxnSpPr>
            <p:cNvPr id="274" name="Google Shape;274;p36"/>
            <p:cNvCxnSpPr>
              <a:stCxn id="237" idx="3"/>
              <a:endCxn id="249" idx="1"/>
            </p:cNvCxnSpPr>
            <p:nvPr/>
          </p:nvCxnSpPr>
          <p:spPr>
            <a:xfrm>
              <a:off x="8330163" y="5066088"/>
              <a:ext cx="1249200" cy="0"/>
            </a:xfrm>
            <a:prstGeom prst="straightConnector1">
              <a:avLst/>
            </a:prstGeom>
            <a:noFill/>
            <a:ln cap="flat" cmpd="sng" w="38100">
              <a:solidFill>
                <a:srgbClr val="000000"/>
              </a:solidFill>
              <a:prstDash val="solid"/>
              <a:round/>
              <a:headEnd len="med" w="med" type="none"/>
              <a:tailEnd len="med" w="med" type="triangle"/>
            </a:ln>
          </p:spPr>
        </p:cxnSp>
        <p:cxnSp>
          <p:nvCxnSpPr>
            <p:cNvPr id="275" name="Google Shape;275;p36"/>
            <p:cNvCxnSpPr>
              <a:stCxn id="269" idx="3"/>
              <a:endCxn id="237" idx="1"/>
            </p:cNvCxnSpPr>
            <p:nvPr/>
          </p:nvCxnSpPr>
          <p:spPr>
            <a:xfrm>
              <a:off x="6344262" y="5066096"/>
              <a:ext cx="925200" cy="0"/>
            </a:xfrm>
            <a:prstGeom prst="straightConnector1">
              <a:avLst/>
            </a:prstGeom>
            <a:noFill/>
            <a:ln cap="flat" cmpd="sng" w="38100">
              <a:solidFill>
                <a:srgbClr val="000000"/>
              </a:solidFill>
              <a:prstDash val="solid"/>
              <a:round/>
              <a:headEnd len="med" w="med" type="none"/>
              <a:tailEnd len="med" w="med" type="none"/>
            </a:ln>
          </p:spPr>
        </p:cxnSp>
        <p:sp>
          <p:nvSpPr>
            <p:cNvPr id="276" name="Google Shape;276;p36"/>
            <p:cNvSpPr txBox="1"/>
            <p:nvPr/>
          </p:nvSpPr>
          <p:spPr>
            <a:xfrm>
              <a:off x="7022625" y="55769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Global HTTP Load Balancer</a:t>
              </a:r>
              <a:endParaRPr sz="1800">
                <a:latin typeface="Google Sans"/>
                <a:ea typeface="Google Sans"/>
                <a:cs typeface="Google Sans"/>
                <a:sym typeface="Google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Designing Reliable, Scalable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2" name="Google Shape;282;p37"/>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737373"/>
                </a:solidFill>
                <a:latin typeface="Roboto"/>
                <a:ea typeface="Roboto"/>
                <a:cs typeface="Roboto"/>
                <a:sym typeface="Roboto"/>
              </a:rPr>
              <a:t>Even if some service is down, we want the web frontend of our application to be available nearly all the time. We also want the website to be fast with very low latency to users all over the world. Draw a diagram that depicts how we can achieve this using Google Cloud services.</a:t>
            </a:r>
            <a:endParaRPr sz="25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t/>
            </a:r>
            <a:endParaRPr sz="25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2500">
              <a:solidFill>
                <a:srgbClr val="737373"/>
              </a:solidFill>
              <a:latin typeface="Roboto"/>
              <a:ea typeface="Roboto"/>
              <a:cs typeface="Roboto"/>
              <a:sym typeface="Roboto"/>
            </a:endParaRPr>
          </a:p>
        </p:txBody>
      </p:sp>
      <p:pic>
        <p:nvPicPr>
          <p:cNvPr descr="Cloud-Load-Balancing.png" id="283" name="Google Shape;283;p37"/>
          <p:cNvPicPr preferRelativeResize="0"/>
          <p:nvPr/>
        </p:nvPicPr>
        <p:blipFill rotWithShape="1">
          <a:blip r:embed="rId3">
            <a:alphaModFix/>
          </a:blip>
          <a:srcRect b="5092" l="0" r="0" t="5092"/>
          <a:stretch/>
        </p:blipFill>
        <p:spPr>
          <a:xfrm>
            <a:off x="3909930" y="6096238"/>
            <a:ext cx="1060800" cy="952800"/>
          </a:xfrm>
          <a:prstGeom prst="rect">
            <a:avLst/>
          </a:prstGeom>
          <a:noFill/>
          <a:ln>
            <a:noFill/>
          </a:ln>
        </p:spPr>
      </p:pic>
      <p:sp>
        <p:nvSpPr>
          <p:cNvPr id="284" name="Google Shape;284;p37"/>
          <p:cNvSpPr/>
          <p:nvPr/>
        </p:nvSpPr>
        <p:spPr>
          <a:xfrm>
            <a:off x="1010662" y="7027778"/>
            <a:ext cx="1005600" cy="1005600"/>
          </a:xfrm>
          <a:prstGeom prst="roundRect">
            <a:avLst>
              <a:gd fmla="val 1674" name="adj"/>
            </a:avLst>
          </a:prstGeom>
          <a:solidFill>
            <a:srgbClr val="FFFFFF"/>
          </a:solidFill>
          <a:ln cap="flat" cmpd="sng" w="38100">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285" name="Google Shape;285;p37"/>
          <p:cNvPicPr preferRelativeResize="0"/>
          <p:nvPr/>
        </p:nvPicPr>
        <p:blipFill rotWithShape="1">
          <a:blip r:embed="rId4">
            <a:alphaModFix/>
          </a:blip>
          <a:srcRect b="0" l="0" r="0" t="0"/>
          <a:stretch/>
        </p:blipFill>
        <p:spPr>
          <a:xfrm>
            <a:off x="1083814" y="7100930"/>
            <a:ext cx="859800" cy="859800"/>
          </a:xfrm>
          <a:prstGeom prst="rect">
            <a:avLst/>
          </a:prstGeom>
          <a:noFill/>
          <a:ln>
            <a:noFill/>
          </a:ln>
        </p:spPr>
      </p:pic>
      <p:sp>
        <p:nvSpPr>
          <p:cNvPr id="286" name="Google Shape;286;p37"/>
          <p:cNvSpPr/>
          <p:nvPr/>
        </p:nvSpPr>
        <p:spPr>
          <a:xfrm>
            <a:off x="1010662" y="5610676"/>
            <a:ext cx="1005600" cy="1005600"/>
          </a:xfrm>
          <a:prstGeom prst="roundRect">
            <a:avLst>
              <a:gd fmla="val 1674" name="adj"/>
            </a:avLst>
          </a:prstGeom>
          <a:solidFill>
            <a:srgbClr val="FFFFFF"/>
          </a:solidFill>
          <a:ln cap="flat" cmpd="sng" w="28575">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287" name="Google Shape;287;p37"/>
          <p:cNvPicPr preferRelativeResize="0"/>
          <p:nvPr/>
        </p:nvPicPr>
        <p:blipFill rotWithShape="1">
          <a:blip r:embed="rId5">
            <a:alphaModFix/>
          </a:blip>
          <a:srcRect b="0" l="0" r="0" t="0"/>
          <a:stretch/>
        </p:blipFill>
        <p:spPr>
          <a:xfrm>
            <a:off x="1083814" y="5683828"/>
            <a:ext cx="859800" cy="859800"/>
          </a:xfrm>
          <a:prstGeom prst="rect">
            <a:avLst/>
          </a:prstGeom>
          <a:noFill/>
          <a:ln>
            <a:noFill/>
          </a:ln>
        </p:spPr>
      </p:pic>
      <p:grpSp>
        <p:nvGrpSpPr>
          <p:cNvPr id="288" name="Google Shape;288;p37"/>
          <p:cNvGrpSpPr/>
          <p:nvPr/>
        </p:nvGrpSpPr>
        <p:grpSpPr>
          <a:xfrm>
            <a:off x="2132137" y="6034351"/>
            <a:ext cx="1649684" cy="1098406"/>
            <a:chOff x="4159225" y="4338675"/>
            <a:chExt cx="2185012" cy="1454843"/>
          </a:xfrm>
        </p:grpSpPr>
        <p:pic>
          <p:nvPicPr>
            <p:cNvPr id="289" name="Google Shape;289;p37"/>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rotWithShape="0" algn="bl" dir="3000000" dist="152400">
                <a:srgbClr val="999999">
                  <a:alpha val="50000"/>
                </a:srgbClr>
              </a:outerShdw>
            </a:effectLst>
          </p:spPr>
        </p:pic>
        <p:sp>
          <p:nvSpPr>
            <p:cNvPr id="290" name="Google Shape;290;p37"/>
            <p:cNvSpPr txBox="1"/>
            <p:nvPr/>
          </p:nvSpPr>
          <p:spPr>
            <a:xfrm>
              <a:off x="4474575" y="5009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sp>
        <p:nvSpPr>
          <p:cNvPr id="291" name="Google Shape;291;p37"/>
          <p:cNvSpPr txBox="1"/>
          <p:nvPr/>
        </p:nvSpPr>
        <p:spPr>
          <a:xfrm>
            <a:off x="3663193" y="708760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indent="0" lvl="0" marL="0" rtl="0" algn="ctr">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sp>
        <p:nvSpPr>
          <p:cNvPr id="292" name="Google Shape;292;p37"/>
          <p:cNvSpPr/>
          <p:nvPr/>
        </p:nvSpPr>
        <p:spPr>
          <a:xfrm>
            <a:off x="5148948" y="3545375"/>
            <a:ext cx="2629800" cy="5666400"/>
          </a:xfrm>
          <a:prstGeom prst="roundRect">
            <a:avLst>
              <a:gd fmla="val 399" name="adj"/>
            </a:avLst>
          </a:prstGeom>
          <a:solidFill>
            <a:srgbClr val="EFEFEF"/>
          </a:solidFill>
          <a:ln cap="flat" cmpd="sng" w="38100">
            <a:solidFill>
              <a:srgbClr val="FFFFFF">
                <a:alpha val="0"/>
              </a:srgbClr>
            </a:solidFill>
            <a:prstDash val="solid"/>
            <a:round/>
            <a:headEnd len="sm" w="sm" type="none"/>
            <a:tailEnd len="sm" w="sm" type="none"/>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293" name="Google Shape;293;p37"/>
          <p:cNvSpPr txBox="1"/>
          <p:nvPr/>
        </p:nvSpPr>
        <p:spPr>
          <a:xfrm>
            <a:off x="5272724" y="3676050"/>
            <a:ext cx="1797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p:txBody>
      </p:sp>
      <p:sp>
        <p:nvSpPr>
          <p:cNvPr id="294" name="Google Shape;294;p37"/>
          <p:cNvSpPr/>
          <p:nvPr/>
        </p:nvSpPr>
        <p:spPr>
          <a:xfrm>
            <a:off x="5510684" y="4154975"/>
            <a:ext cx="2629800" cy="5666400"/>
          </a:xfrm>
          <a:prstGeom prst="roundRect">
            <a:avLst>
              <a:gd fmla="val 399" name="adj"/>
            </a:avLst>
          </a:prstGeom>
          <a:solidFill>
            <a:srgbClr val="EFEFEF"/>
          </a:solidFill>
          <a:ln cap="flat" cmpd="sng" w="38100">
            <a:solidFill>
              <a:srgbClr val="FFFFFF">
                <a:alpha val="0"/>
              </a:srgbClr>
            </a:solidFill>
            <a:prstDash val="solid"/>
            <a:round/>
            <a:headEnd len="sm" w="sm" type="none"/>
            <a:tailEnd len="sm" w="sm" type="none"/>
          </a:ln>
          <a:effectLst>
            <a:outerShdw blurRad="357188"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295" name="Google Shape;295;p37"/>
          <p:cNvSpPr txBox="1"/>
          <p:nvPr/>
        </p:nvSpPr>
        <p:spPr>
          <a:xfrm>
            <a:off x="5696895" y="4285657"/>
            <a:ext cx="14421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296" name="Google Shape;296;p37"/>
          <p:cNvSpPr/>
          <p:nvPr/>
        </p:nvSpPr>
        <p:spPr>
          <a:xfrm>
            <a:off x="5831970" y="4862850"/>
            <a:ext cx="18714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6086529" y="5512375"/>
            <a:ext cx="1390200" cy="429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298" name="Google Shape;298;p37"/>
          <p:cNvSpPr txBox="1"/>
          <p:nvPr/>
        </p:nvSpPr>
        <p:spPr>
          <a:xfrm>
            <a:off x="6112961" y="4935175"/>
            <a:ext cx="1590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299" name="Google Shape;299;p37"/>
          <p:cNvSpPr/>
          <p:nvPr/>
        </p:nvSpPr>
        <p:spPr>
          <a:xfrm>
            <a:off x="5922404" y="7317525"/>
            <a:ext cx="18714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6176963" y="7967050"/>
            <a:ext cx="1390200" cy="429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301" name="Google Shape;301;p37"/>
          <p:cNvSpPr txBox="1"/>
          <p:nvPr/>
        </p:nvSpPr>
        <p:spPr>
          <a:xfrm>
            <a:off x="6088973" y="7389850"/>
            <a:ext cx="1590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02" name="Google Shape;302;p37"/>
          <p:cNvSpPr/>
          <p:nvPr/>
        </p:nvSpPr>
        <p:spPr>
          <a:xfrm>
            <a:off x="8744223" y="3545375"/>
            <a:ext cx="8475300" cy="52284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303" name="Google Shape;303;p37"/>
          <p:cNvSpPr/>
          <p:nvPr/>
        </p:nvSpPr>
        <p:spPr>
          <a:xfrm>
            <a:off x="10081523" y="4367550"/>
            <a:ext cx="57366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txBox="1"/>
          <p:nvPr/>
        </p:nvSpPr>
        <p:spPr>
          <a:xfrm>
            <a:off x="10197010" y="4439875"/>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305" name="Google Shape;305;p37"/>
          <p:cNvSpPr/>
          <p:nvPr/>
        </p:nvSpPr>
        <p:spPr>
          <a:xfrm>
            <a:off x="10212543" y="5107875"/>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06" name="Google Shape;306;p37"/>
          <p:cNvSpPr/>
          <p:nvPr/>
        </p:nvSpPr>
        <p:spPr>
          <a:xfrm>
            <a:off x="11687630" y="4952475"/>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07" name="Google Shape;307;p37"/>
          <p:cNvSpPr/>
          <p:nvPr/>
        </p:nvSpPr>
        <p:spPr>
          <a:xfrm>
            <a:off x="12959029" y="5107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308" name="Google Shape;308;p37"/>
          <p:cNvSpPr/>
          <p:nvPr/>
        </p:nvSpPr>
        <p:spPr>
          <a:xfrm>
            <a:off x="10100549" y="6489575"/>
            <a:ext cx="42828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txBox="1"/>
          <p:nvPr/>
        </p:nvSpPr>
        <p:spPr>
          <a:xfrm>
            <a:off x="10216047" y="6561900"/>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10" name="Google Shape;310;p37"/>
          <p:cNvSpPr/>
          <p:nvPr/>
        </p:nvSpPr>
        <p:spPr>
          <a:xfrm>
            <a:off x="10231580" y="7229900"/>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11" name="Google Shape;311;p37"/>
          <p:cNvSpPr/>
          <p:nvPr/>
        </p:nvSpPr>
        <p:spPr>
          <a:xfrm>
            <a:off x="11687630" y="707450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12" name="Google Shape;312;p37"/>
          <p:cNvSpPr/>
          <p:nvPr/>
        </p:nvSpPr>
        <p:spPr>
          <a:xfrm>
            <a:off x="12954099" y="7229900"/>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cxnSp>
        <p:nvCxnSpPr>
          <p:cNvPr id="313" name="Google Shape;313;p37"/>
          <p:cNvCxnSpPr>
            <a:stCxn id="306" idx="3"/>
            <a:endCxn id="311" idx="1"/>
          </p:cNvCxnSpPr>
          <p:nvPr/>
        </p:nvCxnSpPr>
        <p:spPr>
          <a:xfrm>
            <a:off x="12281180" y="6018075"/>
            <a:ext cx="0" cy="1056300"/>
          </a:xfrm>
          <a:prstGeom prst="straightConnector1">
            <a:avLst/>
          </a:prstGeom>
          <a:noFill/>
          <a:ln cap="flat" cmpd="sng" w="38100">
            <a:solidFill>
              <a:srgbClr val="EA4335"/>
            </a:solidFill>
            <a:prstDash val="solid"/>
            <a:round/>
            <a:headEnd len="med" w="med" type="none"/>
            <a:tailEnd len="med" w="med" type="triangle"/>
          </a:ln>
        </p:spPr>
      </p:cxnSp>
      <p:sp>
        <p:nvSpPr>
          <p:cNvPr id="314" name="Google Shape;314;p37"/>
          <p:cNvSpPr/>
          <p:nvPr/>
        </p:nvSpPr>
        <p:spPr>
          <a:xfrm>
            <a:off x="15931892" y="7074500"/>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descr="Cloud-Load-Balancing.png" id="315" name="Google Shape;315;p37"/>
          <p:cNvPicPr preferRelativeResize="0"/>
          <p:nvPr/>
        </p:nvPicPr>
        <p:blipFill rotWithShape="1">
          <a:blip r:embed="rId3">
            <a:alphaModFix/>
          </a:blip>
          <a:srcRect b="5092" l="0" r="0" t="5092"/>
          <a:stretch/>
        </p:blipFill>
        <p:spPr>
          <a:xfrm>
            <a:off x="8876643" y="5736463"/>
            <a:ext cx="1060800" cy="952800"/>
          </a:xfrm>
          <a:prstGeom prst="rect">
            <a:avLst/>
          </a:prstGeom>
          <a:noFill/>
          <a:ln>
            <a:noFill/>
          </a:ln>
        </p:spPr>
      </p:pic>
      <p:sp>
        <p:nvSpPr>
          <p:cNvPr id="316" name="Google Shape;316;p37"/>
          <p:cNvSpPr txBox="1"/>
          <p:nvPr/>
        </p:nvSpPr>
        <p:spPr>
          <a:xfrm>
            <a:off x="8629905" y="67278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sp>
        <p:nvSpPr>
          <p:cNvPr id="317" name="Google Shape;317;p37"/>
          <p:cNvSpPr/>
          <p:nvPr/>
        </p:nvSpPr>
        <p:spPr>
          <a:xfrm>
            <a:off x="8802038" y="9196525"/>
            <a:ext cx="8475300" cy="8598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318" name="Google Shape;318;p37"/>
          <p:cNvSpPr txBox="1"/>
          <p:nvPr/>
        </p:nvSpPr>
        <p:spPr>
          <a:xfrm>
            <a:off x="9053276" y="9351925"/>
            <a:ext cx="79281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Google Sans"/>
                <a:ea typeface="Google Sans"/>
                <a:cs typeface="Google Sans"/>
                <a:sym typeface="Google Sans"/>
              </a:rPr>
              <a:t>Multi-regional Cloud Storage bucket for backups</a:t>
            </a:r>
            <a:endParaRPr sz="2300">
              <a:latin typeface="Google Sans"/>
              <a:ea typeface="Google Sans"/>
              <a:cs typeface="Google Sans"/>
              <a:sym typeface="Google Sans"/>
            </a:endParaRPr>
          </a:p>
        </p:txBody>
      </p:sp>
      <p:cxnSp>
        <p:nvCxnSpPr>
          <p:cNvPr id="319" name="Google Shape;319;p37"/>
          <p:cNvCxnSpPr>
            <a:endCxn id="302" idx="1"/>
          </p:cNvCxnSpPr>
          <p:nvPr/>
        </p:nvCxnSpPr>
        <p:spPr>
          <a:xfrm>
            <a:off x="8157423" y="6158975"/>
            <a:ext cx="586800" cy="600"/>
          </a:xfrm>
          <a:prstGeom prst="bentConnector3">
            <a:avLst>
              <a:gd fmla="val 50000" name="adj1"/>
            </a:avLst>
          </a:prstGeom>
          <a:noFill/>
          <a:ln cap="flat" cmpd="sng" w="38100">
            <a:solidFill>
              <a:srgbClr val="000000"/>
            </a:solidFill>
            <a:prstDash val="solid"/>
            <a:round/>
            <a:headEnd len="med" w="med" type="none"/>
            <a:tailEnd len="med" w="med" type="triangle"/>
          </a:ln>
        </p:spPr>
      </p:cxnSp>
      <p:sp>
        <p:nvSpPr>
          <p:cNvPr id="320" name="Google Shape;320;p37"/>
          <p:cNvSpPr txBox="1"/>
          <p:nvPr/>
        </p:nvSpPr>
        <p:spPr>
          <a:xfrm>
            <a:off x="8934702" y="367605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321" name="Google Shape;321;p37"/>
          <p:cNvSpPr/>
          <p:nvPr/>
        </p:nvSpPr>
        <p:spPr>
          <a:xfrm>
            <a:off x="15931892" y="5017075"/>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322" name="Google Shape;322;p37"/>
          <p:cNvSpPr/>
          <p:nvPr/>
        </p:nvSpPr>
        <p:spPr>
          <a:xfrm>
            <a:off x="14383273" y="5107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grpSp>
        <p:nvGrpSpPr>
          <p:cNvPr id="327" name="Google Shape;327;p38"/>
          <p:cNvGrpSpPr/>
          <p:nvPr/>
        </p:nvGrpSpPr>
        <p:grpSpPr>
          <a:xfrm>
            <a:off x="4612950" y="4231175"/>
            <a:ext cx="9062100" cy="5228400"/>
            <a:chOff x="8157423" y="2021375"/>
            <a:chExt cx="9062100" cy="5228400"/>
          </a:xfrm>
        </p:grpSpPr>
        <p:sp>
          <p:nvSpPr>
            <p:cNvPr id="328" name="Google Shape;328;p38"/>
            <p:cNvSpPr/>
            <p:nvPr/>
          </p:nvSpPr>
          <p:spPr>
            <a:xfrm>
              <a:off x="8744223" y="2021375"/>
              <a:ext cx="8475300" cy="52284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329" name="Google Shape;329;p38"/>
            <p:cNvSpPr/>
            <p:nvPr/>
          </p:nvSpPr>
          <p:spPr>
            <a:xfrm>
              <a:off x="10081523" y="2843550"/>
              <a:ext cx="57366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txBox="1"/>
            <p:nvPr/>
          </p:nvSpPr>
          <p:spPr>
            <a:xfrm>
              <a:off x="10197010" y="2915875"/>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331" name="Google Shape;331;p38"/>
            <p:cNvSpPr/>
            <p:nvPr/>
          </p:nvSpPr>
          <p:spPr>
            <a:xfrm>
              <a:off x="10212543" y="3583875"/>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32" name="Google Shape;332;p38"/>
            <p:cNvSpPr/>
            <p:nvPr/>
          </p:nvSpPr>
          <p:spPr>
            <a:xfrm>
              <a:off x="11687630" y="3428475"/>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33" name="Google Shape;333;p38"/>
            <p:cNvSpPr/>
            <p:nvPr/>
          </p:nvSpPr>
          <p:spPr>
            <a:xfrm>
              <a:off x="12959029" y="3583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334" name="Google Shape;334;p38"/>
            <p:cNvSpPr/>
            <p:nvPr/>
          </p:nvSpPr>
          <p:spPr>
            <a:xfrm>
              <a:off x="10100549" y="4965575"/>
              <a:ext cx="42828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txBox="1"/>
            <p:nvPr/>
          </p:nvSpPr>
          <p:spPr>
            <a:xfrm>
              <a:off x="10216047" y="5037900"/>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36" name="Google Shape;336;p38"/>
            <p:cNvSpPr/>
            <p:nvPr/>
          </p:nvSpPr>
          <p:spPr>
            <a:xfrm>
              <a:off x="10231580" y="5705900"/>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Accounts Service</a:t>
              </a:r>
              <a:endParaRPr sz="1800">
                <a:solidFill>
                  <a:srgbClr val="FFFFFF"/>
                </a:solidFill>
                <a:latin typeface="Google Sans"/>
                <a:ea typeface="Google Sans"/>
                <a:cs typeface="Google Sans"/>
                <a:sym typeface="Google Sans"/>
              </a:endParaRPr>
            </a:p>
          </p:txBody>
        </p:sp>
        <p:sp>
          <p:nvSpPr>
            <p:cNvPr id="337" name="Google Shape;337;p38"/>
            <p:cNvSpPr/>
            <p:nvPr/>
          </p:nvSpPr>
          <p:spPr>
            <a:xfrm>
              <a:off x="11687630" y="555050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38" name="Google Shape;338;p38"/>
            <p:cNvSpPr/>
            <p:nvPr/>
          </p:nvSpPr>
          <p:spPr>
            <a:xfrm>
              <a:off x="12954099" y="5705900"/>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Products Service</a:t>
              </a:r>
              <a:endParaRPr sz="1800">
                <a:solidFill>
                  <a:srgbClr val="FFFFFF"/>
                </a:solidFill>
                <a:latin typeface="Google Sans"/>
                <a:ea typeface="Google Sans"/>
                <a:cs typeface="Google Sans"/>
                <a:sym typeface="Google Sans"/>
              </a:endParaRPr>
            </a:p>
          </p:txBody>
        </p:sp>
        <p:cxnSp>
          <p:nvCxnSpPr>
            <p:cNvPr id="339" name="Google Shape;339;p38"/>
            <p:cNvCxnSpPr>
              <a:stCxn id="332" idx="3"/>
              <a:endCxn id="337" idx="1"/>
            </p:cNvCxnSpPr>
            <p:nvPr/>
          </p:nvCxnSpPr>
          <p:spPr>
            <a:xfrm>
              <a:off x="12281180" y="4494075"/>
              <a:ext cx="0" cy="1056300"/>
            </a:xfrm>
            <a:prstGeom prst="straightConnector1">
              <a:avLst/>
            </a:prstGeom>
            <a:noFill/>
            <a:ln cap="flat" cmpd="sng" w="38100">
              <a:solidFill>
                <a:srgbClr val="EA4335"/>
              </a:solidFill>
              <a:prstDash val="solid"/>
              <a:round/>
              <a:headEnd len="med" w="med" type="none"/>
              <a:tailEnd len="med" w="med" type="triangle"/>
            </a:ln>
          </p:spPr>
        </p:cxnSp>
        <p:sp>
          <p:nvSpPr>
            <p:cNvPr id="340" name="Google Shape;340;p38"/>
            <p:cNvSpPr/>
            <p:nvPr/>
          </p:nvSpPr>
          <p:spPr>
            <a:xfrm>
              <a:off x="15931892" y="5550500"/>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descr="Cloud-Load-Balancing.png" id="341" name="Google Shape;341;p38"/>
            <p:cNvPicPr preferRelativeResize="0"/>
            <p:nvPr/>
          </p:nvPicPr>
          <p:blipFill rotWithShape="1">
            <a:blip r:embed="rId3">
              <a:alphaModFix/>
            </a:blip>
            <a:srcRect b="5092" l="0" r="0" t="5092"/>
            <a:stretch/>
          </p:blipFill>
          <p:spPr>
            <a:xfrm>
              <a:off x="8876643" y="4212463"/>
              <a:ext cx="1060800" cy="952800"/>
            </a:xfrm>
            <a:prstGeom prst="rect">
              <a:avLst/>
            </a:prstGeom>
            <a:noFill/>
            <a:ln>
              <a:noFill/>
            </a:ln>
          </p:spPr>
        </p:pic>
        <p:sp>
          <p:nvSpPr>
            <p:cNvPr id="342" name="Google Shape;342;p38"/>
            <p:cNvSpPr txBox="1"/>
            <p:nvPr/>
          </p:nvSpPr>
          <p:spPr>
            <a:xfrm>
              <a:off x="8629905" y="52038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cxnSp>
          <p:nvCxnSpPr>
            <p:cNvPr id="343" name="Google Shape;343;p38"/>
            <p:cNvCxnSpPr>
              <a:endCxn id="328" idx="1"/>
            </p:cNvCxnSpPr>
            <p:nvPr/>
          </p:nvCxnSpPr>
          <p:spPr>
            <a:xfrm>
              <a:off x="8157423" y="4634975"/>
              <a:ext cx="586800" cy="600"/>
            </a:xfrm>
            <a:prstGeom prst="bentConnector3">
              <a:avLst>
                <a:gd fmla="val 50000" name="adj1"/>
              </a:avLst>
            </a:prstGeom>
            <a:noFill/>
            <a:ln cap="flat" cmpd="sng" w="38100">
              <a:solidFill>
                <a:srgbClr val="000000"/>
              </a:solidFill>
              <a:prstDash val="solid"/>
              <a:round/>
              <a:headEnd len="med" w="med" type="none"/>
              <a:tailEnd len="med" w="med" type="triangle"/>
            </a:ln>
          </p:spPr>
        </p:cxnSp>
        <p:sp>
          <p:nvSpPr>
            <p:cNvPr id="344" name="Google Shape;344;p38"/>
            <p:cNvSpPr txBox="1"/>
            <p:nvPr/>
          </p:nvSpPr>
          <p:spPr>
            <a:xfrm>
              <a:off x="8934702" y="215205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345" name="Google Shape;345;p38"/>
            <p:cNvSpPr/>
            <p:nvPr/>
          </p:nvSpPr>
          <p:spPr>
            <a:xfrm>
              <a:off x="15931892" y="3493075"/>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346" name="Google Shape;346;p38"/>
            <p:cNvSpPr/>
            <p:nvPr/>
          </p:nvSpPr>
          <p:spPr>
            <a:xfrm>
              <a:off x="14383273" y="3583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grpSp>
      <p:sp>
        <p:nvSpPr>
          <p:cNvPr id="347" name="Google Shape;347;p38"/>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11a. Disaster Recovery Scenario</a:t>
            </a:r>
            <a:endParaRPr/>
          </a:p>
          <a:p>
            <a:pPr indent="0" lvl="0" marL="0" rtl="0" algn="l">
              <a:spcBef>
                <a:spcPts val="0"/>
              </a:spcBef>
              <a:spcAft>
                <a:spcPts val="0"/>
              </a:spcAft>
              <a:buNone/>
            </a:pPr>
            <a:r>
              <a:t/>
            </a:r>
            <a:endParaRPr/>
          </a:p>
        </p:txBody>
      </p:sp>
      <p:sp>
        <p:nvSpPr>
          <p:cNvPr id="348" name="Google Shape;348;p38"/>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737373"/>
                </a:solidFill>
                <a:latin typeface="Roboto"/>
                <a:ea typeface="Roboto"/>
                <a:cs typeface="Roboto"/>
                <a:sym typeface="Roboto"/>
              </a:rPr>
              <a:t>You've deployed for high availability by replicating resources in multiple zones. However, to meet regulatory requirements, you need a plan to recover from a disaster that brings down the entire region. The current architecture is depicted below. On the next slide, create a plan to bring up your application in another region if your main region is down.</a:t>
            </a:r>
            <a:endParaRPr sz="28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2800">
              <a:solidFill>
                <a:srgbClr val="73737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11b. Service Disaster Recovery Scenarios</a:t>
            </a:r>
            <a:endParaRPr/>
          </a:p>
        </p:txBody>
      </p:sp>
      <p:sp>
        <p:nvSpPr>
          <p:cNvPr id="354" name="Google Shape;354;p39"/>
          <p:cNvSpPr txBox="1"/>
          <p:nvPr/>
        </p:nvSpPr>
        <p:spPr>
          <a:xfrm>
            <a:off x="1847500" y="2151575"/>
            <a:ext cx="13444800" cy="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Write a high-level list of possible scenarios.</a:t>
            </a:r>
            <a:endParaRPr sz="3000">
              <a:solidFill>
                <a:srgbClr val="737373"/>
              </a:solidFill>
              <a:latin typeface="Roboto"/>
              <a:ea typeface="Roboto"/>
              <a:cs typeface="Roboto"/>
              <a:sym typeface="Roboto"/>
            </a:endParaRPr>
          </a:p>
        </p:txBody>
      </p:sp>
      <p:graphicFrame>
        <p:nvGraphicFramePr>
          <p:cNvPr id="355" name="Google Shape;355;p39"/>
          <p:cNvGraphicFramePr/>
          <p:nvPr/>
        </p:nvGraphicFramePr>
        <p:xfrm>
          <a:off x="1847500" y="2886582"/>
          <a:ext cx="3000000" cy="3000000"/>
        </p:xfrm>
        <a:graphic>
          <a:graphicData uri="http://schemas.openxmlformats.org/drawingml/2006/table">
            <a:tbl>
              <a:tblPr>
                <a:noFill/>
                <a:tableStyleId>{8FAE55B6-3BB9-4EC6-9987-6D80EA1FD514}</a:tableStyleId>
              </a:tblPr>
              <a:tblGrid>
                <a:gridCol w="2581200"/>
                <a:gridCol w="3636800"/>
                <a:gridCol w="3179900"/>
                <a:gridCol w="2997175"/>
                <a:gridCol w="2997175"/>
              </a:tblGrid>
              <a:tr h="6372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Scenario</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Recovery Point Objective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Recovery Time Objective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Priority</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559625">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Ratings Service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Programmer deleted all ratings accidentally</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24 hours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1 hour</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Med</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Orders Service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Orders database crashes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0 (can’t lose any data)</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2 minutes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High</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11c. Resource Disaster Recovery Plans</a:t>
            </a:r>
            <a:endParaRPr/>
          </a:p>
        </p:txBody>
      </p:sp>
      <p:sp>
        <p:nvSpPr>
          <p:cNvPr id="361" name="Google Shape;361;p40"/>
          <p:cNvSpPr txBox="1"/>
          <p:nvPr/>
        </p:nvSpPr>
        <p:spPr>
          <a:xfrm>
            <a:off x="1847500" y="2151575"/>
            <a:ext cx="15778500" cy="8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For each scenario, fill in the table. </a:t>
            </a:r>
            <a:endParaRPr sz="3000">
              <a:solidFill>
                <a:srgbClr val="737373"/>
              </a:solidFill>
              <a:latin typeface="Roboto"/>
              <a:ea typeface="Roboto"/>
              <a:cs typeface="Roboto"/>
              <a:sym typeface="Roboto"/>
            </a:endParaRPr>
          </a:p>
        </p:txBody>
      </p:sp>
      <p:graphicFrame>
        <p:nvGraphicFramePr>
          <p:cNvPr id="362" name="Google Shape;362;p40"/>
          <p:cNvGraphicFramePr/>
          <p:nvPr/>
        </p:nvGraphicFramePr>
        <p:xfrm>
          <a:off x="1847500" y="3131082"/>
          <a:ext cx="3000000" cy="3000000"/>
        </p:xfrm>
        <a:graphic>
          <a:graphicData uri="http://schemas.openxmlformats.org/drawingml/2006/table">
            <a:tbl>
              <a:tblPr>
                <a:noFill/>
                <a:tableStyleId>{8FAE55B6-3BB9-4EC6-9987-6D80EA1FD514}</a:tableStyleId>
              </a:tblPr>
              <a:tblGrid>
                <a:gridCol w="3080650"/>
                <a:gridCol w="4195900"/>
                <a:gridCol w="3939800"/>
                <a:gridCol w="3577100"/>
              </a:tblGrid>
              <a:tr h="6372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Resource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Backup Strategy</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Backup Location</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Recovery Procedure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559625">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Ratings Database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Daily automated backups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Multi-Regional Cloud Storage Bucket</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Run Restore Script</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Orders Database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Failover replica plus daily backups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Multi-zone deployment</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Automated</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grpSp>
        <p:nvGrpSpPr>
          <p:cNvPr id="367" name="Google Shape;367;p41"/>
          <p:cNvGrpSpPr/>
          <p:nvPr/>
        </p:nvGrpSpPr>
        <p:grpSpPr>
          <a:xfrm>
            <a:off x="1374699" y="3696669"/>
            <a:ext cx="15538603" cy="5228400"/>
            <a:chOff x="1185247" y="4153869"/>
            <a:chExt cx="15538603" cy="5228400"/>
          </a:xfrm>
        </p:grpSpPr>
        <p:sp>
          <p:nvSpPr>
            <p:cNvPr id="368" name="Google Shape;368;p41"/>
            <p:cNvSpPr/>
            <p:nvPr/>
          </p:nvSpPr>
          <p:spPr>
            <a:xfrm>
              <a:off x="1185247" y="7027778"/>
              <a:ext cx="1005600" cy="1005600"/>
            </a:xfrm>
            <a:prstGeom prst="roundRect">
              <a:avLst>
                <a:gd fmla="val 1674" name="adj"/>
              </a:avLst>
            </a:prstGeom>
            <a:solidFill>
              <a:srgbClr val="FFFFFF"/>
            </a:solidFill>
            <a:ln cap="flat" cmpd="sng" w="38100">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369" name="Google Shape;369;p41"/>
            <p:cNvPicPr preferRelativeResize="0"/>
            <p:nvPr/>
          </p:nvPicPr>
          <p:blipFill rotWithShape="1">
            <a:blip r:embed="rId3">
              <a:alphaModFix/>
            </a:blip>
            <a:srcRect b="0" l="0" r="0" t="0"/>
            <a:stretch/>
          </p:blipFill>
          <p:spPr>
            <a:xfrm>
              <a:off x="1258399" y="7100930"/>
              <a:ext cx="859800" cy="859800"/>
            </a:xfrm>
            <a:prstGeom prst="rect">
              <a:avLst/>
            </a:prstGeom>
            <a:noFill/>
            <a:ln>
              <a:noFill/>
            </a:ln>
          </p:spPr>
        </p:pic>
        <p:sp>
          <p:nvSpPr>
            <p:cNvPr id="370" name="Google Shape;370;p41"/>
            <p:cNvSpPr/>
            <p:nvPr/>
          </p:nvSpPr>
          <p:spPr>
            <a:xfrm>
              <a:off x="1185247" y="5610676"/>
              <a:ext cx="1005600" cy="1005600"/>
            </a:xfrm>
            <a:prstGeom prst="roundRect">
              <a:avLst>
                <a:gd fmla="val 1674" name="adj"/>
              </a:avLst>
            </a:prstGeom>
            <a:solidFill>
              <a:srgbClr val="FFFFFF"/>
            </a:solidFill>
            <a:ln cap="flat" cmpd="sng" w="28575">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371" name="Google Shape;371;p41"/>
            <p:cNvPicPr preferRelativeResize="0"/>
            <p:nvPr/>
          </p:nvPicPr>
          <p:blipFill rotWithShape="1">
            <a:blip r:embed="rId4">
              <a:alphaModFix/>
            </a:blip>
            <a:srcRect b="0" l="0" r="0" t="0"/>
            <a:stretch/>
          </p:blipFill>
          <p:spPr>
            <a:xfrm>
              <a:off x="1258399" y="5683828"/>
              <a:ext cx="859800" cy="859800"/>
            </a:xfrm>
            <a:prstGeom prst="rect">
              <a:avLst/>
            </a:prstGeom>
            <a:noFill/>
            <a:ln>
              <a:noFill/>
            </a:ln>
          </p:spPr>
        </p:pic>
        <p:grpSp>
          <p:nvGrpSpPr>
            <p:cNvPr id="372" name="Google Shape;372;p41"/>
            <p:cNvGrpSpPr/>
            <p:nvPr/>
          </p:nvGrpSpPr>
          <p:grpSpPr>
            <a:xfrm>
              <a:off x="2735934" y="6218866"/>
              <a:ext cx="1649684" cy="1098406"/>
              <a:chOff x="4159225" y="4338675"/>
              <a:chExt cx="2185012" cy="1454843"/>
            </a:xfrm>
          </p:grpSpPr>
          <p:pic>
            <p:nvPicPr>
              <p:cNvPr id="373" name="Google Shape;373;p41"/>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rotWithShape="0" algn="bl" dir="3000000" dist="152400">
                  <a:srgbClr val="999999">
                    <a:alpha val="50000"/>
                  </a:srgbClr>
                </a:outerShdw>
              </a:effectLst>
            </p:spPr>
          </p:pic>
          <p:sp>
            <p:nvSpPr>
              <p:cNvPr id="374" name="Google Shape;374;p41"/>
              <p:cNvSpPr txBox="1"/>
              <p:nvPr/>
            </p:nvSpPr>
            <p:spPr>
              <a:xfrm>
                <a:off x="4474575" y="5009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grpSp>
          <p:nvGrpSpPr>
            <p:cNvPr id="375" name="Google Shape;375;p41"/>
            <p:cNvGrpSpPr/>
            <p:nvPr/>
          </p:nvGrpSpPr>
          <p:grpSpPr>
            <a:xfrm>
              <a:off x="5376284" y="5088069"/>
              <a:ext cx="3042000" cy="3360000"/>
              <a:chOff x="5594950" y="2021375"/>
              <a:chExt cx="3042000" cy="3360000"/>
            </a:xfrm>
          </p:grpSpPr>
          <p:sp>
            <p:nvSpPr>
              <p:cNvPr id="376" name="Google Shape;376;p41"/>
              <p:cNvSpPr/>
              <p:nvPr/>
            </p:nvSpPr>
            <p:spPr>
              <a:xfrm>
                <a:off x="5594950" y="2021375"/>
                <a:ext cx="3042000" cy="3360000"/>
              </a:xfrm>
              <a:prstGeom prst="roundRect">
                <a:avLst>
                  <a:gd fmla="val 399" name="adj"/>
                </a:avLst>
              </a:prstGeom>
              <a:solidFill>
                <a:srgbClr val="EFEFEF"/>
              </a:solidFill>
              <a:ln cap="flat" cmpd="sng" w="38100">
                <a:solidFill>
                  <a:srgbClr val="FFFFFF">
                    <a:alpha val="0"/>
                  </a:srgbClr>
                </a:solidFill>
                <a:prstDash val="solid"/>
                <a:round/>
                <a:headEnd len="sm" w="sm" type="none"/>
                <a:tailEnd len="sm" w="sm" type="none"/>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377" name="Google Shape;377;p41"/>
              <p:cNvSpPr txBox="1"/>
              <p:nvPr/>
            </p:nvSpPr>
            <p:spPr>
              <a:xfrm>
                <a:off x="5738118" y="2152050"/>
                <a:ext cx="2715600" cy="8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Cloud Armor Block blacklisted IPs</a:t>
                </a:r>
                <a:endParaRPr sz="1800">
                  <a:latin typeface="Google Sans"/>
                  <a:ea typeface="Google Sans"/>
                  <a:cs typeface="Google Sans"/>
                  <a:sym typeface="Google Sans"/>
                </a:endParaRPr>
              </a:p>
            </p:txBody>
          </p:sp>
          <p:grpSp>
            <p:nvGrpSpPr>
              <p:cNvPr id="378" name="Google Shape;378;p41"/>
              <p:cNvGrpSpPr/>
              <p:nvPr/>
            </p:nvGrpSpPr>
            <p:grpSpPr>
              <a:xfrm>
                <a:off x="6338800" y="3011838"/>
                <a:ext cx="1554300" cy="1568566"/>
                <a:chOff x="3837778" y="4572238"/>
                <a:chExt cx="1554300" cy="1568566"/>
              </a:xfrm>
            </p:grpSpPr>
            <p:pic>
              <p:nvPicPr>
                <p:cNvPr descr="Cloud-Load-Balancing.png" id="379" name="Google Shape;379;p41"/>
                <p:cNvPicPr preferRelativeResize="0"/>
                <p:nvPr/>
              </p:nvPicPr>
              <p:blipFill rotWithShape="1">
                <a:blip r:embed="rId6">
                  <a:alphaModFix/>
                </a:blip>
                <a:srcRect b="5092" l="0" r="0" t="5092"/>
                <a:stretch/>
              </p:blipFill>
              <p:spPr>
                <a:xfrm>
                  <a:off x="4084515" y="4572238"/>
                  <a:ext cx="1060800" cy="952800"/>
                </a:xfrm>
                <a:prstGeom prst="rect">
                  <a:avLst/>
                </a:prstGeom>
                <a:noFill/>
                <a:ln>
                  <a:noFill/>
                </a:ln>
              </p:spPr>
            </p:pic>
            <p:sp>
              <p:nvSpPr>
                <p:cNvPr id="380" name="Google Shape;380;p41"/>
                <p:cNvSpPr txBox="1"/>
                <p:nvPr/>
              </p:nvSpPr>
              <p:spPr>
                <a:xfrm>
                  <a:off x="3837778" y="556360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indent="0" lvl="0" marL="0" rtl="0" algn="ctr">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grpSp>
        </p:grpSp>
        <p:cxnSp>
          <p:nvCxnSpPr>
            <p:cNvPr id="381" name="Google Shape;381;p41"/>
            <p:cNvCxnSpPr>
              <a:stCxn id="373" idx="3"/>
              <a:endCxn id="376" idx="1"/>
            </p:cNvCxnSpPr>
            <p:nvPr/>
          </p:nvCxnSpPr>
          <p:spPr>
            <a:xfrm>
              <a:off x="4385618" y="6768069"/>
              <a:ext cx="990600" cy="600"/>
            </a:xfrm>
            <a:prstGeom prst="bentConnector3">
              <a:avLst>
                <a:gd fmla="val 50003" name="adj1"/>
              </a:avLst>
            </a:prstGeom>
            <a:noFill/>
            <a:ln cap="flat" cmpd="sng" w="38100">
              <a:solidFill>
                <a:srgbClr val="000000"/>
              </a:solidFill>
              <a:prstDash val="solid"/>
              <a:round/>
              <a:headEnd len="med" w="med" type="none"/>
              <a:tailEnd len="med" w="med" type="triangle"/>
            </a:ln>
          </p:spPr>
        </p:cxnSp>
        <p:grpSp>
          <p:nvGrpSpPr>
            <p:cNvPr id="382" name="Google Shape;382;p41"/>
            <p:cNvGrpSpPr/>
            <p:nvPr/>
          </p:nvGrpSpPr>
          <p:grpSpPr>
            <a:xfrm>
              <a:off x="9408950" y="4153869"/>
              <a:ext cx="7314900" cy="5228400"/>
              <a:chOff x="9501128" y="2021375"/>
              <a:chExt cx="7314900" cy="5228400"/>
            </a:xfrm>
          </p:grpSpPr>
          <p:sp>
            <p:nvSpPr>
              <p:cNvPr id="383" name="Google Shape;383;p41"/>
              <p:cNvSpPr/>
              <p:nvPr/>
            </p:nvSpPr>
            <p:spPr>
              <a:xfrm>
                <a:off x="9501128" y="2021375"/>
                <a:ext cx="7314900" cy="52284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384" name="Google Shape;384;p41"/>
              <p:cNvSpPr/>
              <p:nvPr/>
            </p:nvSpPr>
            <p:spPr>
              <a:xfrm>
                <a:off x="11094300" y="2829625"/>
                <a:ext cx="4610100" cy="4065600"/>
              </a:xfrm>
              <a:prstGeom prst="rect">
                <a:avLst/>
              </a:prstGeom>
              <a:solidFill>
                <a:srgbClr val="D2E3FC"/>
              </a:solidFill>
              <a:ln cap="flat" cmpd="sng" w="38100">
                <a:solidFill>
                  <a:srgbClr val="FFFFFF"/>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txBox="1"/>
              <p:nvPr/>
            </p:nvSpPr>
            <p:spPr>
              <a:xfrm>
                <a:off x="11209814" y="2982000"/>
                <a:ext cx="43908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Firewall Rules:</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Allow HTTPS from 0.0.0.0/0</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Allow SSH from known sources</a:t>
                </a:r>
                <a:endParaRPr sz="1800">
                  <a:latin typeface="Google Sans"/>
                  <a:ea typeface="Google Sans"/>
                  <a:cs typeface="Google Sans"/>
                  <a:sym typeface="Google Sans"/>
                </a:endParaRPr>
              </a:p>
            </p:txBody>
          </p:sp>
          <p:grpSp>
            <p:nvGrpSpPr>
              <p:cNvPr id="386" name="Google Shape;386;p41"/>
              <p:cNvGrpSpPr/>
              <p:nvPr/>
            </p:nvGrpSpPr>
            <p:grpSpPr>
              <a:xfrm>
                <a:off x="12216750" y="4374750"/>
                <a:ext cx="2365200" cy="2206200"/>
                <a:chOff x="12216750" y="4450950"/>
                <a:chExt cx="2365200" cy="2206200"/>
              </a:xfrm>
            </p:grpSpPr>
            <p:sp>
              <p:nvSpPr>
                <p:cNvPr id="387" name="Google Shape;387;p41"/>
                <p:cNvSpPr/>
                <p:nvPr/>
              </p:nvSpPr>
              <p:spPr>
                <a:xfrm>
                  <a:off x="12216750" y="4450950"/>
                  <a:ext cx="2365200" cy="2206200"/>
                </a:xfrm>
                <a:prstGeom prst="rect">
                  <a:avLst/>
                </a:prstGeom>
                <a:solidFill>
                  <a:srgbClr val="CEEAD6"/>
                </a:solidFill>
                <a:ln cap="flat" cmpd="sng" w="38100">
                  <a:solidFill>
                    <a:srgbClr val="FFFFFF"/>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1"/>
                <p:cNvSpPr txBox="1"/>
                <p:nvPr/>
              </p:nvSpPr>
              <p:spPr>
                <a:xfrm>
                  <a:off x="12331050" y="4533625"/>
                  <a:ext cx="2144700" cy="15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Subnets:</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p:txBody>
            </p:sp>
          </p:grpSp>
          <p:sp>
            <p:nvSpPr>
              <p:cNvPr id="389" name="Google Shape;389;p41"/>
              <p:cNvSpPr txBox="1"/>
              <p:nvPr/>
            </p:nvSpPr>
            <p:spPr>
              <a:xfrm>
                <a:off x="9928463" y="2152050"/>
                <a:ext cx="31692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Custom VPC</a:t>
                </a:r>
                <a:endParaRPr sz="1800">
                  <a:latin typeface="Google Sans"/>
                  <a:ea typeface="Google Sans"/>
                  <a:cs typeface="Google Sans"/>
                  <a:sym typeface="Google Sans"/>
                </a:endParaRPr>
              </a:p>
            </p:txBody>
          </p:sp>
        </p:grpSp>
        <p:cxnSp>
          <p:nvCxnSpPr>
            <p:cNvPr id="390" name="Google Shape;390;p41"/>
            <p:cNvCxnSpPr>
              <a:endCxn id="383" idx="1"/>
            </p:cNvCxnSpPr>
            <p:nvPr/>
          </p:nvCxnSpPr>
          <p:spPr>
            <a:xfrm>
              <a:off x="8418350" y="6768069"/>
              <a:ext cx="990600" cy="0"/>
            </a:xfrm>
            <a:prstGeom prst="straightConnector1">
              <a:avLst/>
            </a:prstGeom>
            <a:noFill/>
            <a:ln cap="flat" cmpd="sng" w="38100">
              <a:solidFill>
                <a:srgbClr val="000000"/>
              </a:solidFill>
              <a:prstDash val="solid"/>
              <a:round/>
              <a:headEnd len="med" w="med" type="none"/>
              <a:tailEnd len="med" w="med" type="triangle"/>
            </a:ln>
          </p:spPr>
        </p:cxnSp>
      </p:grpSp>
      <p:sp>
        <p:nvSpPr>
          <p:cNvPr id="391" name="Google Shape;391;p41"/>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Modeling Secure Google Cloud Services</a:t>
            </a:r>
            <a:endParaRPr/>
          </a:p>
          <a:p>
            <a:pPr indent="0" lvl="0" marL="0" rtl="0" algn="l">
              <a:spcBef>
                <a:spcPts val="0"/>
              </a:spcBef>
              <a:spcAft>
                <a:spcPts val="0"/>
              </a:spcAft>
              <a:buNone/>
            </a:pPr>
            <a:r>
              <a:t/>
            </a:r>
            <a:endParaRPr/>
          </a:p>
        </p:txBody>
      </p:sp>
      <p:sp>
        <p:nvSpPr>
          <p:cNvPr id="392" name="Google Shape;392;p41"/>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D</a:t>
            </a:r>
            <a:r>
              <a:rPr lang="en" sz="3000">
                <a:solidFill>
                  <a:srgbClr val="737373"/>
                </a:solidFill>
                <a:latin typeface="Roboto"/>
                <a:ea typeface="Roboto"/>
                <a:cs typeface="Roboto"/>
                <a:sym typeface="Roboto"/>
              </a:rPr>
              <a:t>raw a diagram that depicts how you will secure your services. Include firewalls, IAM roles, service accounts and network resources as appropriate.</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2800">
              <a:solidFill>
                <a:srgbClr val="737373"/>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Cost Estimating and Planning</a:t>
            </a:r>
            <a:endParaRPr/>
          </a:p>
        </p:txBody>
      </p:sp>
      <p:sp>
        <p:nvSpPr>
          <p:cNvPr id="398" name="Google Shape;398;p42"/>
          <p:cNvSpPr txBox="1"/>
          <p:nvPr/>
        </p:nvSpPr>
        <p:spPr>
          <a:xfrm>
            <a:off x="1847500" y="2151575"/>
            <a:ext cx="15318000" cy="7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U</a:t>
            </a:r>
            <a:r>
              <a:rPr lang="en" sz="3000">
                <a:solidFill>
                  <a:srgbClr val="737373"/>
                </a:solidFill>
                <a:latin typeface="Roboto"/>
                <a:ea typeface="Roboto"/>
                <a:cs typeface="Roboto"/>
                <a:sym typeface="Roboto"/>
              </a:rPr>
              <a:t>se the </a:t>
            </a:r>
            <a:r>
              <a:rPr lang="en" sz="3000" u="sng">
                <a:solidFill>
                  <a:srgbClr val="4FC3F7"/>
                </a:solidFill>
                <a:latin typeface="Roboto"/>
                <a:ea typeface="Roboto"/>
                <a:cs typeface="Roboto"/>
                <a:sym typeface="Roboto"/>
                <a:hlinkClick r:id="rId3"/>
              </a:rPr>
              <a:t>pricing calculator</a:t>
            </a:r>
            <a:r>
              <a:rPr lang="en" sz="3000">
                <a:solidFill>
                  <a:srgbClr val="737373"/>
                </a:solidFill>
                <a:latin typeface="Roboto"/>
                <a:ea typeface="Roboto"/>
                <a:cs typeface="Roboto"/>
                <a:sym typeface="Roboto"/>
              </a:rPr>
              <a:t> to determine the cost of your microservices.</a:t>
            </a:r>
            <a:endParaRPr sz="3000">
              <a:solidFill>
                <a:srgbClr val="737373"/>
              </a:solidFill>
              <a:latin typeface="Roboto"/>
              <a:ea typeface="Roboto"/>
              <a:cs typeface="Roboto"/>
              <a:sym typeface="Roboto"/>
            </a:endParaRPr>
          </a:p>
        </p:txBody>
      </p:sp>
      <p:graphicFrame>
        <p:nvGraphicFramePr>
          <p:cNvPr id="399" name="Google Shape;399;p42"/>
          <p:cNvGraphicFramePr/>
          <p:nvPr/>
        </p:nvGraphicFramePr>
        <p:xfrm>
          <a:off x="1847500" y="3096000"/>
          <a:ext cx="3000000" cy="3000000"/>
        </p:xfrm>
        <a:graphic>
          <a:graphicData uri="http://schemas.openxmlformats.org/drawingml/2006/table">
            <a:tbl>
              <a:tblPr>
                <a:noFill/>
                <a:tableStyleId>{8FAE55B6-3BB9-4EC6-9987-6D80EA1FD514}</a:tableStyleId>
              </a:tblPr>
              <a:tblGrid>
                <a:gridCol w="4214400"/>
                <a:gridCol w="7248400"/>
                <a:gridCol w="3855200"/>
              </a:tblGrid>
              <a:tr h="172475">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 name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Google Cloud Resource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Cost</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356675">
                <a:tc>
                  <a:txBody>
                    <a:bodyPr/>
                    <a:lstStyle/>
                    <a:p>
                      <a:pPr indent="0" lvl="0" marL="0" rtl="0" algn="l">
                        <a:spcBef>
                          <a:spcPts val="0"/>
                        </a:spcBef>
                        <a:spcAft>
                          <a:spcPts val="0"/>
                        </a:spcAft>
                        <a:buNone/>
                      </a:pPr>
                      <a:r>
                        <a:rPr i="1" lang="en" sz="3000">
                          <a:latin typeface="Google Sans"/>
                          <a:ea typeface="Google Sans"/>
                          <a:cs typeface="Google Sans"/>
                          <a:sym typeface="Google Sans"/>
                        </a:rPr>
                        <a:t>Accounts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Cloud SQL </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u="sng">
                          <a:solidFill>
                            <a:schemeClr val="hlink"/>
                          </a:solidFill>
                          <a:latin typeface="Google Sans"/>
                          <a:ea typeface="Google Sans"/>
                          <a:cs typeface="Google Sans"/>
                          <a:sym typeface="Google Sans"/>
                          <a:hlinkClick r:id="rId4"/>
                        </a:rPr>
                        <a:t>$574.71/month</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741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741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25"/>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 Defining Your Case Study</a:t>
            </a:r>
            <a:endParaRPr/>
          </a:p>
        </p:txBody>
      </p:sp>
      <p:sp>
        <p:nvSpPr>
          <p:cNvPr id="88" name="Google Shape;88;p25"/>
          <p:cNvSpPr txBox="1"/>
          <p:nvPr/>
        </p:nvSpPr>
        <p:spPr>
          <a:xfrm>
            <a:off x="1847500" y="2151575"/>
            <a:ext cx="14980200" cy="62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C</a:t>
            </a:r>
            <a:r>
              <a:rPr lang="en" sz="3000">
                <a:solidFill>
                  <a:srgbClr val="737373"/>
                </a:solidFill>
                <a:latin typeface="Roboto"/>
                <a:ea typeface="Roboto"/>
                <a:cs typeface="Roboto"/>
                <a:sym typeface="Roboto"/>
              </a:rPr>
              <a:t>ome up with a case study.  Then fill in the next slide. </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Examples: </a:t>
            </a:r>
            <a:endParaRPr sz="3000">
              <a:solidFill>
                <a:srgbClr val="737373"/>
              </a:solidFill>
              <a:latin typeface="Roboto"/>
              <a:ea typeface="Roboto"/>
              <a:cs typeface="Roboto"/>
              <a:sym typeface="Roboto"/>
            </a:endParaRPr>
          </a:p>
          <a:p>
            <a:pPr indent="-419100" lvl="0" marL="457200" rtl="0" algn="l">
              <a:lnSpc>
                <a:spcPct val="115000"/>
              </a:lnSpc>
              <a:spcBef>
                <a:spcPts val="160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Banking Portal</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Ride sharing application (like Uber)</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shopping site</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Something else...</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3000">
              <a:solidFill>
                <a:srgbClr val="73737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6"/>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1b. [Case Study Name Here]</a:t>
            </a:r>
            <a:endParaRPr/>
          </a:p>
        </p:txBody>
      </p:sp>
      <p:sp>
        <p:nvSpPr>
          <p:cNvPr id="94" name="Google Shape;94;p26"/>
          <p:cNvSpPr txBox="1"/>
          <p:nvPr/>
        </p:nvSpPr>
        <p:spPr>
          <a:xfrm>
            <a:off x="1847500" y="2554850"/>
            <a:ext cx="14304600" cy="63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Brief description:</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List a few main features:</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rPr lang="en" sz="3000">
                <a:solidFill>
                  <a:srgbClr val="737373"/>
                </a:solidFill>
                <a:latin typeface="Roboto"/>
                <a:ea typeface="Roboto"/>
                <a:cs typeface="Roboto"/>
                <a:sym typeface="Roboto"/>
              </a:rPr>
              <a:t>List roles of typical users:</a:t>
            </a:r>
            <a:endParaRPr sz="3000">
              <a:solidFill>
                <a:srgbClr val="73737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7"/>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Writing User Personas</a:t>
            </a:r>
            <a:endParaRPr/>
          </a:p>
        </p:txBody>
      </p:sp>
      <p:sp>
        <p:nvSpPr>
          <p:cNvPr id="100" name="Google Shape;100;p27"/>
          <p:cNvSpPr txBox="1"/>
          <p:nvPr/>
        </p:nvSpPr>
        <p:spPr>
          <a:xfrm>
            <a:off x="1847500" y="23398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C</a:t>
            </a:r>
            <a:r>
              <a:rPr lang="en" sz="3000">
                <a:solidFill>
                  <a:srgbClr val="737373"/>
                </a:solidFill>
                <a:latin typeface="Roboto"/>
                <a:ea typeface="Roboto"/>
                <a:cs typeface="Roboto"/>
                <a:sym typeface="Roboto"/>
              </a:rPr>
              <a:t>reate two user personas that describe typical users of your application.  Add a new slide for each persona.</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Example persona:</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rPr i="1" lang="en" sz="3000">
                <a:solidFill>
                  <a:srgbClr val="737373"/>
                </a:solidFill>
                <a:latin typeface="Open Sans"/>
                <a:ea typeface="Open Sans"/>
                <a:cs typeface="Open Sans"/>
                <a:sym typeface="Open Sans"/>
              </a:rPr>
              <a:t>Jocelyn is a busy working mom who wants to access MegaCorp Bank to check her account balances and make sure that there are enough funds to pay for her kids' music and sport lessons. She also uses the web site to automate payment of bills and see her credit account balances. Jocelyn wants to save time and money, and she wants a credit card that gives her cash back.</a:t>
            </a:r>
            <a:endParaRPr i="1" sz="3000">
              <a:solidFill>
                <a:srgbClr val="73737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8"/>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a:t>
            </a:r>
            <a:endParaRPr/>
          </a:p>
        </p:txBody>
      </p:sp>
      <p:sp>
        <p:nvSpPr>
          <p:cNvPr id="106" name="Google Shape;106;p28"/>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C</a:t>
            </a:r>
            <a:r>
              <a:rPr lang="en" sz="3000">
                <a:solidFill>
                  <a:srgbClr val="737373"/>
                </a:solidFill>
                <a:latin typeface="Roboto"/>
                <a:ea typeface="Roboto"/>
                <a:cs typeface="Roboto"/>
                <a:sym typeface="Roboto"/>
              </a:rPr>
              <a:t>reate three user stories for the roles you defined earlier.</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Create a new slide for each user story.</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Example user story:</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Balance Inquiry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checking account holder, </a:t>
            </a:r>
            <a:r>
              <a:rPr b="1" i="1" lang="en" sz="3000">
                <a:solidFill>
                  <a:srgbClr val="737373"/>
                </a:solidFill>
                <a:latin typeface="Open Sans"/>
                <a:ea typeface="Open Sans"/>
                <a:cs typeface="Open Sans"/>
                <a:sym typeface="Open Sans"/>
              </a:rPr>
              <a:t>I want to</a:t>
            </a:r>
            <a:r>
              <a:rPr i="1" lang="en" sz="3000">
                <a:solidFill>
                  <a:srgbClr val="737373"/>
                </a:solidFill>
                <a:latin typeface="Open Sans"/>
                <a:ea typeface="Open Sans"/>
                <a:cs typeface="Open Sans"/>
                <a:sym typeface="Open Sans"/>
              </a:rPr>
              <a:t> check my available balance at any time of day, </a:t>
            </a:r>
            <a:r>
              <a:rPr b="1" i="1" lang="en" sz="3000">
                <a:solidFill>
                  <a:srgbClr val="737373"/>
                </a:solidFill>
                <a:latin typeface="Open Sans"/>
                <a:ea typeface="Open Sans"/>
                <a:cs typeface="Open Sans"/>
                <a:sym typeface="Open Sans"/>
              </a:rPr>
              <a:t>so that</a:t>
            </a:r>
            <a:r>
              <a:rPr i="1" lang="en" sz="3000">
                <a:solidFill>
                  <a:srgbClr val="737373"/>
                </a:solidFill>
                <a:latin typeface="Open Sans"/>
                <a:ea typeface="Open Sans"/>
                <a:cs typeface="Open Sans"/>
                <a:sym typeface="Open Sans"/>
              </a:rPr>
              <a:t> I am sure not to overdraw my account.</a:t>
            </a:r>
            <a:endParaRPr i="1" sz="3000">
              <a:solidFill>
                <a:srgbClr val="73737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9"/>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Defining SLIs and SLOs</a:t>
            </a:r>
            <a:endParaRPr/>
          </a:p>
        </p:txBody>
      </p:sp>
      <p:graphicFrame>
        <p:nvGraphicFramePr>
          <p:cNvPr id="112" name="Google Shape;112;p29"/>
          <p:cNvGraphicFramePr/>
          <p:nvPr/>
        </p:nvGraphicFramePr>
        <p:xfrm>
          <a:off x="1847500" y="3163850"/>
          <a:ext cx="3000000" cy="3000000"/>
        </p:xfrm>
        <a:graphic>
          <a:graphicData uri="http://schemas.openxmlformats.org/drawingml/2006/table">
            <a:tbl>
              <a:tblPr>
                <a:noFill/>
                <a:tableStyleId>{8FAE55B6-3BB9-4EC6-9987-6D80EA1FD514}</a:tableStyleId>
              </a:tblPr>
              <a:tblGrid>
                <a:gridCol w="2578125"/>
                <a:gridCol w="4873425"/>
                <a:gridCol w="8300250"/>
              </a:tblGrid>
              <a:tr h="3810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User Story</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SLO</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SLI</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i="1" lang="en" sz="3000">
                          <a:latin typeface="Google Sans"/>
                          <a:ea typeface="Google Sans"/>
                          <a:cs typeface="Google Sans"/>
                          <a:sym typeface="Google Sans"/>
                        </a:rPr>
                        <a:t>Balance Inquiry</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Available 99.95%</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Fraction of 200 vs 500 HTTP responses from API endpoint measured per day</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i="1" lang="en" sz="3000">
                          <a:latin typeface="Google Sans"/>
                          <a:ea typeface="Google Sans"/>
                          <a:cs typeface="Google Sans"/>
                          <a:sym typeface="Google Sans"/>
                        </a:rPr>
                        <a:t>Balance Inquiry</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95% of requests will complete in under 300 ms.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Time to last byte GET requests measured every 10 seconds aggregated per minute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9620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113" name="Google Shape;113;p29"/>
          <p:cNvSpPr txBox="1"/>
          <p:nvPr/>
        </p:nvSpPr>
        <p:spPr>
          <a:xfrm>
            <a:off x="1847500" y="2152138"/>
            <a:ext cx="15624900" cy="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Based on requirements of your case study, fill in the table below with SLOs and SLIs.</a:t>
            </a:r>
            <a:endParaRPr sz="3000">
              <a:solidFill>
                <a:srgbClr val="73737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30"/>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Design Microservices for Your Application</a:t>
            </a:r>
            <a:endParaRPr/>
          </a:p>
        </p:txBody>
      </p:sp>
      <p:sp>
        <p:nvSpPr>
          <p:cNvPr id="119" name="Google Shape;119;p30"/>
          <p:cNvSpPr txBox="1"/>
          <p:nvPr/>
        </p:nvSpPr>
        <p:spPr>
          <a:xfrm>
            <a:off x="1847500" y="2002525"/>
            <a:ext cx="15840000" cy="7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D</a:t>
            </a:r>
            <a:r>
              <a:rPr lang="en" sz="3000">
                <a:solidFill>
                  <a:srgbClr val="737373"/>
                </a:solidFill>
                <a:latin typeface="Roboto"/>
                <a:ea typeface="Roboto"/>
                <a:cs typeface="Roboto"/>
                <a:sym typeface="Roboto"/>
              </a:rPr>
              <a:t>raw a diagram showing your application's microservices and their connections.</a:t>
            </a:r>
            <a:endParaRPr sz="3000">
              <a:solidFill>
                <a:srgbClr val="737373"/>
              </a:solidFill>
              <a:latin typeface="Roboto"/>
              <a:ea typeface="Roboto"/>
              <a:cs typeface="Roboto"/>
              <a:sym typeface="Roboto"/>
            </a:endParaRPr>
          </a:p>
        </p:txBody>
      </p:sp>
      <p:grpSp>
        <p:nvGrpSpPr>
          <p:cNvPr id="120" name="Google Shape;120;p30"/>
          <p:cNvGrpSpPr/>
          <p:nvPr/>
        </p:nvGrpSpPr>
        <p:grpSpPr>
          <a:xfrm>
            <a:off x="2539903" y="4571865"/>
            <a:ext cx="2253822" cy="1535154"/>
            <a:chOff x="9791700" y="4000500"/>
            <a:chExt cx="2628977" cy="1790685"/>
          </a:xfrm>
        </p:grpSpPr>
        <p:sp>
          <p:nvSpPr>
            <p:cNvPr id="121" name="Google Shape;121;p30"/>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0"/>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30"/>
          <p:cNvSpPr/>
          <p:nvPr/>
        </p:nvSpPr>
        <p:spPr>
          <a:xfrm>
            <a:off x="2712926" y="4768248"/>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Web</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124" name="Google Shape;124;p30"/>
          <p:cNvGrpSpPr/>
          <p:nvPr/>
        </p:nvGrpSpPr>
        <p:grpSpPr>
          <a:xfrm>
            <a:off x="2552315" y="6597554"/>
            <a:ext cx="2253822" cy="1535154"/>
            <a:chOff x="9791700" y="4000500"/>
            <a:chExt cx="2628977" cy="1790685"/>
          </a:xfrm>
        </p:grpSpPr>
        <p:sp>
          <p:nvSpPr>
            <p:cNvPr id="125" name="Google Shape;125;p30"/>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0"/>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30"/>
          <p:cNvSpPr/>
          <p:nvPr/>
        </p:nvSpPr>
        <p:spPr>
          <a:xfrm>
            <a:off x="2725339" y="6793938"/>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Mobile</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128" name="Google Shape;128;p30"/>
          <p:cNvGrpSpPr/>
          <p:nvPr/>
        </p:nvGrpSpPr>
        <p:grpSpPr>
          <a:xfrm>
            <a:off x="5171065" y="8017181"/>
            <a:ext cx="2253822" cy="1535154"/>
            <a:chOff x="9791700" y="4000500"/>
            <a:chExt cx="2628977" cy="1790685"/>
          </a:xfrm>
        </p:grpSpPr>
        <p:sp>
          <p:nvSpPr>
            <p:cNvPr id="129" name="Google Shape;129;p30"/>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0"/>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30"/>
          <p:cNvSpPr/>
          <p:nvPr/>
        </p:nvSpPr>
        <p:spPr>
          <a:xfrm>
            <a:off x="5344089" y="8213565"/>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Auth</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32" name="Google Shape;132;p30"/>
          <p:cNvSpPr/>
          <p:nvPr/>
        </p:nvSpPr>
        <p:spPr>
          <a:xfrm>
            <a:off x="8359825" y="3748200"/>
            <a:ext cx="2610900" cy="1632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0"/>
          <p:cNvSpPr/>
          <p:nvPr/>
        </p:nvSpPr>
        <p:spPr>
          <a:xfrm>
            <a:off x="8346225" y="3782725"/>
            <a:ext cx="2483100" cy="14700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0"/>
          <p:cNvSpPr/>
          <p:nvPr/>
        </p:nvSpPr>
        <p:spPr>
          <a:xfrm>
            <a:off x="8548211" y="3979088"/>
            <a:ext cx="20787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Products</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35" name="Google Shape;135;p30"/>
          <p:cNvSpPr/>
          <p:nvPr/>
        </p:nvSpPr>
        <p:spPr>
          <a:xfrm>
            <a:off x="12627376" y="3140368"/>
            <a:ext cx="2342400" cy="2964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0"/>
          <p:cNvSpPr/>
          <p:nvPr/>
        </p:nvSpPr>
        <p:spPr>
          <a:xfrm>
            <a:off x="12486773" y="2998775"/>
            <a:ext cx="2342400" cy="29649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0"/>
          <p:cNvSpPr/>
          <p:nvPr/>
        </p:nvSpPr>
        <p:spPr>
          <a:xfrm>
            <a:off x="12677311" y="3195139"/>
            <a:ext cx="19611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Accounts</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38" name="Google Shape;138;p30"/>
          <p:cNvSpPr/>
          <p:nvPr/>
        </p:nvSpPr>
        <p:spPr>
          <a:xfrm>
            <a:off x="12782299" y="4379813"/>
            <a:ext cx="1535167" cy="1469896"/>
          </a:xfrm>
          <a:prstGeom prst="flowChartMagneticDisk">
            <a:avLst/>
          </a:prstGeom>
          <a:solidFill>
            <a:srgbClr val="EA433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Accounts</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sp>
        <p:nvSpPr>
          <p:cNvPr id="139" name="Google Shape;139;p30"/>
          <p:cNvSpPr/>
          <p:nvPr/>
        </p:nvSpPr>
        <p:spPr>
          <a:xfrm>
            <a:off x="12550469" y="6585518"/>
            <a:ext cx="2126400" cy="2964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0"/>
          <p:cNvSpPr/>
          <p:nvPr/>
        </p:nvSpPr>
        <p:spPr>
          <a:xfrm>
            <a:off x="12422837" y="6443926"/>
            <a:ext cx="2126400" cy="29649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0"/>
          <p:cNvSpPr/>
          <p:nvPr/>
        </p:nvSpPr>
        <p:spPr>
          <a:xfrm>
            <a:off x="12595798" y="6640289"/>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Analytics</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42" name="Google Shape;142;p30"/>
          <p:cNvSpPr/>
          <p:nvPr/>
        </p:nvSpPr>
        <p:spPr>
          <a:xfrm>
            <a:off x="12718350" y="7824975"/>
            <a:ext cx="1657650" cy="1469875"/>
          </a:xfrm>
          <a:prstGeom prst="flowChartMagneticDisk">
            <a:avLst/>
          </a:prstGeom>
          <a:solidFill>
            <a:srgbClr val="EA433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Data Warehouse</a:t>
            </a:r>
            <a:endParaRPr sz="2200">
              <a:solidFill>
                <a:srgbClr val="FFFFFF"/>
              </a:solidFill>
              <a:latin typeface="Roboto"/>
              <a:ea typeface="Roboto"/>
              <a:cs typeface="Roboto"/>
              <a:sym typeface="Roboto"/>
            </a:endParaRPr>
          </a:p>
        </p:txBody>
      </p:sp>
      <p:sp>
        <p:nvSpPr>
          <p:cNvPr id="143" name="Google Shape;143;p30"/>
          <p:cNvSpPr/>
          <p:nvPr/>
        </p:nvSpPr>
        <p:spPr>
          <a:xfrm>
            <a:off x="8487475" y="5876375"/>
            <a:ext cx="2483100" cy="2964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0"/>
          <p:cNvSpPr/>
          <p:nvPr/>
        </p:nvSpPr>
        <p:spPr>
          <a:xfrm>
            <a:off x="8359823" y="5734775"/>
            <a:ext cx="2483100" cy="29649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0"/>
          <p:cNvSpPr/>
          <p:nvPr/>
        </p:nvSpPr>
        <p:spPr>
          <a:xfrm>
            <a:off x="8532800" y="5931150"/>
            <a:ext cx="19614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Customer</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46" name="Google Shape;146;p30"/>
          <p:cNvSpPr/>
          <p:nvPr/>
        </p:nvSpPr>
        <p:spPr>
          <a:xfrm>
            <a:off x="8731549" y="7115813"/>
            <a:ext cx="1535167" cy="1469896"/>
          </a:xfrm>
          <a:prstGeom prst="flowChartMagneticDisk">
            <a:avLst/>
          </a:prstGeom>
          <a:solidFill>
            <a:srgbClr val="EA433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Customer</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cxnSp>
        <p:nvCxnSpPr>
          <p:cNvPr id="147" name="Google Shape;147;p30"/>
          <p:cNvCxnSpPr>
            <a:stCxn id="122" idx="3"/>
            <a:endCxn id="130" idx="0"/>
          </p:cNvCxnSpPr>
          <p:nvPr/>
        </p:nvCxnSpPr>
        <p:spPr>
          <a:xfrm>
            <a:off x="4666093" y="5282738"/>
            <a:ext cx="1568100" cy="2734500"/>
          </a:xfrm>
          <a:prstGeom prst="straightConnector1">
            <a:avLst/>
          </a:prstGeom>
          <a:noFill/>
          <a:ln cap="flat" cmpd="sng" w="28575">
            <a:solidFill>
              <a:srgbClr val="000000"/>
            </a:solidFill>
            <a:prstDash val="solid"/>
            <a:round/>
            <a:headEnd len="med" w="med" type="none"/>
            <a:tailEnd len="med" w="med" type="triangle"/>
          </a:ln>
        </p:spPr>
      </p:cxnSp>
      <p:cxnSp>
        <p:nvCxnSpPr>
          <p:cNvPr id="148" name="Google Shape;148;p30"/>
          <p:cNvCxnSpPr>
            <a:stCxn id="126" idx="3"/>
            <a:endCxn id="130" idx="0"/>
          </p:cNvCxnSpPr>
          <p:nvPr/>
        </p:nvCxnSpPr>
        <p:spPr>
          <a:xfrm>
            <a:off x="4678505" y="7308428"/>
            <a:ext cx="1555800" cy="708900"/>
          </a:xfrm>
          <a:prstGeom prst="straightConnector1">
            <a:avLst/>
          </a:prstGeom>
          <a:noFill/>
          <a:ln cap="flat" cmpd="sng" w="28575">
            <a:solidFill>
              <a:srgbClr val="000000"/>
            </a:solidFill>
            <a:prstDash val="solid"/>
            <a:round/>
            <a:headEnd len="med" w="med" type="none"/>
            <a:tailEnd len="med" w="med" type="triangle"/>
          </a:ln>
        </p:spPr>
      </p:cxnSp>
      <p:cxnSp>
        <p:nvCxnSpPr>
          <p:cNvPr id="149" name="Google Shape;149;p30"/>
          <p:cNvCxnSpPr>
            <a:stCxn id="122" idx="3"/>
            <a:endCxn id="133" idx="1"/>
          </p:cNvCxnSpPr>
          <p:nvPr/>
        </p:nvCxnSpPr>
        <p:spPr>
          <a:xfrm flipH="1" rot="10800000">
            <a:off x="4666093" y="4517738"/>
            <a:ext cx="3680100" cy="765000"/>
          </a:xfrm>
          <a:prstGeom prst="straightConnector1">
            <a:avLst/>
          </a:prstGeom>
          <a:noFill/>
          <a:ln cap="flat" cmpd="sng" w="28575">
            <a:solidFill>
              <a:srgbClr val="000000"/>
            </a:solidFill>
            <a:prstDash val="solid"/>
            <a:round/>
            <a:headEnd len="med" w="med" type="none"/>
            <a:tailEnd len="med" w="med" type="triangle"/>
          </a:ln>
        </p:spPr>
      </p:cxnSp>
      <p:cxnSp>
        <p:nvCxnSpPr>
          <p:cNvPr id="150" name="Google Shape;150;p30"/>
          <p:cNvCxnSpPr>
            <a:endCxn id="144" idx="1"/>
          </p:cNvCxnSpPr>
          <p:nvPr/>
        </p:nvCxnSpPr>
        <p:spPr>
          <a:xfrm flipH="1" rot="10800000">
            <a:off x="4806023" y="7217225"/>
            <a:ext cx="3553800" cy="204600"/>
          </a:xfrm>
          <a:prstGeom prst="straightConnector1">
            <a:avLst/>
          </a:prstGeom>
          <a:noFill/>
          <a:ln cap="flat" cmpd="sng" w="28575">
            <a:solidFill>
              <a:srgbClr val="000000"/>
            </a:solidFill>
            <a:prstDash val="solid"/>
            <a:round/>
            <a:headEnd len="med" w="med" type="none"/>
            <a:tailEnd len="med" w="med" type="triangle"/>
          </a:ln>
        </p:spPr>
      </p:cxnSp>
      <p:cxnSp>
        <p:nvCxnSpPr>
          <p:cNvPr id="151" name="Google Shape;151;p30"/>
          <p:cNvCxnSpPr>
            <a:stCxn id="133" idx="3"/>
            <a:endCxn id="136" idx="1"/>
          </p:cNvCxnSpPr>
          <p:nvPr/>
        </p:nvCxnSpPr>
        <p:spPr>
          <a:xfrm flipH="1" rot="10800000">
            <a:off x="10829325" y="4481125"/>
            <a:ext cx="1657500" cy="36600"/>
          </a:xfrm>
          <a:prstGeom prst="straightConnector1">
            <a:avLst/>
          </a:prstGeom>
          <a:noFill/>
          <a:ln cap="flat" cmpd="sng" w="28575">
            <a:solidFill>
              <a:srgbClr val="000000"/>
            </a:solidFill>
            <a:prstDash val="solid"/>
            <a:round/>
            <a:headEnd len="med" w="med" type="none"/>
            <a:tailEnd len="med" w="med" type="stealth"/>
          </a:ln>
        </p:spPr>
      </p:cxnSp>
      <p:cxnSp>
        <p:nvCxnSpPr>
          <p:cNvPr id="152" name="Google Shape;152;p30"/>
          <p:cNvCxnSpPr>
            <a:stCxn id="144" idx="3"/>
            <a:endCxn id="136" idx="1"/>
          </p:cNvCxnSpPr>
          <p:nvPr/>
        </p:nvCxnSpPr>
        <p:spPr>
          <a:xfrm flipH="1" rot="10800000">
            <a:off x="10842923" y="4481225"/>
            <a:ext cx="1643700" cy="2736000"/>
          </a:xfrm>
          <a:prstGeom prst="straightConnector1">
            <a:avLst/>
          </a:prstGeom>
          <a:noFill/>
          <a:ln cap="flat" cmpd="sng" w="28575">
            <a:solidFill>
              <a:srgbClr val="000000"/>
            </a:solidFill>
            <a:prstDash val="solid"/>
            <a:round/>
            <a:headEnd len="med" w="med" type="none"/>
            <a:tailEnd len="med" w="med" type="stealth"/>
          </a:ln>
        </p:spPr>
      </p:cxnSp>
      <p:grpSp>
        <p:nvGrpSpPr>
          <p:cNvPr id="153" name="Google Shape;153;p30"/>
          <p:cNvGrpSpPr/>
          <p:nvPr/>
        </p:nvGrpSpPr>
        <p:grpSpPr>
          <a:xfrm>
            <a:off x="15517572" y="5963685"/>
            <a:ext cx="2483069" cy="1535154"/>
            <a:chOff x="9791700" y="4000500"/>
            <a:chExt cx="2628977" cy="1790685"/>
          </a:xfrm>
        </p:grpSpPr>
        <p:sp>
          <p:nvSpPr>
            <p:cNvPr id="154" name="Google Shape;154;p30"/>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30"/>
          <p:cNvSpPr/>
          <p:nvPr/>
        </p:nvSpPr>
        <p:spPr>
          <a:xfrm>
            <a:off x="15708504" y="6160058"/>
            <a:ext cx="19614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Reporting Service</a:t>
            </a:r>
            <a:endParaRPr sz="2800">
              <a:solidFill>
                <a:srgbClr val="FFFFFF"/>
              </a:solidFill>
              <a:latin typeface="Roboto"/>
              <a:ea typeface="Roboto"/>
              <a:cs typeface="Roboto"/>
              <a:sym typeface="Roboto"/>
            </a:endParaRPr>
          </a:p>
        </p:txBody>
      </p:sp>
      <p:cxnSp>
        <p:nvCxnSpPr>
          <p:cNvPr id="157" name="Google Shape;157;p30"/>
          <p:cNvCxnSpPr>
            <a:stCxn id="155" idx="1"/>
            <a:endCxn id="140" idx="3"/>
          </p:cNvCxnSpPr>
          <p:nvPr/>
        </p:nvCxnSpPr>
        <p:spPr>
          <a:xfrm flipH="1">
            <a:off x="14549172" y="6674558"/>
            <a:ext cx="968400" cy="1251900"/>
          </a:xfrm>
          <a:prstGeom prst="straightConnector1">
            <a:avLst/>
          </a:prstGeom>
          <a:noFill/>
          <a:ln cap="flat" cmpd="sng" w="28575">
            <a:solidFill>
              <a:srgbClr val="000000"/>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Designing REST APIs</a:t>
            </a:r>
            <a:endParaRPr/>
          </a:p>
        </p:txBody>
      </p:sp>
      <p:sp>
        <p:nvSpPr>
          <p:cNvPr id="163" name="Google Shape;163;p31"/>
          <p:cNvSpPr txBox="1"/>
          <p:nvPr/>
        </p:nvSpPr>
        <p:spPr>
          <a:xfrm>
            <a:off x="1847500" y="2151575"/>
            <a:ext cx="148881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F</a:t>
            </a:r>
            <a:r>
              <a:rPr lang="en" sz="3000">
                <a:solidFill>
                  <a:srgbClr val="737373"/>
                </a:solidFill>
                <a:latin typeface="Roboto"/>
                <a:ea typeface="Roboto"/>
                <a:cs typeface="Roboto"/>
                <a:sym typeface="Roboto"/>
              </a:rPr>
              <a:t>ill in the table with your services and their resources and operations.</a:t>
            </a:r>
            <a:endParaRPr sz="3000">
              <a:solidFill>
                <a:srgbClr val="737373"/>
              </a:solidFill>
              <a:latin typeface="Roboto"/>
              <a:ea typeface="Roboto"/>
              <a:cs typeface="Roboto"/>
              <a:sym typeface="Roboto"/>
            </a:endParaRPr>
          </a:p>
        </p:txBody>
      </p:sp>
      <p:graphicFrame>
        <p:nvGraphicFramePr>
          <p:cNvPr id="164" name="Google Shape;164;p31"/>
          <p:cNvGraphicFramePr/>
          <p:nvPr/>
        </p:nvGraphicFramePr>
        <p:xfrm>
          <a:off x="1847500" y="3132125"/>
          <a:ext cx="3000000" cy="3000000"/>
        </p:xfrm>
        <a:graphic>
          <a:graphicData uri="http://schemas.openxmlformats.org/drawingml/2006/table">
            <a:tbl>
              <a:tblPr>
                <a:noFill/>
                <a:tableStyleId>{8FAE55B6-3BB9-4EC6-9987-6D80EA1FD514}</a:tableStyleId>
              </a:tblPr>
              <a:tblGrid>
                <a:gridCol w="3819775"/>
                <a:gridCol w="5663100"/>
                <a:gridCol w="5405225"/>
              </a:tblGrid>
              <a:tr h="172475">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 name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Collections</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Methods</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356675">
                <a:tc>
                  <a:txBody>
                    <a:bodyPr/>
                    <a:lstStyle/>
                    <a:p>
                      <a:pPr indent="0" lvl="0" marL="0" rtl="0" algn="l">
                        <a:spcBef>
                          <a:spcPts val="0"/>
                        </a:spcBef>
                        <a:spcAft>
                          <a:spcPts val="0"/>
                        </a:spcAft>
                        <a:buNone/>
                      </a:pPr>
                      <a:r>
                        <a:rPr i="1" lang="en" sz="3000">
                          <a:latin typeface="Google Sans"/>
                          <a:ea typeface="Google Sans"/>
                          <a:cs typeface="Google Sans"/>
                          <a:sym typeface="Google Sans"/>
                        </a:rPr>
                        <a:t>Account Service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transactions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list</a:t>
                      </a:r>
                      <a:endParaRPr i="1" sz="3000">
                        <a:latin typeface="Google Sans"/>
                        <a:ea typeface="Google Sans"/>
                        <a:cs typeface="Google Sans"/>
                        <a:sym typeface="Google Sans"/>
                      </a:endParaRPr>
                    </a:p>
                    <a:p>
                      <a:pPr indent="0" lvl="0" marL="0" rtl="0" algn="l">
                        <a:spcBef>
                          <a:spcPts val="0"/>
                        </a:spcBef>
                        <a:spcAft>
                          <a:spcPts val="0"/>
                        </a:spcAft>
                        <a:buNone/>
                      </a:pPr>
                      <a:r>
                        <a:rPr i="1" lang="en" sz="3000">
                          <a:latin typeface="Google Sans"/>
                          <a:ea typeface="Google Sans"/>
                          <a:cs typeface="Google Sans"/>
                          <a:sym typeface="Google Sans"/>
                        </a:rPr>
                        <a:t>deposit</a:t>
                      </a:r>
                      <a:endParaRPr i="1" sz="3000">
                        <a:latin typeface="Google Sans"/>
                        <a:ea typeface="Google Sans"/>
                        <a:cs typeface="Google Sans"/>
                        <a:sym typeface="Google Sans"/>
                      </a:endParaRPr>
                    </a:p>
                    <a:p>
                      <a:pPr indent="0" lvl="0" marL="0" rtl="0" algn="l">
                        <a:spcBef>
                          <a:spcPts val="0"/>
                        </a:spcBef>
                        <a:spcAft>
                          <a:spcPts val="0"/>
                        </a:spcAft>
                        <a:buNone/>
                      </a:pPr>
                      <a:r>
                        <a:rPr i="1" lang="en" sz="3000">
                          <a:latin typeface="Google Sans"/>
                          <a:ea typeface="Google Sans"/>
                          <a:cs typeface="Google Sans"/>
                          <a:sym typeface="Google Sans"/>
                        </a:rPr>
                        <a:t>withdraw</a:t>
                      </a:r>
                      <a:endParaRPr i="1" sz="3000">
                        <a:latin typeface="Google Sans"/>
                        <a:ea typeface="Google Sans"/>
                        <a:cs typeface="Google Sans"/>
                        <a:sym typeface="Google Sans"/>
                      </a:endParaRPr>
                    </a:p>
                    <a:p>
                      <a:pPr indent="0" lvl="0" marL="0" rtl="0" algn="l">
                        <a:spcBef>
                          <a:spcPts val="0"/>
                        </a:spcBef>
                        <a:spcAft>
                          <a:spcPts val="0"/>
                        </a:spcAft>
                        <a:buNone/>
                      </a:pPr>
                      <a:r>
                        <a:rPr i="1" lang="en" sz="3000">
                          <a:latin typeface="Google Sans"/>
                          <a:ea typeface="Google Sans"/>
                          <a:cs typeface="Google Sans"/>
                          <a:sym typeface="Google Sans"/>
                        </a:rPr>
                        <a:t>transfer</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741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741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Defining Storage Characteristics</a:t>
            </a:r>
            <a:endParaRPr/>
          </a:p>
        </p:txBody>
      </p:sp>
      <p:sp>
        <p:nvSpPr>
          <p:cNvPr id="170" name="Google Shape;170;p32"/>
          <p:cNvSpPr txBox="1"/>
          <p:nvPr/>
        </p:nvSpPr>
        <p:spPr>
          <a:xfrm>
            <a:off x="1847500" y="2151575"/>
            <a:ext cx="15102900" cy="6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F</a:t>
            </a:r>
            <a:r>
              <a:rPr lang="en" sz="3000">
                <a:solidFill>
                  <a:srgbClr val="737373"/>
                </a:solidFill>
                <a:latin typeface="Roboto"/>
                <a:ea typeface="Roboto"/>
                <a:cs typeface="Roboto"/>
                <a:sym typeface="Roboto"/>
              </a:rPr>
              <a:t>ill in the worksheet of required storage features.</a:t>
            </a:r>
            <a:endParaRPr sz="3000">
              <a:solidFill>
                <a:srgbClr val="737373"/>
              </a:solidFill>
              <a:latin typeface="Roboto"/>
              <a:ea typeface="Roboto"/>
              <a:cs typeface="Roboto"/>
              <a:sym typeface="Roboto"/>
            </a:endParaRPr>
          </a:p>
        </p:txBody>
      </p:sp>
      <p:graphicFrame>
        <p:nvGraphicFramePr>
          <p:cNvPr id="171" name="Google Shape;171;p32"/>
          <p:cNvGraphicFramePr/>
          <p:nvPr/>
        </p:nvGraphicFramePr>
        <p:xfrm>
          <a:off x="-15735700" y="2390382"/>
          <a:ext cx="3000000" cy="3000000"/>
        </p:xfrm>
        <a:graphic>
          <a:graphicData uri="http://schemas.openxmlformats.org/drawingml/2006/table">
            <a:tbl>
              <a:tblPr>
                <a:noFill/>
                <a:tableStyleId>{8FAE55B6-3BB9-4EC6-9987-6D80EA1FD514}</a:tableStyleId>
              </a:tblPr>
              <a:tblGrid>
                <a:gridCol w="2273525"/>
                <a:gridCol w="2289075"/>
                <a:gridCol w="2447675"/>
                <a:gridCol w="1998200"/>
                <a:gridCol w="2173750"/>
                <a:gridCol w="1822600"/>
              </a:tblGrid>
              <a:tr h="1047750">
                <a:tc>
                  <a:txBody>
                    <a:bodyPr/>
                    <a:lstStyle/>
                    <a:p>
                      <a:pPr indent="0" lvl="0" marL="0" rtl="0" algn="ctr">
                        <a:spcBef>
                          <a:spcPts val="0"/>
                        </a:spcBef>
                        <a:spcAft>
                          <a:spcPts val="0"/>
                        </a:spcAft>
                        <a:buNone/>
                      </a:pPr>
                      <a:r>
                        <a:rPr b="1" lang="en" sz="3000">
                          <a:latin typeface="Roboto"/>
                          <a:ea typeface="Roboto"/>
                          <a:cs typeface="Roboto"/>
                          <a:sym typeface="Roboto"/>
                        </a:rPr>
                        <a:t>Service</a:t>
                      </a:r>
                      <a:endParaRPr b="1" sz="30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rgbClr val="4285F4"/>
                        </a:buClr>
                        <a:buSzPts val="1100"/>
                        <a:buFont typeface="Arial"/>
                        <a:buNone/>
                      </a:pPr>
                      <a:r>
                        <a:rPr b="1" lang="en" sz="3000">
                          <a:latin typeface="Roboto"/>
                          <a:ea typeface="Roboto"/>
                          <a:cs typeface="Roboto"/>
                          <a:sym typeface="Roboto"/>
                        </a:rPr>
                        <a:t>Structured or Unstructured</a:t>
                      </a:r>
                      <a:endParaRPr b="1" sz="3000"/>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SQL or NoSQL</a:t>
                      </a:r>
                      <a:endParaRPr b="1" sz="3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Strong or Eventual Consistency</a:t>
                      </a:r>
                      <a:endParaRPr b="1" sz="3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Amount of Data (MB, GB, TB, PB, ExB)</a:t>
                      </a:r>
                      <a:endParaRPr b="1" sz="3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Read only or Read/Write</a:t>
                      </a:r>
                      <a:endParaRPr b="1" sz="30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D9D9D9"/>
                    </a:solidFill>
                  </a:tcPr>
                </a:tc>
              </a:tr>
              <a:tr h="969800">
                <a:tc>
                  <a:txBody>
                    <a:bodyPr/>
                    <a:lstStyle/>
                    <a:p>
                      <a:pPr indent="0" lvl="0" marL="0" rtl="0" algn="l">
                        <a:lnSpc>
                          <a:spcPct val="115000"/>
                        </a:lnSpc>
                        <a:spcBef>
                          <a:spcPts val="0"/>
                        </a:spcBef>
                        <a:spcAft>
                          <a:spcPts val="1600"/>
                        </a:spcAft>
                        <a:buNone/>
                      </a:pPr>
                      <a:r>
                        <a:rPr i="1" lang="en" sz="3000">
                          <a:latin typeface="Open Sans"/>
                          <a:ea typeface="Open Sans"/>
                          <a:cs typeface="Open Sans"/>
                          <a:sym typeface="Open Sans"/>
                        </a:rPr>
                        <a:t>Account Service</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3000">
                          <a:latin typeface="Open Sans"/>
                          <a:ea typeface="Open Sans"/>
                          <a:cs typeface="Open Sans"/>
                          <a:sym typeface="Open Sans"/>
                        </a:rPr>
                        <a:t>Structured</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Clr>
                          <a:srgbClr val="4285F4"/>
                        </a:buClr>
                        <a:buSzPts val="1100"/>
                        <a:buFont typeface="Arial"/>
                        <a:buNone/>
                      </a:pPr>
                      <a:r>
                        <a:rPr i="1" lang="en" sz="3000">
                          <a:latin typeface="Open Sans"/>
                          <a:ea typeface="Open Sans"/>
                          <a:cs typeface="Open Sans"/>
                          <a:sym typeface="Open Sans"/>
                        </a:rPr>
                        <a:t>SQL</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Clr>
                          <a:srgbClr val="4285F4"/>
                        </a:buClr>
                        <a:buSzPts val="1100"/>
                        <a:buFont typeface="Arial"/>
                        <a:buNone/>
                      </a:pPr>
                      <a:r>
                        <a:rPr i="1" lang="en" sz="3000">
                          <a:latin typeface="Open Sans"/>
                          <a:ea typeface="Open Sans"/>
                          <a:cs typeface="Open Sans"/>
                          <a:sym typeface="Open Sans"/>
                        </a:rPr>
                        <a:t>Strong</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Clr>
                          <a:srgbClr val="4285F4"/>
                        </a:buClr>
                        <a:buSzPts val="1100"/>
                        <a:buFont typeface="Arial"/>
                        <a:buNone/>
                      </a:pPr>
                      <a:r>
                        <a:rPr i="1" lang="en" sz="3000">
                          <a:latin typeface="Open Sans"/>
                          <a:ea typeface="Open Sans"/>
                          <a:cs typeface="Open Sans"/>
                          <a:sym typeface="Open Sans"/>
                        </a:rPr>
                        <a:t>GB</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3000">
                          <a:latin typeface="Open Sans"/>
                          <a:ea typeface="Open Sans"/>
                          <a:cs typeface="Open Sans"/>
                          <a:sym typeface="Open Sans"/>
                        </a:rPr>
                        <a:t>Read/Write</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48400">
                <a:tc>
                  <a:txBody>
                    <a:bodyPr/>
                    <a:lstStyle/>
                    <a:p>
                      <a:pPr indent="0" lvl="0" marL="0" rtl="0" algn="l">
                        <a:spcBef>
                          <a:spcPts val="0"/>
                        </a:spcBef>
                        <a:spcAft>
                          <a:spcPts val="0"/>
                        </a:spcAft>
                        <a:buNone/>
                      </a:pPr>
                      <a:r>
                        <a:t/>
                      </a:r>
                      <a:endParaRPr sz="3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000000"/>
                      </a:solidFill>
                      <a:prstDash val="solid"/>
                      <a:round/>
                      <a:headEnd len="sm" w="sm" type="none"/>
                      <a:tailEnd len="sm" w="sm" type="none"/>
                    </a:lnT>
                  </a:tcPr>
                </a:tc>
              </a:tr>
              <a:tr h="748400">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748400">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748400">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172" name="Google Shape;172;p32"/>
          <p:cNvGraphicFramePr/>
          <p:nvPr/>
        </p:nvGraphicFramePr>
        <p:xfrm>
          <a:off x="952500" y="3139530"/>
          <a:ext cx="3000000" cy="3000000"/>
        </p:xfrm>
        <a:graphic>
          <a:graphicData uri="http://schemas.openxmlformats.org/drawingml/2006/table">
            <a:tbl>
              <a:tblPr>
                <a:noFill/>
                <a:tableStyleId>{8FAE55B6-3BB9-4EC6-9987-6D80EA1FD514}</a:tableStyleId>
              </a:tblPr>
              <a:tblGrid>
                <a:gridCol w="2730500"/>
                <a:gridCol w="2730500"/>
                <a:gridCol w="2730500"/>
                <a:gridCol w="2730500"/>
                <a:gridCol w="2730500"/>
                <a:gridCol w="2730500"/>
              </a:tblGrid>
              <a:tr h="381000">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Structured or Unstructured</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SQL or NoSQL</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Strong or Eventual Consistency</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Amount of Data (MB, GB, TB, PB, ExB)</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Read only or Read/Write</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r>
              <a:tr h="381000">
                <a:tc>
                  <a:txBody>
                    <a:bodyPr/>
                    <a:lstStyle/>
                    <a:p>
                      <a:pPr indent="0" lvl="0" marL="0" rtl="0" algn="l">
                        <a:spcBef>
                          <a:spcPts val="0"/>
                        </a:spcBef>
                        <a:spcAft>
                          <a:spcPts val="0"/>
                        </a:spcAft>
                        <a:buNone/>
                      </a:pPr>
                      <a:r>
                        <a:rPr i="1" lang="en" sz="2800">
                          <a:latin typeface="Google Sans"/>
                          <a:ea typeface="Google Sans"/>
                          <a:cs typeface="Google Sans"/>
                          <a:sym typeface="Google Sans"/>
                        </a:rPr>
                        <a:t>Account Service</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Structured</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SQL</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Strong</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GB</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Read/Write</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