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5" r:id="rId4"/>
    <p:sldId id="258" r:id="rId5"/>
    <p:sldId id="276" r:id="rId6"/>
    <p:sldId id="272" r:id="rId7"/>
    <p:sldId id="265" r:id="rId8"/>
    <p:sldId id="264" r:id="rId9"/>
    <p:sldId id="274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9"/>
    <p:restoredTop sz="95833"/>
  </p:normalViewPr>
  <p:slideViewPr>
    <p:cSldViewPr snapToGrid="0" snapToObjects="1">
      <p:cViewPr>
        <p:scale>
          <a:sx n="104" d="100"/>
          <a:sy n="104" d="100"/>
        </p:scale>
        <p:origin x="35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pP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К 2025 году объем</a:t>
            </a:r>
            <a:r>
              <a:rPr lang="ru-RU" baseline="0" dirty="0">
                <a:latin typeface="Baskerville" panose="02020502070401020303" pitchFamily="18" charset="0"/>
                <a:ea typeface="Baskerville" panose="02020502070401020303" pitchFamily="18" charset="0"/>
              </a:rPr>
              <a:t> рынка </a:t>
            </a:r>
            <a:r>
              <a:rPr lang="ru-RU" baseline="0" dirty="0" err="1"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краудфандинга</a:t>
            </a:r>
            <a:r>
              <a:rPr lang="ru-RU" baseline="0" dirty="0">
                <a:latin typeface="Baskerville" panose="02020502070401020303" pitchFamily="18" charset="0"/>
                <a:ea typeface="Baskerville" panose="02020502070401020303" pitchFamily="18" charset="0"/>
              </a:rPr>
              <a:t> в США составит 300 млрд </a:t>
            </a:r>
            <a:r>
              <a:rPr lang="en-US" baseline="0" dirty="0">
                <a:latin typeface="Baskerville" panose="02020502070401020303" pitchFamily="18" charset="0"/>
                <a:ea typeface="Baskerville" panose="02020502070401020303" pitchFamily="18" charset="0"/>
              </a:rPr>
              <a:t>$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2025</c:v>
                </c:pt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34</c:v>
                </c:pt>
                <c:pt idx="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4-5544-ABA8-C3666B493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788816"/>
        <c:axId val="1223257072"/>
      </c:barChart>
      <c:catAx>
        <c:axId val="122278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3257072"/>
        <c:crosses val="autoZero"/>
        <c:auto val="1"/>
        <c:lblAlgn val="ctr"/>
        <c:lblOffset val="100"/>
        <c:noMultiLvlLbl val="0"/>
      </c:catAx>
      <c:valAx>
        <c:axId val="1223257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278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pP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Объем заключенных сделок в России на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краудфандинговых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платфомах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, в млрд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руб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7.7</c:v>
                </c:pt>
                <c:pt idx="1">
                  <c:v>11.4</c:v>
                </c:pt>
                <c:pt idx="2">
                  <c:v>5.2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8-D24F-85FC-73DA30B51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213600"/>
        <c:axId val="1268356416"/>
      </c:barChart>
      <c:catAx>
        <c:axId val="126921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68356416"/>
        <c:crosses val="autoZero"/>
        <c:auto val="1"/>
        <c:lblAlgn val="ctr"/>
        <c:lblOffset val="100"/>
        <c:noMultiLvlLbl val="0"/>
      </c:catAx>
      <c:valAx>
        <c:axId val="1268356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6921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11%  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проектов на 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Kickstarter</a:t>
            </a:r>
            <a:r>
              <a:rPr lang="ru-RU" sz="2000" baseline="0" dirty="0">
                <a:latin typeface="Baskerville" panose="02020502070401020303" pitchFamily="18" charset="0"/>
                <a:ea typeface="Baskerville" panose="02020502070401020303" pitchFamily="18" charset="0"/>
              </a:rPr>
              <a:t> мошеннические</a:t>
            </a:r>
            <a:endParaRPr lang="ru-RU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Исследование краудфандинговых платформ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B6-7D45-91D1-043F39C41C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B6-7D45-91D1-043F39C41C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B6-7D45-91D1-043F39C41C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B6-7D45-91D1-043F39C41CC7}"/>
              </c:ext>
            </c:extLst>
          </c:dPt>
          <c:dPt>
            <c:idx val="4"/>
            <c:bubble3D val="0"/>
            <c:explosion val="26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769-1449-972D-46D34C24B8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Не принесли вознаграждения вообще</c:v>
                </c:pt>
                <c:pt idx="1">
                  <c:v>Проваленные проекты</c:v>
                </c:pt>
                <c:pt idx="2">
                  <c:v>Спонсоры получили вознаграждение, меньше обещанного</c:v>
                </c:pt>
                <c:pt idx="3">
                  <c:v>Спонсоры получили обещанное вознаграждение вовремя</c:v>
                </c:pt>
                <c:pt idx="4">
                  <c:v>Мошеннические проекты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0.09</c:v>
                </c:pt>
                <c:pt idx="1">
                  <c:v>0.08</c:v>
                </c:pt>
                <c:pt idx="2">
                  <c:v>7.0000000000000007E-2</c:v>
                </c:pt>
                <c:pt idx="3">
                  <c:v>0.65</c:v>
                </c:pt>
                <c:pt idx="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7-4F48-8214-B515890CDC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95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276908619715014E-2"/>
          <c:y val="0.63548902822058895"/>
          <c:w val="0.93772309138028498"/>
          <c:h val="0.34262596413008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Исследование платформы</a:t>
            </a:r>
            <a:r>
              <a:rPr lang="ru-RU" baseline="0" dirty="0"/>
              <a:t> </a:t>
            </a:r>
            <a:r>
              <a:rPr lang="en-US" dirty="0"/>
              <a:t>Kickstarter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86709952192547"/>
          <c:y val="0.69836703082506824"/>
          <c:w val="0.71733652201364062"/>
          <c:h val="0.279748137194390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7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Начальный</a:t>
            </a:r>
            <a:r>
              <a:rPr lang="ru-RU" sz="2000" baseline="0" dirty="0"/>
              <a:t> бюджет составит </a:t>
            </a:r>
            <a:r>
              <a:rPr lang="en-US" sz="2000" baseline="0" dirty="0"/>
              <a:t>5,</a:t>
            </a:r>
            <a:r>
              <a:rPr lang="ru-RU" sz="2000" baseline="0" dirty="0"/>
              <a:t>5 млн рублей</a:t>
            </a:r>
            <a:endParaRPr lang="ru-RU" sz="2000" dirty="0"/>
          </a:p>
        </c:rich>
      </c:tx>
      <c:layout>
        <c:manualLayout>
          <c:xMode val="edge"/>
          <c:yMode val="edge"/>
          <c:x val="0.23744918799212597"/>
          <c:y val="2.81249982698696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в тыс рублей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11-194B-B2A2-7EA51A2F3C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11-194B-B2A2-7EA51A2F3C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11-194B-B2A2-7EA51A2F3C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A4D-E344-9EDC-661F4EEF31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11-194B-B2A2-7EA51A2F3CA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11-194B-B2A2-7EA51A2F3CA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11-194B-B2A2-7EA51A2F3CA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D11-194B-B2A2-7EA51A2F3C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Лист1!$A$2:$A$9</c:f>
              <c:strCache>
                <c:ptCount val="8"/>
                <c:pt idx="0">
                  <c:v>Зарплата блокчейн-разработчиков (за 4 месяца)</c:v>
                </c:pt>
                <c:pt idx="1">
                  <c:v>Зарплата менеджера проекта (за 6 месяцев)</c:v>
                </c:pt>
                <c:pt idx="2">
                  <c:v>Зарплата frontend-разработчиков (за 4 месяца)</c:v>
                </c:pt>
                <c:pt idx="3">
                  <c:v>Зарплата юриста (за 6 месяцев)</c:v>
                </c:pt>
                <c:pt idx="4">
                  <c:v>Интеграция блокчейн-платформы</c:v>
                </c:pt>
                <c:pt idx="5">
                  <c:v>Зарплата СДЛ (за 4 месяца)</c:v>
                </c:pt>
                <c:pt idx="6">
                  <c:v>Рекламная компания</c:v>
                </c:pt>
                <c:pt idx="7">
                  <c:v>Дополнительные расходы 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2160</c:v>
                </c:pt>
                <c:pt idx="1">
                  <c:v>1200</c:v>
                </c:pt>
                <c:pt idx="2">
                  <c:v>480</c:v>
                </c:pt>
                <c:pt idx="3">
                  <c:v>480</c:v>
                </c:pt>
                <c:pt idx="4">
                  <c:v>368</c:v>
                </c:pt>
                <c:pt idx="5">
                  <c:v>320</c:v>
                </c:pt>
                <c:pt idx="6">
                  <c:v>200</c:v>
                </c:pt>
                <c:pt idx="7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D-E344-9EDC-661F4EEF31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66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095226377952756E-2"/>
          <c:y val="0.75198512844579668"/>
          <c:w val="0.90590477362204735"/>
          <c:h val="0.24567112169838079"/>
        </c:manualLayout>
      </c:layout>
      <c:overlay val="0"/>
      <c:spPr>
        <a:noFill/>
        <a:ln>
          <a:noFill/>
        </a:ln>
        <a:effectLst>
          <a:glow>
            <a:schemeClr val="accent1"/>
          </a:glow>
          <a:softEdge rad="0"/>
        </a:effectLst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Проект</a:t>
            </a:r>
            <a:r>
              <a:rPr lang="ru-RU" sz="2000" baseline="0" dirty="0"/>
              <a:t> окупится на 6 квартал</a:t>
            </a:r>
            <a:endParaRPr lang="en-US" sz="2000" dirty="0"/>
          </a:p>
        </c:rich>
      </c:tx>
      <c:layout>
        <c:manualLayout>
          <c:xMode val="edge"/>
          <c:yMode val="edge"/>
          <c:x val="0.21077485380388741"/>
          <c:y val="3.464552322552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Денежный поток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300.89999999999998</c:v>
                </c:pt>
                <c:pt idx="1">
                  <c:v>662.58</c:v>
                </c:pt>
                <c:pt idx="2">
                  <c:v>1024.26</c:v>
                </c:pt>
                <c:pt idx="3">
                  <c:v>1385.94</c:v>
                </c:pt>
                <c:pt idx="4">
                  <c:v>1747.62</c:v>
                </c:pt>
                <c:pt idx="5">
                  <c:v>2109.3000000000002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A-B441-8721-6187FC8AD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2913839"/>
        <c:axId val="1102077183"/>
      </c:barChart>
      <c:catAx>
        <c:axId val="110291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2077183"/>
        <c:crosses val="autoZero"/>
        <c:auto val="1"/>
        <c:lblAlgn val="ctr"/>
        <c:lblOffset val="100"/>
        <c:noMultiLvlLbl val="0"/>
      </c:catAx>
      <c:valAx>
        <c:axId val="1102077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291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8B53F-616C-5A41-971C-8155226815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1F882-E54C-BC4D-9A68-B438CB4B3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Переделать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1F882-E54C-BC4D-9A68-B438CB4B30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Минто</a:t>
            </a:r>
            <a:r>
              <a:rPr lang="ru-RU" dirty="0"/>
              <a:t> после </a:t>
            </a:r>
            <a:r>
              <a:rPr lang="ru-RU" dirty="0" err="1"/>
              <a:t>экзекьютив</a:t>
            </a:r>
            <a:r>
              <a:rPr lang="ru-RU" dirty="0"/>
              <a:t> </a:t>
            </a:r>
            <a:r>
              <a:rPr lang="ru-RU" dirty="0" err="1"/>
              <a:t>саммари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1F882-E54C-BC4D-9A68-B438CB4B30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68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Анализ и гипотезы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1F882-E54C-BC4D-9A68-B438CB4B305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5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Анализ и гипотезы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1F882-E54C-BC4D-9A68-B438CB4B305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2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41810-6A5D-354D-B4D5-14D2B0726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2A244E-255E-274D-A713-C716BDAD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CA5F1-53DA-6B40-9F3B-6D240276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BD030-D961-744E-8777-BE2B35EA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220942-A985-B54F-9DCB-64FBF408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37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2CFE6-9AE4-CA44-8C6C-148804A9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9441B5-255C-374E-AD8E-7C6262D28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0B776-6D64-3A4B-9951-4E594551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FA43FE-CDC8-9947-91E7-6829090E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8E17A-0102-6146-8389-7675BB0E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A76B06-36BF-6149-92F9-45FE7A45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9EE61E-7FBA-EC44-80F5-6D61C186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861718-9091-E346-A13C-86C36ADB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97924-F528-C145-8E3B-C0A1EA7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1E0F2-5A20-9144-8013-2950923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DCFE8-A6BB-5746-9913-04E5DA19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BBB2F-6DE0-2343-9491-3173B639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66610-4B3D-6B4B-8A85-6C4A00EF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78754-F1BE-AF4D-A5A5-8ED85102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74D27-2274-974B-82C0-98A13B9E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1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36395-2061-CF42-868D-512D4EC9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713C50-E1EA-D645-BB70-593D5804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8851A-7E89-A341-8C3C-FB7E33A2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B7C14-C2F2-1C42-8704-E4E07270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83CCF-BD0A-1F4E-BD45-46E3028B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9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CE8E5-7C4B-194E-9C93-C93FEBF9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066AE-AC80-284C-92E9-3166489F0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599988-0E3B-EE4E-A290-BD6E983E7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AED8C-3A8A-C042-BAC4-38576AF6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FEEAA9-5A64-F249-A2BC-FE3A75B6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28B728-1458-3E42-ACA0-38DF2455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1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691B6-E23F-974C-A3E0-9BC3251B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8D575F-C988-9D48-A030-B70EA816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BBCC9-845C-1247-AB3F-01DE6CF78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F03FC5-FF3F-1C48-86F5-8BD8CEBF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E4292-ED5F-354D-8889-F4A58DD12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49208A-7F9F-FB4D-81FF-DABB4011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B93DFE-27BD-1D46-B1A1-928B79AD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A0F59E-700E-A74D-8927-22917B73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7F2FD-9CC5-3148-B036-65DAEB91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CBEC55-86EE-AA49-B303-EA37E11C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F9665-2E05-8A45-A9A3-742CE1A4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2641BA-220F-C54C-970D-B5CDA8E9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944086-D8A4-B647-8371-228EC3A7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BAEFCE-5EB1-694C-B12E-90DE7356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775E60-39FE-B14E-B091-2D5B559A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9AA21-9E5E-2843-A5C4-167C78BA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735B8-D9EF-C54C-B3F5-579B789A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580D39-CC40-DE43-A358-4298A7E7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7B7E-A7C5-7744-BBF9-9B4C091C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FD154F-BBB8-DD4A-89C7-D4C7E0E8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9A817-2D16-ED47-91C7-03D0A31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6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990D5-EA6A-4945-8026-AAFAED2A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524F23-EC7A-A143-8575-A5264A194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DEC0EB-D56E-6945-9F74-85E99BC7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1A62CC-D727-414C-A7E5-4B952C77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088B06-B770-6041-8BEF-9117FB28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4D11F-556E-CA42-A8B7-944E0DE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51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D6A8A-F888-2F4D-AE95-EEAD8829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F3F684-F916-E643-92E7-11E2BB4D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8FBCC-538D-434F-86F8-8DCF7C279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4D90-6911-E74E-BF51-7B4EDDDF58AB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6BB2C-24AA-9942-A64C-8B70D41D1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98062-ED5A-F544-8D9B-1802C9DE2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9474-5B16-2E4D-BAA2-A2F561F8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F5FB8-CB0F-314A-BC5E-27C0D5CF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ru-RU" sz="5600" dirty="0" err="1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Краудфандинговая</a:t>
            </a:r>
            <a:r>
              <a:rPr lang="ru-RU" sz="56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платформа с использованием </a:t>
            </a:r>
            <a:r>
              <a:rPr lang="ru-RU" sz="5600" dirty="0" err="1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блокчейн</a:t>
            </a:r>
            <a:r>
              <a:rPr lang="ru-RU" sz="56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-технологий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BF8E9-6EB9-2044-8282-A2F004889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181" y="6342536"/>
            <a:ext cx="9003022" cy="515464"/>
          </a:xfrm>
        </p:spPr>
        <p:txBody>
          <a:bodyPr>
            <a:normAutofit/>
          </a:bodyPr>
          <a:lstStyle/>
          <a:p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НИЯУ МИФИ-2021</a:t>
            </a:r>
          </a:p>
        </p:txBody>
      </p:sp>
    </p:spTree>
    <p:extLst>
      <p:ext uri="{BB962C8B-B14F-4D97-AF65-F5344CB8AC3E}">
        <p14:creationId xmlns:p14="http://schemas.microsoft.com/office/powerpoint/2010/main" val="96286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 анализ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10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0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0" dirty="0">
                <a:solidFill>
                  <a:schemeClr val="bg1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Потенциал проекта превалирует над возможны</a:t>
            </a:r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ми рисками</a:t>
            </a:r>
            <a:endParaRPr lang="ru-RU" sz="2000" b="0" dirty="0">
              <a:solidFill>
                <a:schemeClr val="bg1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536989E-BE8F-C543-80CD-7468F4E7838D}"/>
              </a:ext>
            </a:extLst>
          </p:cNvPr>
          <p:cNvGrpSpPr/>
          <p:nvPr/>
        </p:nvGrpSpPr>
        <p:grpSpPr>
          <a:xfrm>
            <a:off x="180608" y="1349558"/>
            <a:ext cx="11830784" cy="4537210"/>
            <a:chOff x="1775998" y="1440000"/>
            <a:chExt cx="8640002" cy="4477202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26E24EC3-802D-944C-8206-DA0AA7D2D918}"/>
                </a:ext>
              </a:extLst>
            </p:cNvPr>
            <p:cNvGrpSpPr/>
            <p:nvPr/>
          </p:nvGrpSpPr>
          <p:grpSpPr>
            <a:xfrm>
              <a:off x="1775999" y="1440000"/>
              <a:ext cx="8640001" cy="4320001"/>
              <a:chOff x="1775999" y="1440000"/>
              <a:chExt cx="8640001" cy="4320001"/>
            </a:xfrm>
          </p:grpSpPr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5F5CE689-C16A-EC4F-B8D5-3C78BD80D07D}"/>
                  </a:ext>
                </a:extLst>
              </p:cNvPr>
              <p:cNvGrpSpPr/>
              <p:nvPr/>
            </p:nvGrpSpPr>
            <p:grpSpPr>
              <a:xfrm>
                <a:off x="1775999" y="1440000"/>
                <a:ext cx="8640001" cy="4320001"/>
                <a:chOff x="1775999" y="1382398"/>
                <a:chExt cx="8640001" cy="4320001"/>
              </a:xfrm>
            </p:grpSpPr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5BE20409-0BE4-BF4C-B7D2-985F8CC6AC0E}"/>
                    </a:ext>
                  </a:extLst>
                </p:cNvPr>
                <p:cNvSpPr/>
                <p:nvPr/>
              </p:nvSpPr>
              <p:spPr>
                <a:xfrm>
                  <a:off x="1776000" y="1382399"/>
                  <a:ext cx="8640000" cy="432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Baskerville" panose="02020502070401020303" pitchFamily="18" charset="0"/>
                    <a:ea typeface="Baskerville" panose="02020502070401020303" pitchFamily="18" charset="0"/>
                  </a:endParaRPr>
                </a:p>
              </p:txBody>
            </p:sp>
            <p:sp>
              <p:nvSpPr>
                <p:cNvPr id="3" name="Прямоугольник 2">
                  <a:extLst>
                    <a:ext uri="{FF2B5EF4-FFF2-40B4-BE49-F238E27FC236}">
                      <a16:creationId xmlns:a16="http://schemas.microsoft.com/office/drawing/2014/main" id="{7BE63DE1-0E7F-404E-83FD-2CD92B25F799}"/>
                    </a:ext>
                  </a:extLst>
                </p:cNvPr>
                <p:cNvSpPr/>
                <p:nvPr/>
              </p:nvSpPr>
              <p:spPr>
                <a:xfrm>
                  <a:off x="1775999" y="1382398"/>
                  <a:ext cx="8640000" cy="54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Baskerville" panose="02020502070401020303" pitchFamily="18" charset="0"/>
                      <a:ea typeface="Baskerville" panose="02020502070401020303" pitchFamily="18" charset="0"/>
                    </a:rPr>
                    <a:t>SWOT-</a:t>
                  </a:r>
                  <a:r>
                    <a:rPr lang="ru-RU" sz="2000" dirty="0">
                      <a:latin typeface="Baskerville" panose="02020502070401020303" pitchFamily="18" charset="0"/>
                      <a:ea typeface="Baskerville" panose="02020502070401020303" pitchFamily="18" charset="0"/>
                    </a:rPr>
                    <a:t>анализ</a:t>
                  </a:r>
                </a:p>
              </p:txBody>
            </p:sp>
          </p:grp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82E3E70C-2D3C-5744-91DA-214913D74698}"/>
                  </a:ext>
                </a:extLst>
              </p:cNvPr>
              <p:cNvCxnSpPr>
                <a:stCxn id="3" idx="2"/>
                <a:endCxn id="2" idx="2"/>
              </p:cNvCxnSpPr>
              <p:nvPr/>
            </p:nvCxnSpPr>
            <p:spPr>
              <a:xfrm>
                <a:off x="6095999" y="1980000"/>
                <a:ext cx="1" cy="37800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B330BD6D-B0EC-A64F-A211-52D99526DABE}"/>
                  </a:ext>
                </a:extLst>
              </p:cNvPr>
              <p:cNvCxnSpPr/>
              <p:nvPr/>
            </p:nvCxnSpPr>
            <p:spPr>
              <a:xfrm>
                <a:off x="1775999" y="3852000"/>
                <a:ext cx="86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23E7FE-2084-AB43-A614-50CB115EFB7D}"/>
                </a:ext>
              </a:extLst>
            </p:cNvPr>
            <p:cNvSpPr txBox="1"/>
            <p:nvPr/>
          </p:nvSpPr>
          <p:spPr>
            <a:xfrm>
              <a:off x="1775999" y="1980000"/>
              <a:ext cx="4320000" cy="1488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Сильные стороны (</a:t>
              </a:r>
              <a:r>
                <a:rPr lang="en-US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S):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Высокий уровень безопасности хранения информации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Защита от мошенничества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Бесперебойность работы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Доверие со стороны клиентов платформы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7B07A5-5323-924C-AFF4-48E8948AB84C}"/>
                </a:ext>
              </a:extLst>
            </p:cNvPr>
            <p:cNvSpPr txBox="1"/>
            <p:nvPr/>
          </p:nvSpPr>
          <p:spPr>
            <a:xfrm>
              <a:off x="6096000" y="1971430"/>
              <a:ext cx="4320000" cy="206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Слабые стороны (</a:t>
              </a:r>
              <a:r>
                <a:rPr lang="en-US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W):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Необходимость </a:t>
              </a:r>
              <a:r>
                <a:rPr lang="ru-RU" dirty="0" err="1">
                  <a:latin typeface="Baskerville" panose="02020502070401020303" pitchFamily="18" charset="0"/>
                  <a:ea typeface="Baskerville" panose="02020502070401020303" pitchFamily="18" charset="0"/>
                </a:rPr>
                <a:t>майнинга</a:t>
              </a:r>
              <a:endParaRPr lang="ru-RU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Высокая стоимость разработки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Скорость работы ниже по сравнению с централизованными платформами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Привязанность к состоянию рынка </a:t>
              </a:r>
              <a:r>
                <a:rPr lang="ru-RU" dirty="0" err="1">
                  <a:latin typeface="Baskerville" panose="02020502070401020303" pitchFamily="18" charset="0"/>
                  <a:ea typeface="Baskerville" panose="02020502070401020303" pitchFamily="18" charset="0"/>
                </a:rPr>
                <a:t>криптовалют</a:t>
              </a:r>
              <a:endParaRPr lang="ru-RU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  <a:p>
              <a:endParaRPr lang="ru-RU" sz="2000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C2C5BC-37EE-A849-A7EA-D9A7AAD7D177}"/>
                </a:ext>
              </a:extLst>
            </p:cNvPr>
            <p:cNvSpPr txBox="1"/>
            <p:nvPr/>
          </p:nvSpPr>
          <p:spPr>
            <a:xfrm>
              <a:off x="1775998" y="3852001"/>
              <a:ext cx="4320000" cy="206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Возможности (</a:t>
              </a:r>
              <a:r>
                <a:rPr lang="en-US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O):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Низкая конкуренция на российском рынке </a:t>
              </a:r>
              <a:r>
                <a:rPr lang="ru-RU" dirty="0" err="1">
                  <a:latin typeface="Baskerville" panose="02020502070401020303" pitchFamily="18" charset="0"/>
                  <a:ea typeface="Baskerville" panose="02020502070401020303" pitchFamily="18" charset="0"/>
                </a:rPr>
                <a:t>краудфандинга</a:t>
              </a:r>
              <a:endParaRPr lang="ru-RU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Превращение компании в </a:t>
              </a:r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IT-</a:t>
              </a: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экосистему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Привлекательность для инвесторов в связи с использованием “модной” технологии</a:t>
              </a:r>
            </a:p>
            <a:p>
              <a:endParaRPr lang="ru-RU" sz="2000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F0CB3A-64A7-D140-A5E6-3E4C9738147D}"/>
                </a:ext>
              </a:extLst>
            </p:cNvPr>
            <p:cNvSpPr txBox="1"/>
            <p:nvPr/>
          </p:nvSpPr>
          <p:spPr>
            <a:xfrm>
              <a:off x="6096000" y="3852001"/>
              <a:ext cx="4320000" cy="1488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Угрозы (</a:t>
              </a:r>
              <a:r>
                <a:rPr lang="en-US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T):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Изменения в законодательстве о регулировании инвестиционных платформ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Уязвимости в ПО </a:t>
              </a:r>
              <a:r>
                <a:rPr lang="ru-RU" dirty="0" err="1">
                  <a:latin typeface="Baskerville" panose="02020502070401020303" pitchFamily="18" charset="0"/>
                  <a:ea typeface="Baskerville" panose="02020502070401020303" pitchFamily="18" charset="0"/>
                </a:rPr>
                <a:t>блокчейн</a:t>
              </a: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-платформы (</a:t>
              </a:r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Ethereum)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dirty="0">
                  <a:latin typeface="Baskerville" panose="02020502070401020303" pitchFamily="18" charset="0"/>
                  <a:ea typeface="Baskerville" panose="02020502070401020303" pitchFamily="18" charset="0"/>
                </a:rPr>
                <a:t>Экономическая и политическая нестабильность</a:t>
              </a:r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66FB489-484A-D143-8EF8-13111ECE96E5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0AD1A14-E85F-EB4D-A192-8E42BB968022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F743941-B25D-7148-A8C6-DFABC8798EB9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9322918-F6DC-2B4C-9B27-89887ED540B0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DE29F6-7856-8F43-ADED-CDD7CFA9B8EE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70132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 анализ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11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0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0" dirty="0">
                <a:solidFill>
                  <a:schemeClr val="bg1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Разработан план взаимодействия со всеми заинтересованными лицами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ABD5978-257D-1948-967A-B1C98A74BB55}"/>
              </a:ext>
            </a:extLst>
          </p:cNvPr>
          <p:cNvGrpSpPr/>
          <p:nvPr/>
        </p:nvGrpSpPr>
        <p:grpSpPr>
          <a:xfrm>
            <a:off x="1856567" y="1910060"/>
            <a:ext cx="7900563" cy="3720960"/>
            <a:chOff x="1856567" y="1399093"/>
            <a:chExt cx="6917974" cy="2914743"/>
          </a:xfrm>
        </p:grpSpPr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109BDEF3-FA99-5441-A6F5-028BFF5A259E}"/>
                </a:ext>
              </a:extLst>
            </p:cNvPr>
            <p:cNvGrpSpPr/>
            <p:nvPr/>
          </p:nvGrpSpPr>
          <p:grpSpPr>
            <a:xfrm>
              <a:off x="2892000" y="1752600"/>
              <a:ext cx="5403598" cy="2160000"/>
              <a:chOff x="2892000" y="1752600"/>
              <a:chExt cx="5403598" cy="3611400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29F3BE0-E827-1948-A87B-27133087FD86}"/>
                  </a:ext>
                </a:extLst>
              </p:cNvPr>
              <p:cNvSpPr/>
              <p:nvPr/>
            </p:nvSpPr>
            <p:spPr>
              <a:xfrm>
                <a:off x="2895598" y="1752600"/>
                <a:ext cx="5400000" cy="360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>
                  <a:latin typeface="Baskerville" panose="02020502070401020303" pitchFamily="18" charset="0"/>
                  <a:ea typeface="Baskerville" panose="02020502070401020303" pitchFamily="18" charset="0"/>
                </a:endParaRPr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C6F3A82A-0D23-AC4D-8FC1-7E0C809FE4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2000" y="1764000"/>
                <a:ext cx="0" cy="360000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>
                <a:extLst>
                  <a:ext uri="{FF2B5EF4-FFF2-40B4-BE49-F238E27FC236}">
                    <a16:creationId xmlns:a16="http://schemas.microsoft.com/office/drawing/2014/main" id="{127A87E2-4998-1847-9DCD-0C8CF1F0F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600" y="5352600"/>
                <a:ext cx="539999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AFE6AF8A-6B47-4A4F-80C9-C5A6836448F0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2895598" y="2829191"/>
              <a:ext cx="54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C50AE75-5FF8-2E41-98DD-3678912505D0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5595598" y="1752600"/>
              <a:ext cx="0" cy="215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D34959-BABD-8D49-8241-78D2E341C49A}"/>
                </a:ext>
              </a:extLst>
            </p:cNvPr>
            <p:cNvSpPr txBox="1"/>
            <p:nvPr/>
          </p:nvSpPr>
          <p:spPr>
            <a:xfrm>
              <a:off x="1856567" y="1485076"/>
              <a:ext cx="996864" cy="313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Влияние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FA2172-6E62-D64D-BA5B-55BF5759B1DD}"/>
                </a:ext>
              </a:extLst>
            </p:cNvPr>
            <p:cNvSpPr txBox="1"/>
            <p:nvPr/>
          </p:nvSpPr>
          <p:spPr>
            <a:xfrm>
              <a:off x="7798731" y="4000417"/>
              <a:ext cx="975810" cy="313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Интерес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D8CB6D-CAC2-B14D-AA35-A428EAC1A8F5}"/>
                </a:ext>
              </a:extLst>
            </p:cNvPr>
            <p:cNvSpPr txBox="1"/>
            <p:nvPr/>
          </p:nvSpPr>
          <p:spPr>
            <a:xfrm>
              <a:off x="2902794" y="1972084"/>
              <a:ext cx="2703598" cy="554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Государство</a:t>
              </a:r>
            </a:p>
            <a:p>
              <a:pPr algn="ctr"/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Команда разработчиков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63DF90-63EB-2747-A962-14148C8B9BA1}"/>
                </a:ext>
              </a:extLst>
            </p:cNvPr>
            <p:cNvSpPr txBox="1"/>
            <p:nvPr/>
          </p:nvSpPr>
          <p:spPr>
            <a:xfrm>
              <a:off x="5599196" y="1960318"/>
              <a:ext cx="2703598" cy="554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Инвесторы</a:t>
              </a:r>
            </a:p>
            <a:p>
              <a:pPr algn="ctr"/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Руководство компании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E3D2F4-FD4F-BC45-9558-E12770A796FE}"/>
                </a:ext>
              </a:extLst>
            </p:cNvPr>
            <p:cNvSpPr txBox="1"/>
            <p:nvPr/>
          </p:nvSpPr>
          <p:spPr>
            <a:xfrm>
              <a:off x="2881207" y="3066078"/>
              <a:ext cx="2703598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Конкуренты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383369-E127-F54E-B8B4-6F42AE26C373}"/>
                </a:ext>
              </a:extLst>
            </p:cNvPr>
            <p:cNvSpPr txBox="1"/>
            <p:nvPr/>
          </p:nvSpPr>
          <p:spPr>
            <a:xfrm>
              <a:off x="5592000" y="3066078"/>
              <a:ext cx="2703598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Клиенты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5D7A0153-65A8-8F46-BCB8-719136CBE9C8}"/>
                </a:ext>
              </a:extLst>
            </p:cNvPr>
            <p:cNvSpPr/>
            <p:nvPr/>
          </p:nvSpPr>
          <p:spPr>
            <a:xfrm>
              <a:off x="2906392" y="1399093"/>
              <a:ext cx="5400000" cy="367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latin typeface="Baskerville" panose="02020502070401020303" pitchFamily="18" charset="0"/>
                  <a:ea typeface="Baskerville" panose="02020502070401020303" pitchFamily="18" charset="0"/>
                </a:rPr>
                <a:t>Матрица заинтересованных сторон</a:t>
              </a: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7E0B365-C579-0D46-B7DE-249EA999538D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07D4929-3C83-1C41-A404-674E05B98EEF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4935E10-7D77-7D4D-9F60-481D7FD0A500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C387F6B-20C7-C34A-A502-ABEA163C1750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8095C2C-AA57-6543-A74D-A5D3D40D7990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38076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 анализ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12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0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Доходность за год составит 29</a:t>
            </a:r>
            <a:r>
              <a:rPr lang="en-US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</a:t>
            </a:r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%</a:t>
            </a:r>
            <a:endParaRPr lang="ru-RU" sz="2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F8DA062-F5A8-AB45-9466-2E9F80990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264884"/>
              </p:ext>
            </p:extLst>
          </p:nvPr>
        </p:nvGraphicFramePr>
        <p:xfrm>
          <a:off x="-382400" y="105098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634BA2-BDE7-9E4D-887D-4139856DE801}"/>
              </a:ext>
            </a:extLst>
          </p:cNvPr>
          <p:cNvSpPr txBox="1"/>
          <p:nvPr/>
        </p:nvSpPr>
        <p:spPr>
          <a:xfrm>
            <a:off x="7745600" y="5091421"/>
            <a:ext cx="40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IRR 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за год 29,2%</a:t>
            </a:r>
          </a:p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NPV 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за 18 мес. </a:t>
            </a:r>
            <a:r>
              <a:rPr lang="ru-RU" sz="2000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,5 </a:t>
            </a:r>
            <a:r>
              <a:rPr lang="ru-RU" sz="2000" dirty="0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млн </a:t>
            </a:r>
            <a:r>
              <a:rPr lang="ru-RU" sz="2000" dirty="0" err="1">
                <a:solidFill>
                  <a:srgbClr val="00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руб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732F8257-D991-4B4E-B3BB-2E1590D42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859950"/>
              </p:ext>
            </p:extLst>
          </p:nvPr>
        </p:nvGraphicFramePr>
        <p:xfrm>
          <a:off x="6586780" y="1047388"/>
          <a:ext cx="5379247" cy="403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A7BCEB-5E8E-0F46-A60C-F300194432A2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4766C5B-7255-3849-A165-C67FA3BD3BFC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5BEC17-FDE8-E744-95FC-69B2F4AFB063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AAF8FDE-C87E-8741-96ED-E533CB6B7FF8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E474605-0DE2-6246-807B-80836AF0A1C1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48112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9E8D43-5D4B-6C42-AEA3-89B17AF1FEAB}"/>
              </a:ext>
            </a:extLst>
          </p:cNvPr>
          <p:cNvSpPr/>
          <p:nvPr/>
        </p:nvSpPr>
        <p:spPr>
          <a:xfrm>
            <a:off x="0" y="4431880"/>
            <a:ext cx="1219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13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0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Интеграция </a:t>
            </a:r>
            <a:r>
              <a:rPr lang="ru-RU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блокчейна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в </a:t>
            </a:r>
            <a:r>
              <a:rPr lang="ru-RU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краудфандинговую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платформу это не только снижение рисков мошенничества и ОД/ФТ, но и привлекательный бизнес-проект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2C268-57BA-9441-A7B1-B65077697EDF}"/>
              </a:ext>
            </a:extLst>
          </p:cNvPr>
          <p:cNvSpPr txBox="1"/>
          <p:nvPr/>
        </p:nvSpPr>
        <p:spPr>
          <a:xfrm>
            <a:off x="1056000" y="4443753"/>
            <a:ext cx="2880000" cy="9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latin typeface="Baskerville" panose="02020502070401020303" pitchFamily="18" charset="0"/>
                <a:ea typeface="Baskerville" panose="02020502070401020303" pitchFamily="18" charset="0"/>
              </a:rPr>
              <a:t>Луканов</a:t>
            </a:r>
            <a:r>
              <a:rPr lang="ru-RU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 Антон</a:t>
            </a:r>
          </a:p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Модератор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,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дизайнер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D30E6-8217-404E-B884-A8E1A21F6E95}"/>
              </a:ext>
            </a:extLst>
          </p:cNvPr>
          <p:cNvSpPr txBox="1"/>
          <p:nvPr/>
        </p:nvSpPr>
        <p:spPr>
          <a:xfrm>
            <a:off x="4635335" y="4420114"/>
            <a:ext cx="28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Гуляев Егор</a:t>
            </a:r>
          </a:p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Генератор идей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,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аналитик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5F773-7470-874C-A21B-6ABFC2FCBF62}"/>
              </a:ext>
            </a:extLst>
          </p:cNvPr>
          <p:cNvSpPr txBox="1"/>
          <p:nvPr/>
        </p:nvSpPr>
        <p:spPr>
          <a:xfrm>
            <a:off x="8256000" y="4431880"/>
            <a:ext cx="28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Кольца Илья</a:t>
            </a:r>
          </a:p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Генератор идей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,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экономист</a:t>
            </a:r>
          </a:p>
        </p:txBody>
      </p:sp>
      <p:pic>
        <p:nvPicPr>
          <p:cNvPr id="1028" name="Picture 4" descr="Cryptocurrency and blockchain icons or Logo. 548141 Vector Art at Vecteezy">
            <a:extLst>
              <a:ext uri="{FF2B5EF4-FFF2-40B4-BE49-F238E27FC236}">
                <a16:creationId xmlns:a16="http://schemas.microsoft.com/office/drawing/2014/main" id="{98CD2ABF-C436-E345-8B34-23637832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35" y="1230204"/>
            <a:ext cx="3054608" cy="305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nks - YouTube">
            <a:extLst>
              <a:ext uri="{FF2B5EF4-FFF2-40B4-BE49-F238E27FC236}">
                <a16:creationId xmlns:a16="http://schemas.microsoft.com/office/drawing/2014/main" id="{52360670-9612-AD49-9B9D-7A8DA6CE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75" y="1816600"/>
            <a:ext cx="3345450" cy="18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Крест 4">
            <a:extLst>
              <a:ext uri="{FF2B5EF4-FFF2-40B4-BE49-F238E27FC236}">
                <a16:creationId xmlns:a16="http://schemas.microsoft.com/office/drawing/2014/main" id="{51B66320-71B7-7046-93A4-85A892010CBC}"/>
              </a:ext>
            </a:extLst>
          </p:cNvPr>
          <p:cNvSpPr/>
          <p:nvPr/>
        </p:nvSpPr>
        <p:spPr>
          <a:xfrm>
            <a:off x="3661231" y="2086945"/>
            <a:ext cx="1340850" cy="1341126"/>
          </a:xfrm>
          <a:prstGeom prst="plus">
            <a:avLst>
              <a:gd name="adj" fmla="val 47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ru-RU"/>
          </a:p>
        </p:txBody>
      </p:sp>
      <p:sp>
        <p:nvSpPr>
          <p:cNvPr id="6" name="Равно 5">
            <a:extLst>
              <a:ext uri="{FF2B5EF4-FFF2-40B4-BE49-F238E27FC236}">
                <a16:creationId xmlns:a16="http://schemas.microsoft.com/office/drawing/2014/main" id="{9C8648CC-3D98-274B-8FDB-2D3A869A45AD}"/>
              </a:ext>
            </a:extLst>
          </p:cNvPr>
          <p:cNvSpPr/>
          <p:nvPr/>
        </p:nvSpPr>
        <p:spPr>
          <a:xfrm>
            <a:off x="6977622" y="2431790"/>
            <a:ext cx="1016000" cy="723900"/>
          </a:xfrm>
          <a:prstGeom prst="mathEqual">
            <a:avLst>
              <a:gd name="adj1" fmla="val 12994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34" name="Picture 10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C4676B73-88B0-E24E-A46B-09F489FF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0" y="1551845"/>
            <a:ext cx="2513961" cy="251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87F08DA-743B-BE4E-BD54-9E283B987A67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87ECCE9-20E0-384C-B078-EDE1E47F492C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63AD258-7D65-F044-B823-8B608766C2E9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747C20A-4F35-CE4A-A0C2-3611060D3ADB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3E76646-D6EB-224D-90F8-AB3867F58E1F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047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анализ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281A9F0-5C0A-A449-B38D-6EF406294DD8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C524CBB-2302-ED49-99C7-5FE7A9217444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CFE1DC-F1B8-5B46-8945-A2AF35312956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A28D9F8-A2EE-654F-AD14-10060EE352C1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C8EA026-9CAF-DF48-A398-376A4F4A0DA0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1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Про </a:t>
            </a:r>
            <a:r>
              <a:rPr lang="ru-RU" sz="2000" dirty="0" err="1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</a:t>
            </a:r>
            <a:endParaRPr lang="ru-RU" sz="2000" b="0" dirty="0">
              <a:solidFill>
                <a:schemeClr val="bg1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F2A9BD57-B6FD-6040-975D-8A848F435E0D}"/>
              </a:ext>
            </a:extLst>
          </p:cNvPr>
          <p:cNvGrpSpPr/>
          <p:nvPr/>
        </p:nvGrpSpPr>
        <p:grpSpPr>
          <a:xfrm>
            <a:off x="566509" y="1811408"/>
            <a:ext cx="1794294" cy="1794294"/>
            <a:chOff x="1068058" y="1759788"/>
            <a:chExt cx="1794294" cy="179429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1FB9BF2-3639-FC40-BA9B-9B63F30EBC15}"/>
                </a:ext>
              </a:extLst>
            </p:cNvPr>
            <p:cNvSpPr/>
            <p:nvPr/>
          </p:nvSpPr>
          <p:spPr>
            <a:xfrm>
              <a:off x="1068058" y="1759788"/>
              <a:ext cx="1794294" cy="17942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pic>
          <p:nvPicPr>
            <p:cNvPr id="10" name="Рисунок 9" descr="Контракт контур">
              <a:extLst>
                <a:ext uri="{FF2B5EF4-FFF2-40B4-BE49-F238E27FC236}">
                  <a16:creationId xmlns:a16="http://schemas.microsoft.com/office/drawing/2014/main" id="{5B1FFD15-861F-9245-A5A9-0FC4E1BFE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8005" y="2199735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5A2E1A6-AC01-FC42-811E-2B40E347B84E}"/>
              </a:ext>
            </a:extLst>
          </p:cNvPr>
          <p:cNvGrpSpPr/>
          <p:nvPr/>
        </p:nvGrpSpPr>
        <p:grpSpPr>
          <a:xfrm>
            <a:off x="6480578" y="1227961"/>
            <a:ext cx="1822384" cy="1822384"/>
            <a:chOff x="7148422" y="1416645"/>
            <a:chExt cx="1794294" cy="1794294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5F45690-2628-134D-A6F2-5459A5B5C9D7}"/>
                </a:ext>
              </a:extLst>
            </p:cNvPr>
            <p:cNvSpPr/>
            <p:nvPr/>
          </p:nvSpPr>
          <p:spPr>
            <a:xfrm>
              <a:off x="7148422" y="1416645"/>
              <a:ext cx="1794294" cy="17942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pic>
          <p:nvPicPr>
            <p:cNvPr id="27" name="Рисунок 26" descr="Глаз контур">
              <a:extLst>
                <a:ext uri="{FF2B5EF4-FFF2-40B4-BE49-F238E27FC236}">
                  <a16:creationId xmlns:a16="http://schemas.microsoft.com/office/drawing/2014/main" id="{B60F6FA1-5708-4A4C-8D73-FA4224E84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282" y="1711569"/>
              <a:ext cx="1210574" cy="1210574"/>
            </a:xfrm>
            <a:prstGeom prst="rect">
              <a:avLst/>
            </a:prstGeom>
          </p:spPr>
        </p:pic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2B9EDFE0-09CE-C844-A638-D872CC4614A4}"/>
              </a:ext>
            </a:extLst>
          </p:cNvPr>
          <p:cNvGrpSpPr/>
          <p:nvPr/>
        </p:nvGrpSpPr>
        <p:grpSpPr>
          <a:xfrm>
            <a:off x="5760854" y="4251776"/>
            <a:ext cx="2446268" cy="1586279"/>
            <a:chOff x="5445788" y="4314818"/>
            <a:chExt cx="2810377" cy="1822385"/>
          </a:xfrm>
        </p:grpSpPr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72E820A8-5E2B-A441-992F-0D1D994881C9}"/>
                </a:ext>
              </a:extLst>
            </p:cNvPr>
            <p:cNvSpPr/>
            <p:nvPr/>
          </p:nvSpPr>
          <p:spPr>
            <a:xfrm>
              <a:off x="5445788" y="4314818"/>
              <a:ext cx="2810377" cy="18223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pic>
          <p:nvPicPr>
            <p:cNvPr id="47" name="Рисунок 46" descr="Деньги со сплошной заливкой">
              <a:extLst>
                <a:ext uri="{FF2B5EF4-FFF2-40B4-BE49-F238E27FC236}">
                  <a16:creationId xmlns:a16="http://schemas.microsoft.com/office/drawing/2014/main" id="{85A6A9CE-5142-A240-B96E-443D5C579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5610" y="4719882"/>
              <a:ext cx="914400" cy="914400"/>
            </a:xfrm>
            <a:prstGeom prst="rect">
              <a:avLst/>
            </a:prstGeom>
          </p:spPr>
        </p:pic>
        <p:pic>
          <p:nvPicPr>
            <p:cNvPr id="49" name="Рисунок 48" descr="Успех группы контур">
              <a:extLst>
                <a:ext uri="{FF2B5EF4-FFF2-40B4-BE49-F238E27FC236}">
                  <a16:creationId xmlns:a16="http://schemas.microsoft.com/office/drawing/2014/main" id="{58AE9014-3CFD-2640-8B9B-BEAD0C601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98693" y="4567692"/>
              <a:ext cx="1311876" cy="1311876"/>
            </a:xfrm>
            <a:prstGeom prst="rect">
              <a:avLst/>
            </a:prstGeom>
          </p:spPr>
        </p:pic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B0E4BC2A-A7F0-2249-8EBE-60E7DDF4425B}"/>
              </a:ext>
            </a:extLst>
          </p:cNvPr>
          <p:cNvGrpSpPr/>
          <p:nvPr/>
        </p:nvGrpSpPr>
        <p:grpSpPr>
          <a:xfrm>
            <a:off x="9344339" y="2488528"/>
            <a:ext cx="2810377" cy="1822385"/>
            <a:chOff x="9367109" y="2922143"/>
            <a:chExt cx="2810377" cy="1822385"/>
          </a:xfrm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CF843F28-2EE8-D74F-A3CA-F3B874AB7CDC}"/>
                </a:ext>
              </a:extLst>
            </p:cNvPr>
            <p:cNvSpPr/>
            <p:nvPr/>
          </p:nvSpPr>
          <p:spPr>
            <a:xfrm>
              <a:off x="9367109" y="2922143"/>
              <a:ext cx="2810377" cy="18223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pic>
          <p:nvPicPr>
            <p:cNvPr id="29" name="Рисунок 28" descr="Группа людей со сплошной заливкой">
              <a:extLst>
                <a:ext uri="{FF2B5EF4-FFF2-40B4-BE49-F238E27FC236}">
                  <a16:creationId xmlns:a16="http://schemas.microsoft.com/office/drawing/2014/main" id="{38D1C51C-AFD4-4540-922C-EB90036FD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74679" y="3187138"/>
              <a:ext cx="1354347" cy="1354347"/>
            </a:xfrm>
            <a:prstGeom prst="rect">
              <a:avLst/>
            </a:prstGeom>
          </p:spPr>
        </p:pic>
        <p:pic>
          <p:nvPicPr>
            <p:cNvPr id="55" name="Рисунок 54" descr="Монеты со сплошной заливкой">
              <a:extLst>
                <a:ext uri="{FF2B5EF4-FFF2-40B4-BE49-F238E27FC236}">
                  <a16:creationId xmlns:a16="http://schemas.microsoft.com/office/drawing/2014/main" id="{8B3226BE-22AF-E646-A957-49FE5190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86000" y="3531484"/>
              <a:ext cx="914400" cy="914400"/>
            </a:xfrm>
            <a:prstGeom prst="rect">
              <a:avLst/>
            </a:prstGeom>
          </p:spPr>
        </p:pic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49CCC89D-D11B-A649-959B-C193569B6C03}"/>
              </a:ext>
            </a:extLst>
          </p:cNvPr>
          <p:cNvGrpSpPr/>
          <p:nvPr/>
        </p:nvGrpSpPr>
        <p:grpSpPr>
          <a:xfrm>
            <a:off x="2337116" y="4166475"/>
            <a:ext cx="1762664" cy="1762664"/>
            <a:chOff x="3157268" y="4140014"/>
            <a:chExt cx="1794294" cy="1794294"/>
          </a:xfrm>
        </p:grpSpPr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E20A26B-11C8-044F-82CE-9EA6641074A7}"/>
                </a:ext>
              </a:extLst>
            </p:cNvPr>
            <p:cNvSpPr/>
            <p:nvPr/>
          </p:nvSpPr>
          <p:spPr>
            <a:xfrm>
              <a:off x="3157268" y="4140014"/>
              <a:ext cx="1794294" cy="17942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pic>
          <p:nvPicPr>
            <p:cNvPr id="57" name="Рисунок 56" descr="Лампочка и шестеренка контур">
              <a:extLst>
                <a:ext uri="{FF2B5EF4-FFF2-40B4-BE49-F238E27FC236}">
                  <a16:creationId xmlns:a16="http://schemas.microsoft.com/office/drawing/2014/main" id="{0112AD68-2E49-5041-B322-3BE2AC9B3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97215" y="4579961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49C5FB32-7A7D-3241-836B-3AE47263C379}"/>
              </a:ext>
            </a:extLst>
          </p:cNvPr>
          <p:cNvGrpSpPr/>
          <p:nvPr/>
        </p:nvGrpSpPr>
        <p:grpSpPr>
          <a:xfrm>
            <a:off x="3076696" y="1236680"/>
            <a:ext cx="2043507" cy="1822384"/>
            <a:chOff x="3470695" y="1743988"/>
            <a:chExt cx="2147976" cy="202145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EE8E698-3E53-784F-BE1E-21549960C805}"/>
                </a:ext>
              </a:extLst>
            </p:cNvPr>
            <p:cNvSpPr/>
            <p:nvPr/>
          </p:nvSpPr>
          <p:spPr>
            <a:xfrm>
              <a:off x="3470695" y="1938114"/>
              <a:ext cx="2147976" cy="1827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pic>
          <p:nvPicPr>
            <p:cNvPr id="22" name="Рисунок 21" descr="Отремонтированный дом с блестками контур">
              <a:extLst>
                <a:ext uri="{FF2B5EF4-FFF2-40B4-BE49-F238E27FC236}">
                  <a16:creationId xmlns:a16="http://schemas.microsoft.com/office/drawing/2014/main" id="{5ECFCB53-59B8-9A4B-AD03-4059B598F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13053" y="2200261"/>
              <a:ext cx="839854" cy="839854"/>
            </a:xfrm>
            <a:prstGeom prst="rect">
              <a:avLst/>
            </a:prstGeom>
          </p:spPr>
        </p:pic>
        <p:pic>
          <p:nvPicPr>
            <p:cNvPr id="60" name="Рисунок 59" descr="Преподаватель контур">
              <a:extLst>
                <a:ext uri="{FF2B5EF4-FFF2-40B4-BE49-F238E27FC236}">
                  <a16:creationId xmlns:a16="http://schemas.microsoft.com/office/drawing/2014/main" id="{2D731075-946E-8B40-B1EC-6DE006333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97215" y="1743988"/>
              <a:ext cx="2021456" cy="2021456"/>
            </a:xfrm>
            <a:prstGeom prst="rect">
              <a:avLst/>
            </a:prstGeom>
          </p:spPr>
        </p:pic>
      </p:grp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C3B0EA6-CE4F-A34C-8517-6294C512529B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 flipV="1">
            <a:off x="2360803" y="2235377"/>
            <a:ext cx="715893" cy="4731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9A3F00CD-8C99-DC4D-B524-7C8ADAFA554F}"/>
              </a:ext>
            </a:extLst>
          </p:cNvPr>
          <p:cNvCxnSpPr>
            <a:stCxn id="60" idx="3"/>
            <a:endCxn id="43" idx="2"/>
          </p:cNvCxnSpPr>
          <p:nvPr/>
        </p:nvCxnSpPr>
        <p:spPr>
          <a:xfrm flipV="1">
            <a:off x="5120203" y="2139153"/>
            <a:ext cx="1360375" cy="8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B497487-6F8B-2647-9F25-CAD74DED3F94}"/>
              </a:ext>
            </a:extLst>
          </p:cNvPr>
          <p:cNvCxnSpPr>
            <a:stCxn id="43" idx="6"/>
            <a:endCxn id="65" idx="0"/>
          </p:cNvCxnSpPr>
          <p:nvPr/>
        </p:nvCxnSpPr>
        <p:spPr>
          <a:xfrm>
            <a:off x="8302962" y="2139153"/>
            <a:ext cx="2446566" cy="3493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442E688C-408F-EE45-8D10-840843C2DDBD}"/>
              </a:ext>
            </a:extLst>
          </p:cNvPr>
          <p:cNvCxnSpPr>
            <a:stCxn id="65" idx="2"/>
            <a:endCxn id="69" idx="3"/>
          </p:cNvCxnSpPr>
          <p:nvPr/>
        </p:nvCxnSpPr>
        <p:spPr>
          <a:xfrm flipH="1">
            <a:off x="8207122" y="4310913"/>
            <a:ext cx="2542406" cy="734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9F71B31-4DFB-A349-AEEA-D596E75681AF}"/>
              </a:ext>
            </a:extLst>
          </p:cNvPr>
          <p:cNvCxnSpPr>
            <a:stCxn id="69" idx="1"/>
            <a:endCxn id="72" idx="6"/>
          </p:cNvCxnSpPr>
          <p:nvPr/>
        </p:nvCxnSpPr>
        <p:spPr>
          <a:xfrm flipH="1">
            <a:off x="4099780" y="5044916"/>
            <a:ext cx="1661074" cy="28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D8D702-7AA4-6244-BE6C-08D0A0A896B7}"/>
              </a:ext>
            </a:extLst>
          </p:cNvPr>
          <p:cNvSpPr txBox="1"/>
          <p:nvPr/>
        </p:nvSpPr>
        <p:spPr>
          <a:xfrm>
            <a:off x="566509" y="3701422"/>
            <a:ext cx="169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Регистрация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1B8EA0-AF9E-BA4A-AC9E-77CD8254A1EA}"/>
              </a:ext>
            </a:extLst>
          </p:cNvPr>
          <p:cNvSpPr txBox="1"/>
          <p:nvPr/>
        </p:nvSpPr>
        <p:spPr>
          <a:xfrm>
            <a:off x="2966384" y="3205415"/>
            <a:ext cx="23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Оформление проекта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D13637-2F3F-7D48-A949-3A193853E965}"/>
              </a:ext>
            </a:extLst>
          </p:cNvPr>
          <p:cNvSpPr txBox="1"/>
          <p:nvPr/>
        </p:nvSpPr>
        <p:spPr>
          <a:xfrm>
            <a:off x="6535859" y="3067631"/>
            <a:ext cx="153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Модерация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141E6C-B871-1340-A018-38B4B27B3D2B}"/>
              </a:ext>
            </a:extLst>
          </p:cNvPr>
          <p:cNvSpPr txBox="1"/>
          <p:nvPr/>
        </p:nvSpPr>
        <p:spPr>
          <a:xfrm>
            <a:off x="9593395" y="4518144"/>
            <a:ext cx="242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Получение взносов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240811-DD2B-E84F-A25A-340FE1DF7D22}"/>
              </a:ext>
            </a:extLst>
          </p:cNvPr>
          <p:cNvSpPr txBox="1"/>
          <p:nvPr/>
        </p:nvSpPr>
        <p:spPr>
          <a:xfrm>
            <a:off x="5450277" y="5957192"/>
            <a:ext cx="306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Получение суммы сбора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CF826D-A6BA-634B-A915-3F2A8DEED6B7}"/>
              </a:ext>
            </a:extLst>
          </p:cNvPr>
          <p:cNvSpPr txBox="1"/>
          <p:nvPr/>
        </p:nvSpPr>
        <p:spPr>
          <a:xfrm>
            <a:off x="2337116" y="5968799"/>
            <a:ext cx="18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Реализация</a:t>
            </a: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20367591-5A8B-DC4D-A8B2-A6390C9032EE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193247" y="3399721"/>
            <a:ext cx="1151092" cy="8817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620F39-53BC-F64C-AA17-F357B0B72F8B}"/>
              </a:ext>
            </a:extLst>
          </p:cNvPr>
          <p:cNvSpPr txBox="1"/>
          <p:nvPr/>
        </p:nvSpPr>
        <p:spPr>
          <a:xfrm>
            <a:off x="6733715" y="3740886"/>
            <a:ext cx="19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Вознаграждения</a:t>
            </a:r>
          </a:p>
        </p:txBody>
      </p:sp>
    </p:spTree>
    <p:extLst>
      <p:ext uri="{BB962C8B-B14F-4D97-AF65-F5344CB8AC3E}">
        <p14:creationId xmlns:p14="http://schemas.microsoft.com/office/powerpoint/2010/main" val="303944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fundly.com</a:t>
            </a:r>
            <a:r>
              <a:rPr lang="en-US" sz="2000" dirty="0"/>
              <a:t>, 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tier1fin.com,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rg.ru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rbc.ru</a:t>
            </a:r>
            <a:endParaRPr lang="ru-RU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1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Рынок </a:t>
            </a:r>
            <a:r>
              <a:rPr lang="ru-RU" sz="2000" dirty="0" err="1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краудфандинга</a:t>
            </a:r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активно развивается</a:t>
            </a:r>
            <a:endParaRPr lang="ru-RU" sz="2000" b="0" dirty="0">
              <a:solidFill>
                <a:schemeClr val="bg1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3969193-5B79-0048-A723-9C8B87DCFE86}"/>
              </a:ext>
            </a:extLst>
          </p:cNvPr>
          <p:cNvCxnSpPr>
            <a:stCxn id="23" idx="2"/>
            <a:endCxn id="11" idx="0"/>
          </p:cNvCxnSpPr>
          <p:nvPr/>
        </p:nvCxnSpPr>
        <p:spPr>
          <a:xfrm>
            <a:off x="6096000" y="1155601"/>
            <a:ext cx="0" cy="527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9FADA00-6EC4-E344-94FE-7F52692A3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809101"/>
              </p:ext>
            </p:extLst>
          </p:nvPr>
        </p:nvGraphicFramePr>
        <p:xfrm>
          <a:off x="347283" y="1762691"/>
          <a:ext cx="5401436" cy="3332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5A7C84A-1987-9140-A1BB-047FD39A4007}"/>
              </a:ext>
            </a:extLst>
          </p:cNvPr>
          <p:cNvCxnSpPr>
            <a:cxnSpLocks/>
          </p:cNvCxnSpPr>
          <p:nvPr/>
        </p:nvCxnSpPr>
        <p:spPr>
          <a:xfrm flipV="1">
            <a:off x="2344615" y="2907323"/>
            <a:ext cx="1688123" cy="164904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Диаграмма 30">
            <a:extLst>
              <a:ext uri="{FF2B5EF4-FFF2-40B4-BE49-F238E27FC236}">
                <a16:creationId xmlns:a16="http://schemas.microsoft.com/office/drawing/2014/main" id="{95D0F551-B5E0-2D4B-8715-246B37FB6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980281"/>
              </p:ext>
            </p:extLst>
          </p:nvPr>
        </p:nvGraphicFramePr>
        <p:xfrm>
          <a:off x="6443282" y="1762691"/>
          <a:ext cx="5401436" cy="3332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3477123-1B64-ED4D-A913-8AF21241ADE7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717F4A7-072F-7842-AC9F-60785FE8A1C9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65AC578-F65E-6446-ACDE-14AD706BEE51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AE41124-4E55-E643-988E-A24363320279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186B8AB-A623-1542-ADCE-1B38E2EA2525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91470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europarl.europa.eu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</a:rPr>
              <a:t>ieeexplore.ieee.org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, tier1fin.com</a:t>
            </a:r>
            <a:endParaRPr lang="ru-RU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0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может быть использован в целях мошенничества и ОД/ФТ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A9DCA56D-C04A-6B41-A969-3EEC1E06A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670378"/>
              </p:ext>
            </p:extLst>
          </p:nvPr>
        </p:nvGraphicFramePr>
        <p:xfrm>
          <a:off x="370350" y="1334007"/>
          <a:ext cx="5448440" cy="4924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1144E8-F037-0A42-88FD-F47FA0651757}"/>
              </a:ext>
            </a:extLst>
          </p:cNvPr>
          <p:cNvSpPr/>
          <p:nvPr/>
        </p:nvSpPr>
        <p:spPr>
          <a:xfrm>
            <a:off x="6207346" y="1334007"/>
            <a:ext cx="5265683" cy="453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Только в США за последние 5 лет </a:t>
            </a:r>
            <a:r>
              <a:rPr lang="ru-RU" sz="2000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киберпреступники</a:t>
            </a: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использовали сайты </a:t>
            </a:r>
            <a:r>
              <a:rPr lang="ru-RU" sz="2000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краудфандинга</a:t>
            </a: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для отмывания почти </a:t>
            </a:r>
            <a:r>
              <a:rPr lang="en-US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$</a:t>
            </a: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30 млн.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Мошенническая </a:t>
            </a:r>
            <a:r>
              <a:rPr lang="ru-RU" sz="2000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краудфандинговая</a:t>
            </a: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кампания с целью сбора средств для ветерана собрала </a:t>
            </a:r>
            <a:r>
              <a:rPr lang="en-US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$</a:t>
            </a: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400 </a:t>
            </a:r>
            <a:r>
              <a:rPr lang="ru-RU" sz="2000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тыс</a:t>
            </a: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которые были потрачены на предметы роскоши и казино.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Фальшивый сбор средств, который был предпринят после трагической аварии автобуса в Канаде, собрал почти </a:t>
            </a:r>
            <a:r>
              <a:rPr lang="en-US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$</a:t>
            </a: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4000, прежде чем </a:t>
            </a:r>
            <a:r>
              <a:rPr lang="ru-RU" sz="2000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фандрайзер</a:t>
            </a:r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был арестован.</a:t>
            </a:r>
          </a:p>
          <a:p>
            <a:pPr algn="ctr"/>
            <a:endParaRPr lang="ru-RU" sz="2000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77744A-482D-E848-A1AC-9D68A333DCD8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3076FA-45DC-3346-9CD2-E0937C1839BD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408A289-6608-6142-A01A-1CC3277A6758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0EB6C34-4569-3C49-98FB-CBFCCB3D4860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580DD6-ED3A-7446-8EC1-EB63B8543354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40514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 анализ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0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SMART-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цель: разработать за 6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мес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краудфандинговую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 платформу на основе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блокчейн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-технологий, прибыль в течении года после запуска которой составит не менее 1 млн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руб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 и количество выполненных проектов не менее 100</a:t>
            </a:r>
            <a:endParaRPr lang="ru-RU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DEFA9CA-EF75-BE4A-A510-8E3261CA8186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>
            <a:off x="6096000" y="1155600"/>
            <a:ext cx="0" cy="527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C8458ED-4359-6844-9764-CF2862D3C12B}"/>
              </a:ext>
            </a:extLst>
          </p:cNvPr>
          <p:cNvCxnSpPr/>
          <p:nvPr/>
        </p:nvCxnSpPr>
        <p:spPr>
          <a:xfrm>
            <a:off x="0" y="38066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095ED9A-47E6-7E44-9E6B-A47431F8671C}"/>
              </a:ext>
            </a:extLst>
          </p:cNvPr>
          <p:cNvSpPr/>
          <p:nvPr/>
        </p:nvSpPr>
        <p:spPr>
          <a:xfrm>
            <a:off x="216000" y="1764000"/>
            <a:ext cx="5654551" cy="1832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Непрозрачность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Высокие сборы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Отсутствие гарантированной защиты спонсоров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Неотслеживаемые</a:t>
            </a: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 транзакции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Высокий уровень мошенничества</a:t>
            </a:r>
          </a:p>
          <a:p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Futura Condensed Medium" panose="020B0602020204020303" pitchFamily="34" charset="-79"/>
            </a:endParaRPr>
          </a:p>
          <a:p>
            <a:pPr algn="ctr"/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A134C7A-DEDB-5F41-A3F2-7D6BF2A5114E}"/>
              </a:ext>
            </a:extLst>
          </p:cNvPr>
          <p:cNvSpPr/>
          <p:nvPr/>
        </p:nvSpPr>
        <p:spPr>
          <a:xfrm>
            <a:off x="6336000" y="1764000"/>
            <a:ext cx="5654551" cy="1832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Создание </a:t>
            </a:r>
            <a:r>
              <a:rPr lang="ru-RU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краудфандинговой</a:t>
            </a: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 платформы с использованием </a:t>
            </a:r>
            <a:r>
              <a:rPr lang="ru-RU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блокчейн</a:t>
            </a: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-технологий, обеспечивающих прозрачность поступления и траты денежных средств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97064-36A5-0A41-8A30-8ADC46DA01A5}"/>
              </a:ext>
            </a:extLst>
          </p:cNvPr>
          <p:cNvSpPr txBox="1"/>
          <p:nvPr/>
        </p:nvSpPr>
        <p:spPr>
          <a:xfrm>
            <a:off x="6311812" y="3960000"/>
            <a:ext cx="329288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Измеримые показатели успеха: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7074AA-38F2-9240-9636-EBC6F79B5822}"/>
              </a:ext>
            </a:extLst>
          </p:cNvPr>
          <p:cNvSpPr txBox="1"/>
          <p:nvPr/>
        </p:nvSpPr>
        <p:spPr>
          <a:xfrm>
            <a:off x="6316724" y="1296000"/>
            <a:ext cx="25490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Описание инициативы: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64DB582-F11F-FF40-9709-DA7D8610E855}"/>
              </a:ext>
            </a:extLst>
          </p:cNvPr>
          <p:cNvSpPr/>
          <p:nvPr/>
        </p:nvSpPr>
        <p:spPr>
          <a:xfrm>
            <a:off x="216000" y="4428000"/>
            <a:ext cx="5654551" cy="1832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Регистрация юр. лица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Регистрация компании в реестре инвестиционных платформ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Разработка децентрализованного </a:t>
            </a:r>
            <a:r>
              <a:rPr lang="en-US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Web-</a:t>
            </a: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приложения, интегрированного в </a:t>
            </a:r>
            <a:r>
              <a:rPr lang="ru-RU" dirty="0" err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блокчейн</a:t>
            </a: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 </a:t>
            </a:r>
            <a:r>
              <a:rPr lang="en-US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Ethereum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  <a:cs typeface="Futura Medium" panose="020B0602020204020303" pitchFamily="34" charset="-79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Запуск проекта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5744D3-AC7F-ED4A-B279-154D8FAE9623}"/>
              </a:ext>
            </a:extLst>
          </p:cNvPr>
          <p:cNvSpPr txBox="1"/>
          <p:nvPr/>
        </p:nvSpPr>
        <p:spPr>
          <a:xfrm>
            <a:off x="216000" y="3960000"/>
            <a:ext cx="2975495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Этапы реализации проекта: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ACA1BD8-338E-8647-B2DE-723C615E82E6}"/>
              </a:ext>
            </a:extLst>
          </p:cNvPr>
          <p:cNvSpPr/>
          <p:nvPr/>
        </p:nvSpPr>
        <p:spPr>
          <a:xfrm>
            <a:off x="6336000" y="4428000"/>
            <a:ext cx="5654551" cy="1832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80</a:t>
            </a:r>
            <a:r>
              <a:rPr lang="en-US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% </a:t>
            </a: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успешных проектов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Не более одного технического сбоя за полгода, работа платформы 24/7.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Доля проектов, связанных с незаконной деятельностью не более 5</a:t>
            </a:r>
            <a:r>
              <a:rPr lang="en-US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%</a:t>
            </a:r>
            <a:r>
              <a:rPr lang="ru-RU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371FF-B88A-F641-A622-5BAB75A85B37}"/>
              </a:ext>
            </a:extLst>
          </p:cNvPr>
          <p:cNvSpPr txBox="1"/>
          <p:nvPr/>
        </p:nvSpPr>
        <p:spPr>
          <a:xfrm>
            <a:off x="216000" y="1296000"/>
            <a:ext cx="56364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Недостатки существующих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краудфандинговых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  <a:cs typeface="Futura Medium" panose="020B0602020204020303" pitchFamily="34" charset="-79"/>
              </a:rPr>
              <a:t> систем: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3B4B77-22BD-B344-B0DE-67099145CD61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5508EF9-29F7-3642-BF13-0D5927A2DB06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9CBA2B9-4338-2648-910C-DFFE0A08219B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5D88B3D-E69F-2845-804B-C9BDA0B312EC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7F70E00-8F31-9447-A322-BCD5761DE5C3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35279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 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tadviser.ru</a:t>
            </a:r>
            <a:endParaRPr lang="ru-RU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1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Блокчейн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= доверие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A9DCA56D-C04A-6B41-A969-3EEC1E06A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890551"/>
              </p:ext>
            </p:extLst>
          </p:nvPr>
        </p:nvGraphicFramePr>
        <p:xfrm>
          <a:off x="22970" y="1488676"/>
          <a:ext cx="5448440" cy="438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69FAE8F-A00C-8544-A342-A6D84FAA1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847" y="1205172"/>
            <a:ext cx="6956305" cy="521722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8C05617-9289-084C-86F1-2579FCC93DA2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759B024-830E-A94A-B361-1D9646BEB6DC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03B025D-4FAD-F147-BA6B-C91F6FF7096F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41C9609-0E7B-F543-B82C-8393AAE90802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40F3355-B3B2-C645-A81A-19171DD828D6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3098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анализ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1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0" dirty="0">
                <a:solidFill>
                  <a:schemeClr val="bg1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Проект будет</a:t>
            </a:r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полезен всем заинтересованным в </a:t>
            </a:r>
            <a:r>
              <a:rPr lang="ru-RU" sz="2000" dirty="0" err="1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краудфандинге</a:t>
            </a:r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сторонам</a:t>
            </a:r>
            <a:endParaRPr lang="ru-RU" sz="2000" b="0" dirty="0">
              <a:solidFill>
                <a:schemeClr val="bg1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5E5D34-3F41-FE4A-AFC4-314C050C0A94}"/>
              </a:ext>
            </a:extLst>
          </p:cNvPr>
          <p:cNvSpPr/>
          <p:nvPr/>
        </p:nvSpPr>
        <p:spPr>
          <a:xfrm>
            <a:off x="4656000" y="1440000"/>
            <a:ext cx="28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Краудфандинг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 на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блокчейне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A30729-161E-2148-8F0F-69D81AB49BEB}"/>
              </a:ext>
            </a:extLst>
          </p:cNvPr>
          <p:cNvSpPr/>
          <p:nvPr/>
        </p:nvSpPr>
        <p:spPr>
          <a:xfrm>
            <a:off x="1080000" y="2876399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Для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бэкеров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F494C1-0B4F-2347-99C6-1EAD260961E2}"/>
              </a:ext>
            </a:extLst>
          </p:cNvPr>
          <p:cNvSpPr/>
          <p:nvPr/>
        </p:nvSpPr>
        <p:spPr>
          <a:xfrm>
            <a:off x="5016000" y="2880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Для </a:t>
            </a:r>
            <a:r>
              <a:rPr lang="ru-RU" dirty="0" err="1">
                <a:latin typeface="Baskerville" panose="02020502070401020303" pitchFamily="18" charset="0"/>
                <a:ea typeface="Baskerville" panose="02020502070401020303" pitchFamily="18" charset="0"/>
              </a:rPr>
              <a:t>фаундеров</a:t>
            </a:r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CCA4C69-CC99-8B47-AB4A-1B10463907E9}"/>
              </a:ext>
            </a:extLst>
          </p:cNvPr>
          <p:cNvSpPr/>
          <p:nvPr/>
        </p:nvSpPr>
        <p:spPr>
          <a:xfrm>
            <a:off x="8952000" y="2880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Для государства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CB99D07-39C2-5242-BBA3-148E3A3B6A13}"/>
              </a:ext>
            </a:extLst>
          </p:cNvPr>
          <p:cNvSpPr/>
          <p:nvPr/>
        </p:nvSpPr>
        <p:spPr>
          <a:xfrm>
            <a:off x="360000" y="4320000"/>
            <a:ext cx="162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Простота инвестирования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B3E70C5-35D6-A24E-A0FB-122E76F9AE04}"/>
              </a:ext>
            </a:extLst>
          </p:cNvPr>
          <p:cNvSpPr/>
          <p:nvPr/>
        </p:nvSpPr>
        <p:spPr>
          <a:xfrm>
            <a:off x="2340000" y="4320000"/>
            <a:ext cx="162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Безопасность инвестирования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4B620C0-EDB1-6944-9C64-2264FC792865}"/>
              </a:ext>
            </a:extLst>
          </p:cNvPr>
          <p:cNvSpPr/>
          <p:nvPr/>
        </p:nvSpPr>
        <p:spPr>
          <a:xfrm>
            <a:off x="4320000" y="4320000"/>
            <a:ext cx="162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Простота создания проекта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D29A467-827C-354C-A68F-FFCEC9D1C339}"/>
              </a:ext>
            </a:extLst>
          </p:cNvPr>
          <p:cNvSpPr/>
          <p:nvPr/>
        </p:nvSpPr>
        <p:spPr>
          <a:xfrm>
            <a:off x="6300000" y="4320000"/>
            <a:ext cx="162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Гибкое управление проектом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EBC88C6-06BD-614A-AB1E-B524AE719B16}"/>
              </a:ext>
            </a:extLst>
          </p:cNvPr>
          <p:cNvSpPr/>
          <p:nvPr/>
        </p:nvSpPr>
        <p:spPr>
          <a:xfrm>
            <a:off x="8280000" y="4320000"/>
            <a:ext cx="162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Снижение рисков </a:t>
            </a:r>
            <a:r>
              <a:rPr lang="ru-RU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ОД/ФТ/ФРОМУ</a:t>
            </a:r>
            <a:endParaRPr lang="ru-RU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ADB8576-C062-9248-8940-CF560913ADBA}"/>
              </a:ext>
            </a:extLst>
          </p:cNvPr>
          <p:cNvSpPr/>
          <p:nvPr/>
        </p:nvSpPr>
        <p:spPr>
          <a:xfrm>
            <a:off x="10260000" y="4320000"/>
            <a:ext cx="162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Положительное влияние на экономику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23138D6-76ED-2B4A-8CE7-198EC772DF02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170000" y="3596399"/>
            <a:ext cx="990000" cy="72360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34A82B4-AAC6-5549-9AE9-A2CD6796A1E9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2160000" y="3596399"/>
            <a:ext cx="990000" cy="72360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C052A37-B86E-EA49-8C49-9F0722E43A3A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5130000" y="3600000"/>
            <a:ext cx="966000" cy="7200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826725A-E65D-AE44-9D55-F05BEC891783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6096000" y="3600000"/>
            <a:ext cx="1014000" cy="7200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26D9140-C460-2240-9A80-C435767933E1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 flipH="1">
            <a:off x="9090000" y="3600000"/>
            <a:ext cx="942000" cy="7200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A45AD19-B036-4143-AD4D-F78084D2D651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10032000" y="3600000"/>
            <a:ext cx="1038000" cy="7200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8CB4740-EC24-784A-8EFF-AEBD58BA00B4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flipH="1">
            <a:off x="2160000" y="1800000"/>
            <a:ext cx="2496000" cy="1076399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860F8B3-D155-C747-A12B-5F0397D5AF60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>
            <a:off x="7536000" y="1800000"/>
            <a:ext cx="2496000" cy="10800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32F8357-871E-3C47-9ADA-2526C2469AD7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6096000" y="2160000"/>
            <a:ext cx="0" cy="7200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26DF7CE-6DA5-114A-8310-BE522386B4C6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EDEFDA9-9282-3444-8772-0E7932BFBF51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42A26C7-D8D6-5B4F-8E36-ED1237411EE4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7DA522F-2D87-4247-A755-CD58B1CC06CE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16AF927-0A2B-F84A-866A-6978A8FA9B42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4079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0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Управляющий комитет и команда проекта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0CED9D1-D3E7-1347-B7BE-1A0DD0DB0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70739"/>
              </p:ext>
            </p:extLst>
          </p:nvPr>
        </p:nvGraphicFramePr>
        <p:xfrm>
          <a:off x="335280" y="911256"/>
          <a:ext cx="11521440" cy="5247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42500078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195932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0465303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97899358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61860199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099949393"/>
                    </a:ext>
                  </a:extLst>
                </a:gridCol>
              </a:tblGrid>
              <a:tr h="258703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Задачи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Менеджер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Юрист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Тех. директор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СДЛ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Директор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78962068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Подготовка бизнес плана проекта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3944535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Разработка устава АО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28708852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Подготовка презентации </a:t>
                      </a:r>
                      <a:r>
                        <a:rPr lang="ru-RU" sz="1100" dirty="0" err="1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прокта</a:t>
                      </a:r>
                      <a:endParaRPr lang="ru-RU" sz="1100" dirty="0">
                        <a:effectLst/>
                        <a:latin typeface="Baskerville" panose="02020502070401020303" pitchFamily="18" charset="0"/>
                        <a:ea typeface="Baskerville" panose="02020502070401020303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52929797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Оценка стартового капитала компании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72800491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Поиск инвесторов/спонсоров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96310448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Сбор команды разработчиков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115987865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Разработка сайты платформы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71280407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2C2D2E"/>
                          </a:solidFill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Программирование серверной логики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27125071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Интеграция блокчейн-платформы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70171769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Поиск аутсорсинговой бухгалтерсокой компании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70776866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Регистрация ЮЛ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3302411"/>
                  </a:ext>
                </a:extLst>
              </a:tr>
              <a:tr h="523773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Регистрация в реестре операторов инвестиционных платформ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12011998"/>
                  </a:ext>
                </a:extLst>
              </a:tr>
              <a:tr h="361477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Разработка ПВК (правила внутреннего контроля)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14699100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Запуск рекламной кампании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06694617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Запуск платформы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700819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AB39D-A8F6-2745-98E9-9FB9A15E1EEB}"/>
              </a:ext>
            </a:extLst>
          </p:cNvPr>
          <p:cNvSpPr txBox="1"/>
          <p:nvPr/>
        </p:nvSpPr>
        <p:spPr>
          <a:xfrm>
            <a:off x="5055737" y="6100323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R-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исполнитель, 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A-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ответственный, 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C-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согласующий, 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I-</a:t>
            </a:r>
            <a:r>
              <a:rPr lang="ru-RU" dirty="0">
                <a:latin typeface="Baskerville" panose="02020502070401020303" pitchFamily="18" charset="0"/>
                <a:ea typeface="Baskerville" panose="02020502070401020303" pitchFamily="18" charset="0"/>
              </a:rPr>
              <a:t>информируемый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357248-8AC4-844C-8EBB-AC2CD4FFC3F9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45094F5-5390-9A4A-88AA-7BF4C52DE171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C3F2E9A-B637-B44C-8807-7BBD8222378D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18C2BA-5632-B146-B66D-CEDF87445ABE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0AAC513-AA1A-5D43-A108-A639A4B51C4F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DF160-23A0-DC47-934F-EF5B9F56C1A2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анализ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35882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038C068-912E-DB44-AD63-DF30E1D4EEE8}"/>
              </a:ext>
            </a:extLst>
          </p:cNvPr>
          <p:cNvSpPr/>
          <p:nvPr/>
        </p:nvSpPr>
        <p:spPr>
          <a:xfrm>
            <a:off x="0" y="6425999"/>
            <a:ext cx="1219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9BAC-B15C-6F41-B918-D6EE5F9590EB}"/>
              </a:ext>
            </a:extLst>
          </p:cNvPr>
          <p:cNvSpPr txBox="1"/>
          <p:nvPr/>
        </p:nvSpPr>
        <p:spPr>
          <a:xfrm>
            <a:off x="0" y="6469655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Источники: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анализ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CB48A-4051-9142-A9EE-DBD57B4779B1}"/>
              </a:ext>
            </a:extLst>
          </p:cNvPr>
          <p:cNvSpPr txBox="1"/>
          <p:nvPr/>
        </p:nvSpPr>
        <p:spPr>
          <a:xfrm>
            <a:off x="11740055" y="6469655"/>
            <a:ext cx="4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D7D110-012E-A04E-B41A-9336D60DA140}"/>
              </a:ext>
            </a:extLst>
          </p:cNvPr>
          <p:cNvSpPr/>
          <p:nvPr/>
        </p:nvSpPr>
        <p:spPr>
          <a:xfrm>
            <a:off x="0" y="435600"/>
            <a:ext cx="121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Запуск проекта планируется 13 ноября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A5E875F-0D88-894D-A8C3-0F10FD66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301"/>
            <a:ext cx="12192000" cy="328739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FABEEC8-3298-FE46-88F5-0B3E8DA52450}"/>
              </a:ext>
            </a:extLst>
          </p:cNvPr>
          <p:cNvSpPr/>
          <p:nvPr/>
        </p:nvSpPr>
        <p:spPr>
          <a:xfrm>
            <a:off x="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Обзор текущей ситуации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671E67-C6D9-B844-907A-C2A0A6E58F5C}"/>
              </a:ext>
            </a:extLst>
          </p:cNvPr>
          <p:cNvSpPr/>
          <p:nvPr/>
        </p:nvSpPr>
        <p:spPr>
          <a:xfrm>
            <a:off x="241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Резюме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EC9005B-1A49-3344-8834-96025EEABF7E}"/>
              </a:ext>
            </a:extLst>
          </p:cNvPr>
          <p:cNvSpPr/>
          <p:nvPr/>
        </p:nvSpPr>
        <p:spPr>
          <a:xfrm>
            <a:off x="4831200" y="0"/>
            <a:ext cx="25308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Инициативы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43947B-7D08-D745-BA40-377FDC17D5F2}"/>
              </a:ext>
            </a:extLst>
          </p:cNvPr>
          <p:cNvSpPr/>
          <p:nvPr/>
        </p:nvSpPr>
        <p:spPr>
          <a:xfrm>
            <a:off x="73656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Риски</a:t>
            </a:r>
            <a:endParaRPr lang="ru-RU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53C73CA-14FC-7F41-8C98-C025E27E456F}"/>
              </a:ext>
            </a:extLst>
          </p:cNvPr>
          <p:cNvSpPr/>
          <p:nvPr/>
        </p:nvSpPr>
        <p:spPr>
          <a:xfrm>
            <a:off x="9780000" y="0"/>
            <a:ext cx="241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Финансовая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974393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841</Words>
  <Application>Microsoft Macintosh PowerPoint</Application>
  <PresentationFormat>Широкоэкранный</PresentationFormat>
  <Paragraphs>284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Baskerville</vt:lpstr>
      <vt:lpstr>Calibri</vt:lpstr>
      <vt:lpstr>Calibri Light</vt:lpstr>
      <vt:lpstr>Тема Office</vt:lpstr>
      <vt:lpstr>Краудфандинговая платформа с использованием блокчейн-технологий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Краудфандинговая платформа с использованием блокчейн-технологий</dc:title>
  <dc:creator>Луканов Антон lav026</dc:creator>
  <cp:lastModifiedBy>Луканов Антон lav026</cp:lastModifiedBy>
  <cp:revision>97</cp:revision>
  <dcterms:created xsi:type="dcterms:W3CDTF">2021-05-22T14:32:47Z</dcterms:created>
  <dcterms:modified xsi:type="dcterms:W3CDTF">2021-05-28T20:57:16Z</dcterms:modified>
</cp:coreProperties>
</file>