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notesMasterIdLst>
    <p:notesMasterId r:id="rId13"/>
  </p:notesMasterIdLst>
  <p:sldIdLst>
    <p:sldId id="257" r:id="rId2"/>
    <p:sldId id="259" r:id="rId3"/>
    <p:sldId id="261" r:id="rId4"/>
    <p:sldId id="258" r:id="rId5"/>
    <p:sldId id="262" r:id="rId6"/>
    <p:sldId id="263" r:id="rId7"/>
    <p:sldId id="264" r:id="rId8"/>
    <p:sldId id="265" r:id="rId9"/>
    <p:sldId id="267" r:id="rId10"/>
    <p:sldId id="268"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94660"/>
  </p:normalViewPr>
  <p:slideViewPr>
    <p:cSldViewPr snapToGrid="0">
      <p:cViewPr varScale="1">
        <p:scale>
          <a:sx n="101" d="100"/>
          <a:sy n="101" d="100"/>
        </p:scale>
        <p:origin x="2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1900</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AU" b="0" i="1" dirty="0"/>
            <a:t>Nicola Tesla:</a:t>
          </a:r>
          <a:r>
            <a:rPr lang="en-AU" b="0" i="0" dirty="0"/>
            <a:t>  EM can be used for detecting moving metallic objects</a:t>
          </a:r>
          <a:endParaRPr lang="en-US" dirty="0"/>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1931</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AU" b="0" i="0" dirty="0"/>
            <a:t>First known radar system from the UK. They equipped a ship with radar Work was abandoned for lack of government support</a:t>
          </a:r>
          <a:endParaRPr lang="en-US" dirty="0"/>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1939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World War II: J. Randall and A. Boot build a small radar  that was fitted in B-17 airplanes. </a:t>
          </a:r>
          <a:r>
            <a:rPr lang="en-AU" b="0" i="0" dirty="0"/>
            <a:t>They could combat the German submarines in the night and in fog</a:t>
          </a:r>
          <a:endParaRPr lang="en-US" dirty="0"/>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45682198-330F-41FC-A06F-9BF0D99E79C2}">
      <dgm:prSet/>
      <dgm:spPr/>
      <dgm:t>
        <a:bodyPr/>
        <a:lstStyle/>
        <a:p>
          <a:r>
            <a:rPr lang="en-US" dirty="0"/>
            <a:t>1940</a:t>
          </a:r>
        </a:p>
      </dgm:t>
    </dgm:pt>
    <dgm:pt modelId="{3D01D10D-F30F-43F0-A9E9-85D7DAD52045}" type="parTrans" cxnId="{69919F63-FF18-4BA7-8607-152B831846A8}">
      <dgm:prSet/>
      <dgm:spPr/>
      <dgm:t>
        <a:bodyPr/>
        <a:lstStyle/>
        <a:p>
          <a:endParaRPr lang="en-US"/>
        </a:p>
      </dgm:t>
    </dgm:pt>
    <dgm:pt modelId="{E878F34F-13B1-47AE-A930-3732F85FEB3B}" type="sibTrans" cxnId="{69919F63-FF18-4BA7-8607-152B831846A8}">
      <dgm:prSet/>
      <dgm:spPr/>
      <dgm:t>
        <a:bodyPr/>
        <a:lstStyle/>
        <a:p>
          <a:endParaRPr lang="en-US"/>
        </a:p>
      </dgm:t>
    </dgm:pt>
    <dgm:pt modelId="{EAA5544E-3237-4566-8228-2756E0DB815B}">
      <dgm:prSet/>
      <dgm:spPr/>
      <dgm:t>
        <a:bodyPr/>
        <a:lstStyle/>
        <a:p>
          <a:r>
            <a:rPr lang="en-AU" dirty="0"/>
            <a:t>Radars were detecting large patches of echoes of unknown </a:t>
          </a:r>
          <a:r>
            <a:rPr lang="en-US" dirty="0"/>
            <a:t>origin (Angel Echoes).</a:t>
          </a:r>
        </a:p>
      </dgm:t>
    </dgm:pt>
    <dgm:pt modelId="{05C1A4B5-30F1-421D-A3F8-DFD3124612F1}" type="parTrans" cxnId="{75D698E7-50D5-4BAC-9B42-105C45EBF1A6}">
      <dgm:prSet/>
      <dgm:spPr/>
      <dgm:t>
        <a:bodyPr/>
        <a:lstStyle/>
        <a:p>
          <a:endParaRPr lang="en-US"/>
        </a:p>
      </dgm:t>
    </dgm:pt>
    <dgm:pt modelId="{3B24DB86-2397-432F-998D-0DCC689D4281}" type="sibTrans" cxnId="{75D698E7-50D5-4BAC-9B42-105C45EBF1A6}">
      <dgm:prSet/>
      <dgm:spPr/>
      <dgm:t>
        <a:bodyPr/>
        <a:lstStyle/>
        <a:p>
          <a:endParaRPr lang="en-US"/>
        </a:p>
      </dgm:t>
    </dgm:pt>
    <dgm:pt modelId="{0361E2E6-C954-4204-9FCB-9BA09718D5C4}">
      <dgm:prSet/>
      <dgm:spPr/>
      <dgm:t>
        <a:bodyPr/>
        <a:lstStyle/>
        <a:p>
          <a:r>
            <a:rPr lang="en-US" dirty="0"/>
            <a:t>1943</a:t>
          </a:r>
        </a:p>
      </dgm:t>
    </dgm:pt>
    <dgm:pt modelId="{41D65E4C-43FD-4CC6-B331-230B604804F6}" type="parTrans" cxnId="{BAC284FB-3EAF-4C69-BD03-97C83E31F8C3}">
      <dgm:prSet/>
      <dgm:spPr/>
      <dgm:t>
        <a:bodyPr/>
        <a:lstStyle/>
        <a:p>
          <a:endParaRPr lang="en-US"/>
        </a:p>
      </dgm:t>
    </dgm:pt>
    <dgm:pt modelId="{D7509AA4-5BF7-484C-B37F-70140B9E273F}" type="sibTrans" cxnId="{BAC284FB-3EAF-4C69-BD03-97C83E31F8C3}">
      <dgm:prSet/>
      <dgm:spPr/>
      <dgm:t>
        <a:bodyPr/>
        <a:lstStyle/>
        <a:p>
          <a:endParaRPr lang="en-US"/>
        </a:p>
      </dgm:t>
    </dgm:pt>
    <dgm:pt modelId="{A21A4C63-4BA5-4E17-BA6A-9640F9A13E71}">
      <dgm:prSet/>
      <dgm:spPr/>
      <dgm:t>
        <a:bodyPr/>
        <a:lstStyle/>
        <a:p>
          <a:r>
            <a:rPr lang="en-US" dirty="0"/>
            <a:t>Project Stormy Weather in Canada</a:t>
          </a:r>
        </a:p>
      </dgm:t>
    </dgm:pt>
    <dgm:pt modelId="{DFAE5A89-1ECC-4314-A2D7-49A81E92D8ED}" type="parTrans" cxnId="{4E3446A8-5F7A-4B5A-8CFE-89332B85494A}">
      <dgm:prSet/>
      <dgm:spPr/>
      <dgm:t>
        <a:bodyPr/>
        <a:lstStyle/>
        <a:p>
          <a:endParaRPr lang="en-US"/>
        </a:p>
      </dgm:t>
    </dgm:pt>
    <dgm:pt modelId="{EA1A14A2-BA32-4E6E-91CF-5545A643195C}" type="sibTrans" cxnId="{4E3446A8-5F7A-4B5A-8CFE-89332B85494A}">
      <dgm:prSet/>
      <dgm:spPr/>
      <dgm:t>
        <a:bodyPr/>
        <a:lstStyle/>
        <a:p>
          <a:endParaRPr lang="en-US"/>
        </a:p>
      </dgm:t>
    </dgm:pt>
    <dgm:pt modelId="{C3C3997C-3832-4B2D-ABB0-001B5A038C5C}">
      <dgm:prSet/>
      <dgm:spPr/>
      <dgm:t>
        <a:bodyPr/>
        <a:lstStyle/>
        <a:p>
          <a:r>
            <a:rPr lang="en-US" dirty="0"/>
            <a:t>1946</a:t>
          </a:r>
        </a:p>
      </dgm:t>
    </dgm:pt>
    <dgm:pt modelId="{F2D6B439-60C3-46C9-9134-1BB8CAEAB791}" type="parTrans" cxnId="{38B5639A-16C0-470B-B246-4906BC9C6FF8}">
      <dgm:prSet/>
      <dgm:spPr/>
      <dgm:t>
        <a:bodyPr/>
        <a:lstStyle/>
        <a:p>
          <a:endParaRPr lang="en-US"/>
        </a:p>
      </dgm:t>
    </dgm:pt>
    <dgm:pt modelId="{61AA5263-44A1-42B2-B0FE-63F597D0581D}" type="sibTrans" cxnId="{38B5639A-16C0-470B-B246-4906BC9C6FF8}">
      <dgm:prSet/>
      <dgm:spPr/>
      <dgm:t>
        <a:bodyPr/>
        <a:lstStyle/>
        <a:p>
          <a:endParaRPr lang="en-US"/>
        </a:p>
      </dgm:t>
    </dgm:pt>
    <dgm:pt modelId="{F2AF242D-4A74-4833-98E6-7482427DCB7D}">
      <dgm:prSet/>
      <dgm:spPr/>
      <dgm:t>
        <a:bodyPr/>
        <a:lstStyle/>
        <a:p>
          <a:r>
            <a:rPr lang="en-US" dirty="0"/>
            <a:t>Development of the theory of scattering and attenuation of microwaves</a:t>
          </a:r>
        </a:p>
      </dgm:t>
    </dgm:pt>
    <dgm:pt modelId="{9655AF8B-B291-45C6-B003-89EF0EF3A0F5}" type="parTrans" cxnId="{20818964-D92B-4292-8E84-0F59628EBE96}">
      <dgm:prSet/>
      <dgm:spPr/>
      <dgm:t>
        <a:bodyPr/>
        <a:lstStyle/>
        <a:p>
          <a:endParaRPr lang="en-US"/>
        </a:p>
      </dgm:t>
    </dgm:pt>
    <dgm:pt modelId="{80D87209-69BD-4567-A548-7AD8AFDDCADC}" type="sibTrans" cxnId="{20818964-D92B-4292-8E84-0F59628EBE96}">
      <dgm:prSet/>
      <dgm:spPr/>
      <dgm:t>
        <a:bodyPr/>
        <a:lstStyle/>
        <a:p>
          <a:endParaRPr lang="en-US"/>
        </a:p>
      </dgm:t>
    </dgm:pt>
    <dgm:pt modelId="{5507412E-7123-4EB0-9F31-E986F5FC6112}">
      <dgm:prSet/>
      <dgm:spPr/>
      <dgm:t>
        <a:bodyPr/>
        <a:lstStyle/>
        <a:p>
          <a:r>
            <a:rPr lang="en-US" dirty="0"/>
            <a:t>1947</a:t>
          </a:r>
        </a:p>
      </dgm:t>
    </dgm:pt>
    <dgm:pt modelId="{614667EE-193B-467F-BBD2-841C9F3343BA}" type="parTrans" cxnId="{CA7E9D90-F5A0-490F-B39A-2732FCF4F6BE}">
      <dgm:prSet/>
      <dgm:spPr/>
      <dgm:t>
        <a:bodyPr/>
        <a:lstStyle/>
        <a:p>
          <a:endParaRPr lang="en-US"/>
        </a:p>
      </dgm:t>
    </dgm:pt>
    <dgm:pt modelId="{CF092B46-E2DB-4563-8898-4F9E86FC598A}" type="sibTrans" cxnId="{CA7E9D90-F5A0-490F-B39A-2732FCF4F6BE}">
      <dgm:prSet/>
      <dgm:spPr/>
      <dgm:t>
        <a:bodyPr/>
        <a:lstStyle/>
        <a:p>
          <a:endParaRPr lang="en-US"/>
        </a:p>
      </dgm:t>
    </dgm:pt>
    <dgm:pt modelId="{6CBBFD8E-DA39-45A2-B781-5A67FD4BFBD2}">
      <dgm:prSet/>
      <dgm:spPr/>
      <dgm:t>
        <a:bodyPr/>
        <a:lstStyle/>
        <a:p>
          <a:r>
            <a:rPr lang="en-US" dirty="0"/>
            <a:t>First weather radar conference (MIT).</a:t>
          </a:r>
        </a:p>
      </dgm:t>
    </dgm:pt>
    <dgm:pt modelId="{DBDA5477-D7EB-4925-975D-8A4AEA94B4DD}" type="parTrans" cxnId="{E2FD8FE7-AA3D-40DF-92A0-23E177AB55E0}">
      <dgm:prSet/>
      <dgm:spPr/>
      <dgm:t>
        <a:bodyPr/>
        <a:lstStyle/>
        <a:p>
          <a:endParaRPr lang="en-US"/>
        </a:p>
      </dgm:t>
    </dgm:pt>
    <dgm:pt modelId="{D6334ED1-1414-48BD-8A55-A9A3350D013D}" type="sibTrans" cxnId="{E2FD8FE7-AA3D-40DF-92A0-23E177AB55E0}">
      <dgm:prSet/>
      <dgm:spPr/>
      <dgm:t>
        <a:bodyPr/>
        <a:lstStyle/>
        <a:p>
          <a:endParaRPr lang="en-US"/>
        </a:p>
      </dgm:t>
    </dgm:pt>
    <dgm:pt modelId="{1C45B0A8-3E99-45C4-B633-F4E857B45928}">
      <dgm:prSet/>
      <dgm:spPr/>
      <dgm:t>
        <a:bodyPr/>
        <a:lstStyle/>
        <a:p>
          <a:r>
            <a:rPr lang="en-US" dirty="0"/>
            <a:t>First weather radar commissioned (USA)</a:t>
          </a:r>
        </a:p>
      </dgm:t>
    </dgm:pt>
    <dgm:pt modelId="{9E47F298-B0E8-4637-BC15-A3038A173257}" type="parTrans" cxnId="{437C3459-3F06-46C6-B006-6295C6CAB472}">
      <dgm:prSet/>
      <dgm:spPr/>
      <dgm:t>
        <a:bodyPr/>
        <a:lstStyle/>
        <a:p>
          <a:endParaRPr lang="en-US"/>
        </a:p>
      </dgm:t>
    </dgm:pt>
    <dgm:pt modelId="{76A23BD8-3E64-4BFF-924C-894D46B38DAA}" type="sibTrans" cxnId="{437C3459-3F06-46C6-B006-6295C6CAB472}">
      <dgm:prSet/>
      <dgm:spPr/>
      <dgm:t>
        <a:bodyPr/>
        <a:lstStyle/>
        <a:p>
          <a:endParaRPr lang="en-US"/>
        </a:p>
      </dgm:t>
    </dgm:pt>
    <dgm:pt modelId="{78FE962D-8415-4305-8960-3A6C19CAF6D9}">
      <dgm:prSet/>
      <dgm:spPr/>
      <dgm:t>
        <a:bodyPr/>
        <a:lstStyle/>
        <a:p>
          <a:r>
            <a:rPr lang="en-US" dirty="0"/>
            <a:t>1954-55</a:t>
          </a:r>
        </a:p>
      </dgm:t>
    </dgm:pt>
    <dgm:pt modelId="{0484F0BA-9EF9-4FEA-ADD9-B389A00EC8BB}" type="parTrans" cxnId="{574AF3CB-A63A-437E-BF46-676C0F19B98A}">
      <dgm:prSet/>
      <dgm:spPr/>
      <dgm:t>
        <a:bodyPr/>
        <a:lstStyle/>
        <a:p>
          <a:endParaRPr lang="en-US"/>
        </a:p>
      </dgm:t>
    </dgm:pt>
    <dgm:pt modelId="{C374466F-0A5F-4122-B0F8-6AFB2B8EE5B9}" type="sibTrans" cxnId="{574AF3CB-A63A-437E-BF46-676C0F19B98A}">
      <dgm:prSet/>
      <dgm:spPr/>
      <dgm:t>
        <a:bodyPr/>
        <a:lstStyle/>
        <a:p>
          <a:endParaRPr lang="en-US"/>
        </a:p>
      </dgm:t>
    </dgm:pt>
    <dgm:pt modelId="{90917E2B-2F4C-481F-B832-A0DDA698AF96}">
      <dgm:prSet/>
      <dgm:spPr/>
      <dgm:t>
        <a:bodyPr/>
        <a:lstStyle/>
        <a:p>
          <a:r>
            <a:rPr lang="en-US" dirty="0"/>
            <a:t>Several hurricanes struck the US Atlantic coast.</a:t>
          </a:r>
        </a:p>
      </dgm:t>
    </dgm:pt>
    <dgm:pt modelId="{AAA5DE2D-4B01-463D-8FCF-761E9EA56519}" type="parTrans" cxnId="{6AF26B75-1DE9-474C-88B7-6C536874A479}">
      <dgm:prSet/>
      <dgm:spPr/>
      <dgm:t>
        <a:bodyPr/>
        <a:lstStyle/>
        <a:p>
          <a:endParaRPr lang="en-US"/>
        </a:p>
      </dgm:t>
    </dgm:pt>
    <dgm:pt modelId="{33C5BAFD-E23C-4D48-9C34-303A7AC485D5}" type="sibTrans" cxnId="{6AF26B75-1DE9-474C-88B7-6C536874A479}">
      <dgm:prSet/>
      <dgm:spPr/>
      <dgm:t>
        <a:bodyPr/>
        <a:lstStyle/>
        <a:p>
          <a:endParaRPr lang="en-US"/>
        </a:p>
      </dgm:t>
    </dgm:pt>
    <dgm:pt modelId="{DF2CB298-44E6-4EF9-8CDD-22885BA54D4F}">
      <dgm:prSet/>
      <dgm:spPr/>
      <dgm:t>
        <a:bodyPr/>
        <a:lstStyle/>
        <a:p>
          <a:r>
            <a:rPr lang="en-US" dirty="0"/>
            <a:t>No radar to detect them.</a:t>
          </a:r>
        </a:p>
      </dgm:t>
    </dgm:pt>
    <dgm:pt modelId="{28E093F4-A5DF-41FB-991F-9327D7D3DEDD}" type="parTrans" cxnId="{E04E5683-3354-4F4B-85BA-440839754F66}">
      <dgm:prSet/>
      <dgm:spPr/>
      <dgm:t>
        <a:bodyPr/>
        <a:lstStyle/>
        <a:p>
          <a:endParaRPr lang="en-US"/>
        </a:p>
      </dgm:t>
    </dgm:pt>
    <dgm:pt modelId="{E931C921-8939-417D-B082-E328A88B4876}" type="sibTrans" cxnId="{E04E5683-3354-4F4B-85BA-440839754F66}">
      <dgm:prSet/>
      <dgm:spPr/>
      <dgm:t>
        <a:bodyPr/>
        <a:lstStyle/>
        <a:p>
          <a:endParaRPr lang="en-US"/>
        </a:p>
      </dgm:t>
    </dgm:pt>
    <dgm:pt modelId="{3CE3E7D3-88C4-4A6E-A285-53FD2AA0627E}">
      <dgm:prSet/>
      <dgm:spPr/>
      <dgm:t>
        <a:bodyPr/>
        <a:lstStyle/>
        <a:p>
          <a:r>
            <a:rPr lang="en-US" dirty="0"/>
            <a:t>1956</a:t>
          </a:r>
        </a:p>
      </dgm:t>
    </dgm:pt>
    <dgm:pt modelId="{CDA67266-D879-4303-A788-1669BC4F9982}" type="parTrans" cxnId="{457E12EA-313C-44F7-AB74-660AB3A90217}">
      <dgm:prSet/>
      <dgm:spPr/>
      <dgm:t>
        <a:bodyPr/>
        <a:lstStyle/>
        <a:p>
          <a:endParaRPr lang="en-US"/>
        </a:p>
      </dgm:t>
    </dgm:pt>
    <dgm:pt modelId="{BC2D1C24-15E2-4169-AE20-030FA6623343}" type="sibTrans" cxnId="{457E12EA-313C-44F7-AB74-660AB3A90217}">
      <dgm:prSet/>
      <dgm:spPr/>
      <dgm:t>
        <a:bodyPr/>
        <a:lstStyle/>
        <a:p>
          <a:endParaRPr lang="en-US"/>
        </a:p>
      </dgm:t>
    </dgm:pt>
    <dgm:pt modelId="{D7F5FC73-67AA-497A-A08E-E8C6FEBD295F}">
      <dgm:prSet/>
      <dgm:spPr/>
      <dgm:t>
        <a:bodyPr/>
        <a:lstStyle/>
        <a:p>
          <a:r>
            <a:rPr lang="en-US" dirty="0"/>
            <a:t>US Weather bureau gets funded to buy 31 radars (built by Raytheon).</a:t>
          </a:r>
        </a:p>
      </dgm:t>
    </dgm:pt>
    <dgm:pt modelId="{071BC1F7-F8DD-4335-A868-47846479D31E}" type="parTrans" cxnId="{43E8157C-845F-495A-BD90-259647F3B688}">
      <dgm:prSet/>
      <dgm:spPr/>
      <dgm:t>
        <a:bodyPr/>
        <a:lstStyle/>
        <a:p>
          <a:endParaRPr lang="en-US"/>
        </a:p>
      </dgm:t>
    </dgm:pt>
    <dgm:pt modelId="{F437D0C8-F93C-4C44-8B6B-2E695238B8E0}" type="sibTrans" cxnId="{43E8157C-845F-495A-BD90-259647F3B688}">
      <dgm:prSet/>
      <dgm:spPr/>
      <dgm:t>
        <a:bodyPr/>
        <a:lstStyle/>
        <a:p>
          <a:endParaRPr lang="en-US"/>
        </a:p>
      </dgm:t>
    </dgm:pt>
    <dgm:pt modelId="{24E5D3B2-7A98-493C-8692-D96D6A147AC8}">
      <dgm:prSet/>
      <dgm:spPr/>
      <dgm:t>
        <a:bodyPr/>
        <a:lstStyle/>
        <a:p>
          <a:r>
            <a:rPr lang="en-US" dirty="0"/>
            <a:t>1959</a:t>
          </a:r>
        </a:p>
      </dgm:t>
    </dgm:pt>
    <dgm:pt modelId="{7C1DBBEE-7BC8-4B37-A7CF-8F512118101F}" type="parTrans" cxnId="{C5A1DBDE-1D37-43C4-895A-F32B5A063304}">
      <dgm:prSet/>
      <dgm:spPr/>
      <dgm:t>
        <a:bodyPr/>
        <a:lstStyle/>
        <a:p>
          <a:endParaRPr lang="en-US"/>
        </a:p>
      </dgm:t>
    </dgm:pt>
    <dgm:pt modelId="{A262BA8E-0B3C-4723-9C1E-9199F71798EF}" type="sibTrans" cxnId="{C5A1DBDE-1D37-43C4-895A-F32B5A063304}">
      <dgm:prSet/>
      <dgm:spPr/>
      <dgm:t>
        <a:bodyPr/>
        <a:lstStyle/>
        <a:p>
          <a:endParaRPr lang="en-US"/>
        </a:p>
      </dgm:t>
    </dgm:pt>
    <dgm:pt modelId="{0C8B115B-41AF-4ADE-98C5-9C1315F0272C}">
      <dgm:prSet/>
      <dgm:spPr/>
      <dgm:t>
        <a:bodyPr/>
        <a:lstStyle/>
        <a:p>
          <a:r>
            <a:rPr lang="en-US" dirty="0"/>
            <a:t>First operational weather radar (June in Miami)</a:t>
          </a:r>
        </a:p>
      </dgm:t>
    </dgm:pt>
    <dgm:pt modelId="{2F524207-CFCE-41E1-9C4C-A4250CF41B35}" type="parTrans" cxnId="{0E9D2D04-4FD5-4EF8-8B7C-6B4A0B3E6092}">
      <dgm:prSet/>
      <dgm:spPr/>
      <dgm:t>
        <a:bodyPr/>
        <a:lstStyle/>
        <a:p>
          <a:endParaRPr lang="en-US"/>
        </a:p>
      </dgm:t>
    </dgm:pt>
    <dgm:pt modelId="{E6DA23FE-155D-43C3-AB01-60E9820EC291}" type="sibTrans" cxnId="{0E9D2D04-4FD5-4EF8-8B7C-6B4A0B3E6092}">
      <dgm:prSet/>
      <dgm:spPr/>
      <dgm:t>
        <a:bodyPr/>
        <a:lstStyle/>
        <a:p>
          <a:endParaRPr lang="en-US"/>
        </a:p>
      </dgm:t>
    </dgm:pt>
    <dgm:pt modelId="{092381D8-2E51-453D-9C49-305AA393C15A}">
      <dgm:prSet/>
      <dgm:spPr/>
      <dgm:t>
        <a:bodyPr/>
        <a:lstStyle/>
        <a:p>
          <a:r>
            <a:rPr lang="en-US" dirty="0"/>
            <a:t>14 others placed that year.</a:t>
          </a:r>
        </a:p>
      </dgm:t>
    </dgm:pt>
    <dgm:pt modelId="{5D354F82-42EF-40F5-9117-FA864855FCFB}" type="parTrans" cxnId="{4BDF6F14-B011-4BB6-8EF6-BFB134CBF43C}">
      <dgm:prSet/>
      <dgm:spPr/>
      <dgm:t>
        <a:bodyPr/>
        <a:lstStyle/>
        <a:p>
          <a:endParaRPr lang="en-US"/>
        </a:p>
      </dgm:t>
    </dgm:pt>
    <dgm:pt modelId="{0CE6E080-11A1-4206-8058-91AC7112B492}" type="sibTrans" cxnId="{4BDF6F14-B011-4BB6-8EF6-BFB134CBF43C}">
      <dgm:prSet/>
      <dgm:spPr/>
      <dgm:t>
        <a:bodyPr/>
        <a:lstStyle/>
        <a:p>
          <a:endParaRPr lang="en-US"/>
        </a:p>
      </dgm:t>
    </dgm:pt>
    <dgm:pt modelId="{D71D6A6B-D304-4F98-8699-F8F396E2009D}">
      <dgm:prSet/>
      <dgm:spPr/>
      <dgm:t>
        <a:bodyPr/>
        <a:lstStyle/>
        <a:p>
          <a:r>
            <a:rPr lang="en-US" dirty="0"/>
            <a:t>1962</a:t>
          </a:r>
        </a:p>
      </dgm:t>
    </dgm:pt>
    <dgm:pt modelId="{138D9054-57C9-4764-9620-D8824BC38914}" type="parTrans" cxnId="{380FF584-D968-47E3-B536-2BD07B709A79}">
      <dgm:prSet/>
      <dgm:spPr/>
      <dgm:t>
        <a:bodyPr/>
        <a:lstStyle/>
        <a:p>
          <a:endParaRPr lang="en-US"/>
        </a:p>
      </dgm:t>
    </dgm:pt>
    <dgm:pt modelId="{89BDA11A-777D-496D-AB35-2CE2E94B35BF}" type="sibTrans" cxnId="{380FF584-D968-47E3-B536-2BD07B709A79}">
      <dgm:prSet/>
      <dgm:spPr/>
      <dgm:t>
        <a:bodyPr/>
        <a:lstStyle/>
        <a:p>
          <a:endParaRPr lang="en-US"/>
        </a:p>
      </dgm:t>
    </dgm:pt>
    <dgm:pt modelId="{BAEFF35D-EA23-404E-B7C9-E15B50E720BF}">
      <dgm:prSet/>
      <dgm:spPr/>
      <dgm:t>
        <a:bodyPr/>
        <a:lstStyle/>
        <a:p>
          <a:r>
            <a:rPr lang="en-US" dirty="0"/>
            <a:t>The radar equation in meteorology!!!</a:t>
          </a:r>
        </a:p>
      </dgm:t>
    </dgm:pt>
    <dgm:pt modelId="{C523416E-C989-443A-BE87-6797E10EADAE}" type="parTrans" cxnId="{A98555BB-9216-4FCA-B731-95365D83D853}">
      <dgm:prSet/>
      <dgm:spPr/>
      <dgm:t>
        <a:bodyPr/>
        <a:lstStyle/>
        <a:p>
          <a:endParaRPr lang="en-US"/>
        </a:p>
      </dgm:t>
    </dgm:pt>
    <dgm:pt modelId="{E8DEEC42-31D5-4C3F-A9E6-280DBE9AC5A1}" type="sibTrans" cxnId="{A98555BB-9216-4FCA-B731-95365D83D853}">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11">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11">
        <dgm:presLayoutVars>
          <dgm:bulletEnabled val="1"/>
        </dgm:presLayoutVars>
      </dgm:prSet>
      <dgm:spPr/>
    </dgm:pt>
    <dgm:pt modelId="{122B38A3-0442-4747-820C-1F37877E2B0E}" type="pres">
      <dgm:prSet presAssocID="{8DB5D7D5-6A1C-4ABC-8850-759A9D876047}" presName="ConnectLine1" presStyleLbl="sibTrans1D1" presStyleIdx="0" presStyleCnt="11"/>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11"/>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11">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11">
        <dgm:presLayoutVars>
          <dgm:bulletEnabled val="1"/>
        </dgm:presLayoutVars>
      </dgm:prSet>
      <dgm:spPr/>
    </dgm:pt>
    <dgm:pt modelId="{DBA410EB-5F61-4F46-92D9-C5B0AA59EE15}" type="pres">
      <dgm:prSet presAssocID="{C5146535-FD3D-4589-98A3-623B8DA4B8DB}" presName="ConnectLine1" presStyleLbl="sibTrans1D1" presStyleIdx="1" presStyleCnt="11"/>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11"/>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11">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11">
        <dgm:presLayoutVars>
          <dgm:bulletEnabled val="1"/>
        </dgm:presLayoutVars>
      </dgm:prSet>
      <dgm:spPr/>
    </dgm:pt>
    <dgm:pt modelId="{440E9361-37D2-4157-AF38-7B49AD23708B}" type="pres">
      <dgm:prSet presAssocID="{09C152DA-7620-4852-8162-A77EC3609F3F}" presName="ConnectLine1" presStyleLbl="sibTrans1D1" presStyleIdx="2" presStyleCnt="11"/>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11"/>
      <dgm:spPr/>
    </dgm:pt>
    <dgm:pt modelId="{4174F691-D9D3-451C-9893-D177DC3AED58}" type="pres">
      <dgm:prSet presAssocID="{09C152DA-7620-4852-8162-A77EC3609F3F}" presName="EmptyPane1" presStyleCnt="0"/>
      <dgm:spPr/>
    </dgm:pt>
    <dgm:pt modelId="{4C0A8F46-627F-4D20-89F9-BC1246100E76}" type="pres">
      <dgm:prSet presAssocID="{0AE8D36D-0F0F-4206-AE39-0A2D73987B68}" presName="spaceBetweenRectangles1" presStyleCnt="0"/>
      <dgm:spPr/>
    </dgm:pt>
    <dgm:pt modelId="{65519C31-AD11-4FEA-B0DE-D7E173F73A2B}" type="pres">
      <dgm:prSet presAssocID="{45682198-330F-41FC-A06F-9BF0D99E79C2}" presName="composite1" presStyleCnt="0"/>
      <dgm:spPr/>
    </dgm:pt>
    <dgm:pt modelId="{46309328-23F9-40CF-A2F8-5A252BCB4FB0}" type="pres">
      <dgm:prSet presAssocID="{45682198-330F-41FC-A06F-9BF0D99E79C2}" presName="parent1" presStyleLbl="alignNode1" presStyleIdx="3" presStyleCnt="11">
        <dgm:presLayoutVars>
          <dgm:chMax val="1"/>
          <dgm:chPref val="1"/>
          <dgm:bulletEnabled val="1"/>
        </dgm:presLayoutVars>
      </dgm:prSet>
      <dgm:spPr/>
    </dgm:pt>
    <dgm:pt modelId="{52A870BF-0585-48A0-8F62-127374A86E30}" type="pres">
      <dgm:prSet presAssocID="{45682198-330F-41FC-A06F-9BF0D99E79C2}" presName="Childtext1" presStyleLbl="revTx" presStyleIdx="3" presStyleCnt="11">
        <dgm:presLayoutVars>
          <dgm:bulletEnabled val="1"/>
        </dgm:presLayoutVars>
      </dgm:prSet>
      <dgm:spPr/>
    </dgm:pt>
    <dgm:pt modelId="{408CC5E0-5DC1-4523-A970-8A42BE970B49}" type="pres">
      <dgm:prSet presAssocID="{45682198-330F-41FC-A06F-9BF0D99E79C2}" presName="ConnectLine1" presStyleLbl="sibTrans1D1" presStyleIdx="3" presStyleCnt="11"/>
      <dgm:spPr/>
    </dgm:pt>
    <dgm:pt modelId="{2BCA5319-6A9E-4C90-AA24-34AAADE4C93B}" type="pres">
      <dgm:prSet presAssocID="{45682198-330F-41FC-A06F-9BF0D99E79C2}" presName="ConnectLineEnd1" presStyleLbl="lnNode1" presStyleIdx="3" presStyleCnt="11"/>
      <dgm:spPr/>
    </dgm:pt>
    <dgm:pt modelId="{B3C2873B-0A6F-4DC6-862B-221BCE64B6DF}" type="pres">
      <dgm:prSet presAssocID="{45682198-330F-41FC-A06F-9BF0D99E79C2}" presName="EmptyPane1" presStyleCnt="0"/>
      <dgm:spPr/>
    </dgm:pt>
    <dgm:pt modelId="{37631FB0-34F8-4973-86CD-0848EC48E1CE}" type="pres">
      <dgm:prSet presAssocID="{E878F34F-13B1-47AE-A930-3732F85FEB3B}" presName="spaceBetweenRectangles1" presStyleCnt="0"/>
      <dgm:spPr/>
    </dgm:pt>
    <dgm:pt modelId="{77560839-6E59-4FA4-9489-53F5486694A3}" type="pres">
      <dgm:prSet presAssocID="{0361E2E6-C954-4204-9FCB-9BA09718D5C4}" presName="composite1" presStyleCnt="0"/>
      <dgm:spPr/>
    </dgm:pt>
    <dgm:pt modelId="{72E37E8A-FA58-4DC9-97B8-6C1F93AC067A}" type="pres">
      <dgm:prSet presAssocID="{0361E2E6-C954-4204-9FCB-9BA09718D5C4}" presName="parent1" presStyleLbl="alignNode1" presStyleIdx="4" presStyleCnt="11">
        <dgm:presLayoutVars>
          <dgm:chMax val="1"/>
          <dgm:chPref val="1"/>
          <dgm:bulletEnabled val="1"/>
        </dgm:presLayoutVars>
      </dgm:prSet>
      <dgm:spPr/>
    </dgm:pt>
    <dgm:pt modelId="{5B90CA54-4FA4-4453-A4B0-7BF45CB6645E}" type="pres">
      <dgm:prSet presAssocID="{0361E2E6-C954-4204-9FCB-9BA09718D5C4}" presName="Childtext1" presStyleLbl="revTx" presStyleIdx="4" presStyleCnt="11">
        <dgm:presLayoutVars>
          <dgm:bulletEnabled val="1"/>
        </dgm:presLayoutVars>
      </dgm:prSet>
      <dgm:spPr/>
    </dgm:pt>
    <dgm:pt modelId="{034EFD28-B95C-43C3-8009-36AA2A64DBEE}" type="pres">
      <dgm:prSet presAssocID="{0361E2E6-C954-4204-9FCB-9BA09718D5C4}" presName="ConnectLine1" presStyleLbl="sibTrans1D1" presStyleIdx="4" presStyleCnt="11"/>
      <dgm:spPr/>
    </dgm:pt>
    <dgm:pt modelId="{9E263BE5-38AE-495E-BF83-15AA89F6E178}" type="pres">
      <dgm:prSet presAssocID="{0361E2E6-C954-4204-9FCB-9BA09718D5C4}" presName="ConnectLineEnd1" presStyleLbl="lnNode1" presStyleIdx="4" presStyleCnt="11"/>
      <dgm:spPr/>
    </dgm:pt>
    <dgm:pt modelId="{A687B0DE-C5B8-4E96-B992-71399F3F67C9}" type="pres">
      <dgm:prSet presAssocID="{0361E2E6-C954-4204-9FCB-9BA09718D5C4}" presName="EmptyPane1" presStyleCnt="0"/>
      <dgm:spPr/>
    </dgm:pt>
    <dgm:pt modelId="{6063F7BF-49A4-447E-BC5E-8BDB5C4FABAE}" type="pres">
      <dgm:prSet presAssocID="{D7509AA4-5BF7-484C-B37F-70140B9E273F}" presName="spaceBetweenRectangles1" presStyleCnt="0"/>
      <dgm:spPr/>
    </dgm:pt>
    <dgm:pt modelId="{0B7BA4D1-90C9-4ACF-8537-499D6B26C889}" type="pres">
      <dgm:prSet presAssocID="{C3C3997C-3832-4B2D-ABB0-001B5A038C5C}" presName="composite1" presStyleCnt="0"/>
      <dgm:spPr/>
    </dgm:pt>
    <dgm:pt modelId="{F3B9F493-F698-43D9-A9FF-F77AFC86E69E}" type="pres">
      <dgm:prSet presAssocID="{C3C3997C-3832-4B2D-ABB0-001B5A038C5C}" presName="parent1" presStyleLbl="alignNode1" presStyleIdx="5" presStyleCnt="11">
        <dgm:presLayoutVars>
          <dgm:chMax val="1"/>
          <dgm:chPref val="1"/>
          <dgm:bulletEnabled val="1"/>
        </dgm:presLayoutVars>
      </dgm:prSet>
      <dgm:spPr/>
    </dgm:pt>
    <dgm:pt modelId="{217A830C-1CED-49A6-B683-E6265DCCD062}" type="pres">
      <dgm:prSet presAssocID="{C3C3997C-3832-4B2D-ABB0-001B5A038C5C}" presName="Childtext1" presStyleLbl="revTx" presStyleIdx="5" presStyleCnt="11">
        <dgm:presLayoutVars>
          <dgm:bulletEnabled val="1"/>
        </dgm:presLayoutVars>
      </dgm:prSet>
      <dgm:spPr/>
    </dgm:pt>
    <dgm:pt modelId="{7AAC4EC4-555C-4FC8-A5A4-97A43F25A8E5}" type="pres">
      <dgm:prSet presAssocID="{C3C3997C-3832-4B2D-ABB0-001B5A038C5C}" presName="ConnectLine1" presStyleLbl="sibTrans1D1" presStyleIdx="5" presStyleCnt="11"/>
      <dgm:spPr/>
    </dgm:pt>
    <dgm:pt modelId="{D28467FF-AA27-4A2B-85C0-CEC681646855}" type="pres">
      <dgm:prSet presAssocID="{C3C3997C-3832-4B2D-ABB0-001B5A038C5C}" presName="ConnectLineEnd1" presStyleLbl="lnNode1" presStyleIdx="5" presStyleCnt="11"/>
      <dgm:spPr/>
    </dgm:pt>
    <dgm:pt modelId="{A3163345-387D-4AE2-A4AB-F549D82C3751}" type="pres">
      <dgm:prSet presAssocID="{C3C3997C-3832-4B2D-ABB0-001B5A038C5C}" presName="EmptyPane1" presStyleCnt="0"/>
      <dgm:spPr/>
    </dgm:pt>
    <dgm:pt modelId="{4A9042BE-1AE0-4D9E-AE65-6788A305871D}" type="pres">
      <dgm:prSet presAssocID="{61AA5263-44A1-42B2-B0FE-63F597D0581D}" presName="spaceBetweenRectangles1" presStyleCnt="0"/>
      <dgm:spPr/>
    </dgm:pt>
    <dgm:pt modelId="{6D3F4C49-FDB0-4827-AFCC-381583E3E6F2}" type="pres">
      <dgm:prSet presAssocID="{5507412E-7123-4EB0-9F31-E986F5FC6112}" presName="composite1" presStyleCnt="0"/>
      <dgm:spPr/>
    </dgm:pt>
    <dgm:pt modelId="{EEDCFD76-8D94-409B-B0CC-1547E230C739}" type="pres">
      <dgm:prSet presAssocID="{5507412E-7123-4EB0-9F31-E986F5FC6112}" presName="parent1" presStyleLbl="alignNode1" presStyleIdx="6" presStyleCnt="11">
        <dgm:presLayoutVars>
          <dgm:chMax val="1"/>
          <dgm:chPref val="1"/>
          <dgm:bulletEnabled val="1"/>
        </dgm:presLayoutVars>
      </dgm:prSet>
      <dgm:spPr/>
    </dgm:pt>
    <dgm:pt modelId="{47FAA635-3B83-4DA4-8417-0BF9B62BC2FE}" type="pres">
      <dgm:prSet presAssocID="{5507412E-7123-4EB0-9F31-E986F5FC6112}" presName="Childtext1" presStyleLbl="revTx" presStyleIdx="6" presStyleCnt="11">
        <dgm:presLayoutVars>
          <dgm:bulletEnabled val="1"/>
        </dgm:presLayoutVars>
      </dgm:prSet>
      <dgm:spPr/>
    </dgm:pt>
    <dgm:pt modelId="{8AF9D919-32E2-4745-86DF-9E3A038189CC}" type="pres">
      <dgm:prSet presAssocID="{5507412E-7123-4EB0-9F31-E986F5FC6112}" presName="ConnectLine1" presStyleLbl="sibTrans1D1" presStyleIdx="6" presStyleCnt="11"/>
      <dgm:spPr/>
    </dgm:pt>
    <dgm:pt modelId="{56889A6B-6FA2-4003-A850-1C3208469776}" type="pres">
      <dgm:prSet presAssocID="{5507412E-7123-4EB0-9F31-E986F5FC6112}" presName="ConnectLineEnd1" presStyleLbl="lnNode1" presStyleIdx="6" presStyleCnt="11"/>
      <dgm:spPr/>
    </dgm:pt>
    <dgm:pt modelId="{C338D4CC-3338-4C7E-8E61-FBE783E6161B}" type="pres">
      <dgm:prSet presAssocID="{5507412E-7123-4EB0-9F31-E986F5FC6112}" presName="EmptyPane1" presStyleCnt="0"/>
      <dgm:spPr/>
    </dgm:pt>
    <dgm:pt modelId="{C943ABAB-9C8C-4274-9419-1B88EB619066}" type="pres">
      <dgm:prSet presAssocID="{CF092B46-E2DB-4563-8898-4F9E86FC598A}" presName="spaceBetweenRectangles1" presStyleCnt="0"/>
      <dgm:spPr/>
    </dgm:pt>
    <dgm:pt modelId="{9151CBE1-37EF-4BCD-9D0C-32AB5EC97F35}" type="pres">
      <dgm:prSet presAssocID="{78FE962D-8415-4305-8960-3A6C19CAF6D9}" presName="composite1" presStyleCnt="0"/>
      <dgm:spPr/>
    </dgm:pt>
    <dgm:pt modelId="{74A1FE70-5BEC-4F8D-BDCC-D4FED2D7F9E2}" type="pres">
      <dgm:prSet presAssocID="{78FE962D-8415-4305-8960-3A6C19CAF6D9}" presName="parent1" presStyleLbl="alignNode1" presStyleIdx="7" presStyleCnt="11">
        <dgm:presLayoutVars>
          <dgm:chMax val="1"/>
          <dgm:chPref val="1"/>
          <dgm:bulletEnabled val="1"/>
        </dgm:presLayoutVars>
      </dgm:prSet>
      <dgm:spPr/>
    </dgm:pt>
    <dgm:pt modelId="{BCD41995-2862-454A-88CF-476FB9B46BF2}" type="pres">
      <dgm:prSet presAssocID="{78FE962D-8415-4305-8960-3A6C19CAF6D9}" presName="Childtext1" presStyleLbl="revTx" presStyleIdx="7" presStyleCnt="11">
        <dgm:presLayoutVars>
          <dgm:bulletEnabled val="1"/>
        </dgm:presLayoutVars>
      </dgm:prSet>
      <dgm:spPr/>
    </dgm:pt>
    <dgm:pt modelId="{3644FD24-7560-49F9-B2EF-6C3DFBB32280}" type="pres">
      <dgm:prSet presAssocID="{78FE962D-8415-4305-8960-3A6C19CAF6D9}" presName="ConnectLine1" presStyleLbl="sibTrans1D1" presStyleIdx="7" presStyleCnt="11"/>
      <dgm:spPr/>
    </dgm:pt>
    <dgm:pt modelId="{3B4881CE-A2DF-43A5-935C-D929D054299F}" type="pres">
      <dgm:prSet presAssocID="{78FE962D-8415-4305-8960-3A6C19CAF6D9}" presName="ConnectLineEnd1" presStyleLbl="lnNode1" presStyleIdx="7" presStyleCnt="11"/>
      <dgm:spPr/>
    </dgm:pt>
    <dgm:pt modelId="{2916F8AD-A790-4A8E-A77F-8ACEB687B67B}" type="pres">
      <dgm:prSet presAssocID="{78FE962D-8415-4305-8960-3A6C19CAF6D9}" presName="EmptyPane1" presStyleCnt="0"/>
      <dgm:spPr/>
    </dgm:pt>
    <dgm:pt modelId="{84FE2B8D-A019-4801-9806-7C70F12DD8FE}" type="pres">
      <dgm:prSet presAssocID="{C374466F-0A5F-4122-B0F8-6AFB2B8EE5B9}" presName="spaceBetweenRectangles1" presStyleCnt="0"/>
      <dgm:spPr/>
    </dgm:pt>
    <dgm:pt modelId="{E40045C9-50A7-43FF-A611-375B4BA814FB}" type="pres">
      <dgm:prSet presAssocID="{3CE3E7D3-88C4-4A6E-A285-53FD2AA0627E}" presName="composite1" presStyleCnt="0"/>
      <dgm:spPr/>
    </dgm:pt>
    <dgm:pt modelId="{D7E43FAB-614C-4C0B-885D-A7F42AC573DA}" type="pres">
      <dgm:prSet presAssocID="{3CE3E7D3-88C4-4A6E-A285-53FD2AA0627E}" presName="parent1" presStyleLbl="alignNode1" presStyleIdx="8" presStyleCnt="11">
        <dgm:presLayoutVars>
          <dgm:chMax val="1"/>
          <dgm:chPref val="1"/>
          <dgm:bulletEnabled val="1"/>
        </dgm:presLayoutVars>
      </dgm:prSet>
      <dgm:spPr/>
    </dgm:pt>
    <dgm:pt modelId="{F551A87D-C435-4523-A8D6-4671EE20581E}" type="pres">
      <dgm:prSet presAssocID="{3CE3E7D3-88C4-4A6E-A285-53FD2AA0627E}" presName="Childtext1" presStyleLbl="revTx" presStyleIdx="8" presStyleCnt="11">
        <dgm:presLayoutVars>
          <dgm:bulletEnabled val="1"/>
        </dgm:presLayoutVars>
      </dgm:prSet>
      <dgm:spPr/>
    </dgm:pt>
    <dgm:pt modelId="{D7B1C9F7-DA06-4E93-9AF0-786422D299E9}" type="pres">
      <dgm:prSet presAssocID="{3CE3E7D3-88C4-4A6E-A285-53FD2AA0627E}" presName="ConnectLine1" presStyleLbl="sibTrans1D1" presStyleIdx="8" presStyleCnt="11"/>
      <dgm:spPr/>
    </dgm:pt>
    <dgm:pt modelId="{3D726078-2D93-4A5C-915B-85E1407F02F7}" type="pres">
      <dgm:prSet presAssocID="{3CE3E7D3-88C4-4A6E-A285-53FD2AA0627E}" presName="ConnectLineEnd1" presStyleLbl="lnNode1" presStyleIdx="8" presStyleCnt="11"/>
      <dgm:spPr/>
    </dgm:pt>
    <dgm:pt modelId="{8C4C9B4B-70F3-41A1-9796-E282173A6991}" type="pres">
      <dgm:prSet presAssocID="{3CE3E7D3-88C4-4A6E-A285-53FD2AA0627E}" presName="EmptyPane1" presStyleCnt="0"/>
      <dgm:spPr/>
    </dgm:pt>
    <dgm:pt modelId="{E5847CC4-C6F7-4252-BB4F-EB29A9B4DC19}" type="pres">
      <dgm:prSet presAssocID="{BC2D1C24-15E2-4169-AE20-030FA6623343}" presName="spaceBetweenRectangles1" presStyleCnt="0"/>
      <dgm:spPr/>
    </dgm:pt>
    <dgm:pt modelId="{8FD59B06-B52C-41BE-8C0F-3DF68051A841}" type="pres">
      <dgm:prSet presAssocID="{24E5D3B2-7A98-493C-8692-D96D6A147AC8}" presName="composite1" presStyleCnt="0"/>
      <dgm:spPr/>
    </dgm:pt>
    <dgm:pt modelId="{9A4150DA-F945-4826-AC80-B8373C977BDB}" type="pres">
      <dgm:prSet presAssocID="{24E5D3B2-7A98-493C-8692-D96D6A147AC8}" presName="parent1" presStyleLbl="alignNode1" presStyleIdx="9" presStyleCnt="11">
        <dgm:presLayoutVars>
          <dgm:chMax val="1"/>
          <dgm:chPref val="1"/>
          <dgm:bulletEnabled val="1"/>
        </dgm:presLayoutVars>
      </dgm:prSet>
      <dgm:spPr/>
    </dgm:pt>
    <dgm:pt modelId="{26190A61-FEEB-4C26-B52A-13BB015B30BC}" type="pres">
      <dgm:prSet presAssocID="{24E5D3B2-7A98-493C-8692-D96D6A147AC8}" presName="Childtext1" presStyleLbl="revTx" presStyleIdx="9" presStyleCnt="11">
        <dgm:presLayoutVars>
          <dgm:bulletEnabled val="1"/>
        </dgm:presLayoutVars>
      </dgm:prSet>
      <dgm:spPr/>
    </dgm:pt>
    <dgm:pt modelId="{ED2ACAC5-1AAB-442D-A65A-1655D3472AB9}" type="pres">
      <dgm:prSet presAssocID="{24E5D3B2-7A98-493C-8692-D96D6A147AC8}" presName="ConnectLine1" presStyleLbl="sibTrans1D1" presStyleIdx="9" presStyleCnt="11"/>
      <dgm:spPr/>
    </dgm:pt>
    <dgm:pt modelId="{00C7BB2A-F087-44CE-BB93-F7AB81A2C97B}" type="pres">
      <dgm:prSet presAssocID="{24E5D3B2-7A98-493C-8692-D96D6A147AC8}" presName="ConnectLineEnd1" presStyleLbl="lnNode1" presStyleIdx="9" presStyleCnt="11"/>
      <dgm:spPr/>
    </dgm:pt>
    <dgm:pt modelId="{519B161B-7D01-4A24-9321-53DFA323DF56}" type="pres">
      <dgm:prSet presAssocID="{24E5D3B2-7A98-493C-8692-D96D6A147AC8}" presName="EmptyPane1" presStyleCnt="0"/>
      <dgm:spPr/>
    </dgm:pt>
    <dgm:pt modelId="{86CD75FC-509F-4648-9BB0-CA5C6A0A0651}" type="pres">
      <dgm:prSet presAssocID="{A262BA8E-0B3C-4723-9C1E-9199F71798EF}" presName="spaceBetweenRectangles1" presStyleCnt="0"/>
      <dgm:spPr/>
    </dgm:pt>
    <dgm:pt modelId="{D99324D6-0D67-4EBB-A7B9-8B752724268A}" type="pres">
      <dgm:prSet presAssocID="{D71D6A6B-D304-4F98-8699-F8F396E2009D}" presName="composite1" presStyleCnt="0"/>
      <dgm:spPr/>
    </dgm:pt>
    <dgm:pt modelId="{34895401-9CB0-40AE-BC57-6326BDEFD058}" type="pres">
      <dgm:prSet presAssocID="{D71D6A6B-D304-4F98-8699-F8F396E2009D}" presName="parent1" presStyleLbl="alignNode1" presStyleIdx="10" presStyleCnt="11">
        <dgm:presLayoutVars>
          <dgm:chMax val="1"/>
          <dgm:chPref val="1"/>
          <dgm:bulletEnabled val="1"/>
        </dgm:presLayoutVars>
      </dgm:prSet>
      <dgm:spPr/>
    </dgm:pt>
    <dgm:pt modelId="{1DFEAB47-D62D-4B48-A2D1-67AD8EBCD4CB}" type="pres">
      <dgm:prSet presAssocID="{D71D6A6B-D304-4F98-8699-F8F396E2009D}" presName="Childtext1" presStyleLbl="revTx" presStyleIdx="10" presStyleCnt="11">
        <dgm:presLayoutVars>
          <dgm:bulletEnabled val="1"/>
        </dgm:presLayoutVars>
      </dgm:prSet>
      <dgm:spPr/>
    </dgm:pt>
    <dgm:pt modelId="{F9085CB5-888C-47B9-AA99-DA8A36FD83C7}" type="pres">
      <dgm:prSet presAssocID="{D71D6A6B-D304-4F98-8699-F8F396E2009D}" presName="ConnectLine1" presStyleLbl="sibTrans1D1" presStyleIdx="10" presStyleCnt="11"/>
      <dgm:spPr/>
    </dgm:pt>
    <dgm:pt modelId="{D6680D4B-4128-486B-9A2A-AA56726C9FF9}" type="pres">
      <dgm:prSet presAssocID="{D71D6A6B-D304-4F98-8699-F8F396E2009D}" presName="ConnectLineEnd1" presStyleLbl="lnNode1" presStyleIdx="10" presStyleCnt="11"/>
      <dgm:spPr/>
    </dgm:pt>
    <dgm:pt modelId="{8BC896C7-57D2-445C-8528-0594873C4A54}" type="pres">
      <dgm:prSet presAssocID="{D71D6A6B-D304-4F98-8699-F8F396E2009D}" presName="EmptyPane1" presStyleCnt="0"/>
      <dgm:spPr/>
    </dgm:pt>
  </dgm:ptLst>
  <dgm:cxnLst>
    <dgm:cxn modelId="{380FF584-D968-47E3-B536-2BD07B709A79}" srcId="{6A70FD8F-0050-42E3-8B3A-6ED7CFB9852E}" destId="{D71D6A6B-D304-4F98-8699-F8F396E2009D}" srcOrd="10" destOrd="0" parTransId="{138D9054-57C9-4764-9620-D8824BC38914}" sibTransId="{89BDA11A-777D-496D-AB35-2CE2E94B35BF}"/>
    <dgm:cxn modelId="{0B4C5ACC-52EA-4B5B-8B10-D0CD353FA567}" type="presOf" srcId="{24E5D3B2-7A98-493C-8692-D96D6A147AC8}" destId="{9A4150DA-F945-4826-AC80-B8373C977BDB}" srcOrd="0" destOrd="0" presId="urn:microsoft.com/office/officeart/2016/7/layout/RoundedRectangleTimeline"/>
    <dgm:cxn modelId="{A98555BB-9216-4FCA-B731-95365D83D853}" srcId="{D71D6A6B-D304-4F98-8699-F8F396E2009D}" destId="{BAEFF35D-EA23-404E-B7C9-E15B50E720BF}" srcOrd="0" destOrd="0" parTransId="{C523416E-C989-443A-BE87-6797E10EADAE}" sibTransId="{E8DEEC42-31D5-4C3F-A9E6-280DBE9AC5A1}"/>
    <dgm:cxn modelId="{38B5639A-16C0-470B-B246-4906BC9C6FF8}" srcId="{6A70FD8F-0050-42E3-8B3A-6ED7CFB9852E}" destId="{C3C3997C-3832-4B2D-ABB0-001B5A038C5C}" srcOrd="5" destOrd="0" parTransId="{F2D6B439-60C3-46C9-9134-1BB8CAEAB791}" sibTransId="{61AA5263-44A1-42B2-B0FE-63F597D0581D}"/>
    <dgm:cxn modelId="{4BDF6F14-B011-4BB6-8EF6-BFB134CBF43C}" srcId="{24E5D3B2-7A98-493C-8692-D96D6A147AC8}" destId="{092381D8-2E51-453D-9C49-305AA393C15A}" srcOrd="1" destOrd="0" parTransId="{5D354F82-42EF-40F5-9117-FA864855FCFB}" sibTransId="{0CE6E080-11A1-4206-8058-91AC7112B492}"/>
    <dgm:cxn modelId="{437C3459-3F06-46C6-B006-6295C6CAB472}" srcId="{5507412E-7123-4EB0-9F31-E986F5FC6112}" destId="{1C45B0A8-3E99-45C4-B633-F4E857B45928}" srcOrd="1" destOrd="0" parTransId="{9E47F298-B0E8-4637-BC15-A3038A173257}" sibTransId="{76A23BD8-3E64-4BFF-924C-894D46B38DAA}"/>
    <dgm:cxn modelId="{40B2CC68-35D4-4E9B-B4A4-92B2BDDC5BCD}" type="presOf" srcId="{C3C3997C-3832-4B2D-ABB0-001B5A038C5C}" destId="{F3B9F493-F698-43D9-A9FF-F77AFC86E69E}" srcOrd="0" destOrd="0" presId="urn:microsoft.com/office/officeart/2016/7/layout/RoundedRectangleTimeline"/>
    <dgm:cxn modelId="{457E12EA-313C-44F7-AB74-660AB3A90217}" srcId="{6A70FD8F-0050-42E3-8B3A-6ED7CFB9852E}" destId="{3CE3E7D3-88C4-4A6E-A285-53FD2AA0627E}" srcOrd="8" destOrd="0" parTransId="{CDA67266-D879-4303-A788-1669BC4F9982}" sibTransId="{BC2D1C24-15E2-4169-AE20-030FA6623343}"/>
    <dgm:cxn modelId="{8C5B110A-FBC3-4CBF-BED2-413E87D4DAD5}" srcId="{8DB5D7D5-6A1C-4ABC-8850-759A9D876047}" destId="{96262926-A67D-4E4E-9515-5EBC67F0B634}" srcOrd="0" destOrd="0" parTransId="{EC74E552-C501-4B0E-9400-E8B410F53D50}" sibTransId="{1DA7ACEB-F642-43C1-BCB5-F580B9B985B9}"/>
    <dgm:cxn modelId="{22ECA226-C4EA-44F1-BCB5-77F78841DA6F}" type="presOf" srcId="{09C152DA-7620-4852-8162-A77EC3609F3F}" destId="{566B79CB-1A41-4F5C-BF91-58D94BF93913}" srcOrd="0" destOrd="0" presId="urn:microsoft.com/office/officeart/2016/7/layout/RoundedRectangleTimeline"/>
    <dgm:cxn modelId="{23ECAC8B-17A4-4883-AA0E-06D66B7E788A}" srcId="{6A70FD8F-0050-42E3-8B3A-6ED7CFB9852E}" destId="{09C152DA-7620-4852-8162-A77EC3609F3F}" srcOrd="2" destOrd="0" parTransId="{9F6D14C0-6C82-4CBD-8D6D-B0E117B6F2ED}" sibTransId="{0AE8D36D-0F0F-4206-AE39-0A2D73987B68}"/>
    <dgm:cxn modelId="{C5A1DBDE-1D37-43C4-895A-F32B5A063304}" srcId="{6A70FD8F-0050-42E3-8B3A-6ED7CFB9852E}" destId="{24E5D3B2-7A98-493C-8692-D96D6A147AC8}" srcOrd="9" destOrd="0" parTransId="{7C1DBBEE-7BC8-4B37-A7CF-8F512118101F}" sibTransId="{A262BA8E-0B3C-4723-9C1E-9199F71798EF}"/>
    <dgm:cxn modelId="{4E3446A8-5F7A-4B5A-8CFE-89332B85494A}" srcId="{0361E2E6-C954-4204-9FCB-9BA09718D5C4}" destId="{A21A4C63-4BA5-4E17-BA6A-9640F9A13E71}" srcOrd="0" destOrd="0" parTransId="{DFAE5A89-1ECC-4314-A2D7-49A81E92D8ED}" sibTransId="{EA1A14A2-BA32-4E6E-91CF-5545A643195C}"/>
    <dgm:cxn modelId="{0E9D2D04-4FD5-4EF8-8B7C-6B4A0B3E6092}" srcId="{24E5D3B2-7A98-493C-8692-D96D6A147AC8}" destId="{0C8B115B-41AF-4ADE-98C5-9C1315F0272C}" srcOrd="0" destOrd="0" parTransId="{2F524207-CFCE-41E1-9C4C-A4250CF41B35}" sibTransId="{E6DA23FE-155D-43C3-AB01-60E9820EC291}"/>
    <dgm:cxn modelId="{FD773EAB-9351-427F-8E9E-ED1B1542BCF1}" type="presOf" srcId="{0361E2E6-C954-4204-9FCB-9BA09718D5C4}" destId="{72E37E8A-FA58-4DC9-97B8-6C1F93AC067A}" srcOrd="0" destOrd="0" presId="urn:microsoft.com/office/officeart/2016/7/layout/RoundedRectangleTimeline"/>
    <dgm:cxn modelId="{1B0E10C4-5A27-4353-B024-124C46649F32}" type="presOf" srcId="{DF2CB298-44E6-4EF9-8CDD-22885BA54D4F}" destId="{BCD41995-2862-454A-88CF-476FB9B46BF2}" srcOrd="0" destOrd="1" presId="urn:microsoft.com/office/officeart/2016/7/layout/RoundedRectangleTimeline"/>
    <dgm:cxn modelId="{43E8157C-845F-495A-BD90-259647F3B688}" srcId="{3CE3E7D3-88C4-4A6E-A285-53FD2AA0627E}" destId="{D7F5FC73-67AA-497A-A08E-E8C6FEBD295F}" srcOrd="0" destOrd="0" parTransId="{071BC1F7-F8DD-4335-A868-47846479D31E}" sibTransId="{F437D0C8-F93C-4C44-8B6B-2E695238B8E0}"/>
    <dgm:cxn modelId="{6D1AA6AC-7206-4999-AD96-5E297F6C1C0B}" type="presOf" srcId="{EAA5544E-3237-4566-8228-2756E0DB815B}" destId="{52A870BF-0585-48A0-8F62-127374A86E30}" srcOrd="0" destOrd="0" presId="urn:microsoft.com/office/officeart/2016/7/layout/RoundedRectangleTimeline"/>
    <dgm:cxn modelId="{20818964-D92B-4292-8E84-0F59628EBE96}" srcId="{C3C3997C-3832-4B2D-ABB0-001B5A038C5C}" destId="{F2AF242D-4A74-4833-98E6-7482427DCB7D}" srcOrd="0" destOrd="0" parTransId="{9655AF8B-B291-45C6-B003-89EF0EF3A0F5}" sibTransId="{80D87209-69BD-4567-A548-7AD8AFDDCADC}"/>
    <dgm:cxn modelId="{69919F63-FF18-4BA7-8607-152B831846A8}" srcId="{6A70FD8F-0050-42E3-8B3A-6ED7CFB9852E}" destId="{45682198-330F-41FC-A06F-9BF0D99E79C2}" srcOrd="3" destOrd="0" parTransId="{3D01D10D-F30F-43F0-A9E9-85D7DAD52045}" sibTransId="{E878F34F-13B1-47AE-A930-3732F85FEB3B}"/>
    <dgm:cxn modelId="{CA4F0284-E0EC-4E5F-AE75-DDCC22FEDA0B}" type="presOf" srcId="{5507412E-7123-4EB0-9F31-E986F5FC6112}" destId="{EEDCFD76-8D94-409B-B0CC-1547E230C739}" srcOrd="0" destOrd="0" presId="urn:microsoft.com/office/officeart/2016/7/layout/RoundedRectangleTimeline"/>
    <dgm:cxn modelId="{6AF26B75-1DE9-474C-88B7-6C536874A479}" srcId="{78FE962D-8415-4305-8960-3A6C19CAF6D9}" destId="{90917E2B-2F4C-481F-B832-A0DDA698AF96}" srcOrd="0" destOrd="0" parTransId="{AAA5DE2D-4B01-463D-8FCF-761E9EA56519}" sibTransId="{33C5BAFD-E23C-4D48-9C34-303A7AC485D5}"/>
    <dgm:cxn modelId="{B54F94EA-F7EF-4E57-B085-6256F2DE732D}" type="presOf" srcId="{0C8B115B-41AF-4ADE-98C5-9C1315F0272C}" destId="{26190A61-FEEB-4C26-B52A-13BB015B30BC}"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8EBF857E-7408-4941-91E4-293B0F59EEF7}" srcId="{6A70FD8F-0050-42E3-8B3A-6ED7CFB9852E}" destId="{C5146535-FD3D-4589-98A3-623B8DA4B8DB}" srcOrd="1" destOrd="0" parTransId="{20848F78-EC70-4162-96CE-CC68006930F0}" sibTransId="{7A3CCAF8-AC3A-401E-AEDD-44BBC1AA9C31}"/>
    <dgm:cxn modelId="{C5202EE1-10E9-4076-9D55-9E0CF8B152AF}" srcId="{6A70FD8F-0050-42E3-8B3A-6ED7CFB9852E}" destId="{8DB5D7D5-6A1C-4ABC-8850-759A9D876047}" srcOrd="0" destOrd="0" parTransId="{D8874F40-D7B0-41DE-BB6F-A6014FEAB2D7}" sibTransId="{BD6E0A2E-99C8-4F5A-971A-CD211D1099FF}"/>
    <dgm:cxn modelId="{50C9B4B9-A929-4CD6-99B2-3433B0A6C2BB}" type="presOf" srcId="{092381D8-2E51-453D-9C49-305AA393C15A}" destId="{26190A61-FEEB-4C26-B52A-13BB015B30BC}" srcOrd="0" destOrd="1" presId="urn:microsoft.com/office/officeart/2016/7/layout/RoundedRectangleTimeline"/>
    <dgm:cxn modelId="{693F076F-972C-4444-871D-241C80E5E49A}" type="presOf" srcId="{45682198-330F-41FC-A06F-9BF0D99E79C2}" destId="{46309328-23F9-40CF-A2F8-5A252BCB4FB0}" srcOrd="0" destOrd="0" presId="urn:microsoft.com/office/officeart/2016/7/layout/RoundedRectangleTimeline"/>
    <dgm:cxn modelId="{2DC28DF8-5C1B-4F53-A4C1-D5B63FB54BAF}" srcId="{C5146535-FD3D-4589-98A3-623B8DA4B8DB}" destId="{E80CA270-6C90-4E17-ACEA-46B56AD54DD1}" srcOrd="0" destOrd="0" parTransId="{7EEC8067-96EF-4BE0-8BE3-BA59ED78A31F}" sibTransId="{1AFE46E5-6B07-4894-8ECB-21BD7E7B8AF1}"/>
    <dgm:cxn modelId="{F9540599-A193-456C-A9A9-8962E3855B0B}" type="presOf" srcId="{96262926-A67D-4E4E-9515-5EBC67F0B634}" destId="{5A1B764B-0DC5-47CD-BDEA-9E67799496EC}" srcOrd="0" destOrd="0" presId="urn:microsoft.com/office/officeart/2016/7/layout/RoundedRectangleTimeline"/>
    <dgm:cxn modelId="{635CE185-78FD-4E9F-BB54-5F360382A6D4}" type="presOf" srcId="{A21A4C63-4BA5-4E17-BA6A-9640F9A13E71}" destId="{5B90CA54-4FA4-4453-A4B0-7BF45CB6645E}" srcOrd="0" destOrd="0" presId="urn:microsoft.com/office/officeart/2016/7/layout/RoundedRectangleTimeline"/>
    <dgm:cxn modelId="{E04E5683-3354-4F4B-85BA-440839754F66}" srcId="{78FE962D-8415-4305-8960-3A6C19CAF6D9}" destId="{DF2CB298-44E6-4EF9-8CDD-22885BA54D4F}" srcOrd="1" destOrd="0" parTransId="{28E093F4-A5DF-41FB-991F-9327D7D3DEDD}" sibTransId="{E931C921-8939-417D-B082-E328A88B4876}"/>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D013F12E-E630-4535-A0DE-90AEC3BC3A96}" type="presOf" srcId="{6CBBFD8E-DA39-45A2-B781-5A67FD4BFBD2}" destId="{47FAA635-3B83-4DA4-8417-0BF9B62BC2FE}" srcOrd="0" destOrd="0" presId="urn:microsoft.com/office/officeart/2016/7/layout/RoundedRectangleTimeline"/>
    <dgm:cxn modelId="{CA7E9D90-F5A0-490F-B39A-2732FCF4F6BE}" srcId="{6A70FD8F-0050-42E3-8B3A-6ED7CFB9852E}" destId="{5507412E-7123-4EB0-9F31-E986F5FC6112}" srcOrd="6" destOrd="0" parTransId="{614667EE-193B-467F-BBD2-841C9F3343BA}" sibTransId="{CF092B46-E2DB-4563-8898-4F9E86FC598A}"/>
    <dgm:cxn modelId="{92DC1018-32A2-4BAC-96F5-3FB4B445E5FD}" type="presOf" srcId="{90917E2B-2F4C-481F-B832-A0DDA698AF96}" destId="{BCD41995-2862-454A-88CF-476FB9B46BF2}" srcOrd="0" destOrd="0" presId="urn:microsoft.com/office/officeart/2016/7/layout/RoundedRectangleTimeline"/>
    <dgm:cxn modelId="{B397B96F-E026-4AA6-9A7B-694289A340AB}" type="presOf" srcId="{D7F5FC73-67AA-497A-A08E-E8C6FEBD295F}" destId="{F551A87D-C435-4523-A8D6-4671EE20581E}" srcOrd="0" destOrd="0" presId="urn:microsoft.com/office/officeart/2016/7/layout/RoundedRectangleTimeline"/>
    <dgm:cxn modelId="{72DAEAF2-7C26-4C68-AE7F-21DE701A2592}" type="presOf" srcId="{BAEFF35D-EA23-404E-B7C9-E15B50E720BF}" destId="{1DFEAB47-D62D-4B48-A2D1-67AD8EBCD4CB}" srcOrd="0" destOrd="0" presId="urn:microsoft.com/office/officeart/2016/7/layout/RoundedRectangleTimeline"/>
    <dgm:cxn modelId="{574AF3CB-A63A-437E-BF46-676C0F19B98A}" srcId="{6A70FD8F-0050-42E3-8B3A-6ED7CFB9852E}" destId="{78FE962D-8415-4305-8960-3A6C19CAF6D9}" srcOrd="7" destOrd="0" parTransId="{0484F0BA-9EF9-4FEA-ADD9-B389A00EC8BB}" sibTransId="{C374466F-0A5F-4122-B0F8-6AFB2B8EE5B9}"/>
    <dgm:cxn modelId="{75D698E7-50D5-4BAC-9B42-105C45EBF1A6}" srcId="{45682198-330F-41FC-A06F-9BF0D99E79C2}" destId="{EAA5544E-3237-4566-8228-2756E0DB815B}" srcOrd="0" destOrd="0" parTransId="{05C1A4B5-30F1-421D-A3F8-DFD3124612F1}" sibTransId="{3B24DB86-2397-432F-998D-0DCC689D4281}"/>
    <dgm:cxn modelId="{58A0E8FE-1886-4815-89E1-9E0E5923B9A4}" type="presOf" srcId="{3CE3E7D3-88C4-4A6E-A285-53FD2AA0627E}" destId="{D7E43FAB-614C-4C0B-885D-A7F42AC573DA}" srcOrd="0" destOrd="0" presId="urn:microsoft.com/office/officeart/2016/7/layout/RoundedRectangleTimeline"/>
    <dgm:cxn modelId="{0C19C879-BAC7-48D8-AFFE-8A0D46A4746F}" type="presOf" srcId="{F2AF242D-4A74-4833-98E6-7482427DCB7D}" destId="{217A830C-1CED-49A6-B683-E6265DCCD062}" srcOrd="0" destOrd="0" presId="urn:microsoft.com/office/officeart/2016/7/layout/RoundedRectangleTimeline"/>
    <dgm:cxn modelId="{6B26E86C-945F-4BA3-95AC-174FF2C3B99F}" type="presOf" srcId="{D71D6A6B-D304-4F98-8699-F8F396E2009D}" destId="{34895401-9CB0-40AE-BC57-6326BDEFD058}" srcOrd="0" destOrd="0" presId="urn:microsoft.com/office/officeart/2016/7/layout/RoundedRectangleTimeline"/>
    <dgm:cxn modelId="{84C67813-55CE-4EBC-9032-03BD847DC17E}" type="presOf" srcId="{6A70FD8F-0050-42E3-8B3A-6ED7CFB9852E}" destId="{AB52B3CC-6563-466D-BFC3-9B6B5AFA0881}"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5C25BB02-FA66-40A4-9DA6-9E1CAE3A8D4E}" type="presOf" srcId="{C5146535-FD3D-4589-98A3-623B8DA4B8DB}" destId="{30804A27-188E-4A17-8FFE-97BCCA0597B8}" srcOrd="0" destOrd="0" presId="urn:microsoft.com/office/officeart/2016/7/layout/RoundedRectangleTimeline"/>
    <dgm:cxn modelId="{388F7E7D-7A93-4659-A605-D47E562E0469}" type="presOf" srcId="{78FE962D-8415-4305-8960-3A6C19CAF6D9}" destId="{74A1FE70-5BEC-4F8D-BDCC-D4FED2D7F9E2}" srcOrd="0" destOrd="0" presId="urn:microsoft.com/office/officeart/2016/7/layout/RoundedRectangleTimeline"/>
    <dgm:cxn modelId="{1393BEB6-10DB-450F-AFC7-B9326CEDB202}" type="presOf" srcId="{1C45B0A8-3E99-45C4-B633-F4E857B45928}" destId="{47FAA635-3B83-4DA4-8417-0BF9B62BC2FE}" srcOrd="0" destOrd="1" presId="urn:microsoft.com/office/officeart/2016/7/layout/RoundedRectangleTimeline"/>
    <dgm:cxn modelId="{E2FD8FE7-AA3D-40DF-92A0-23E177AB55E0}" srcId="{5507412E-7123-4EB0-9F31-E986F5FC6112}" destId="{6CBBFD8E-DA39-45A2-B781-5A67FD4BFBD2}" srcOrd="0" destOrd="0" parTransId="{DBDA5477-D7EB-4925-975D-8A4AEA94B4DD}" sibTransId="{D6334ED1-1414-48BD-8A55-A9A3350D013D}"/>
    <dgm:cxn modelId="{BAC284FB-3EAF-4C69-BD03-97C83E31F8C3}" srcId="{6A70FD8F-0050-42E3-8B3A-6ED7CFB9852E}" destId="{0361E2E6-C954-4204-9FCB-9BA09718D5C4}" srcOrd="4" destOrd="0" parTransId="{41D65E4C-43FD-4CC6-B331-230B604804F6}" sibTransId="{D7509AA4-5BF7-484C-B37F-70140B9E273F}"/>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 modelId="{7DC97B6B-EFF0-415C-ACBB-FE45E5F360A0}" type="presParOf" srcId="{AB52B3CC-6563-466D-BFC3-9B6B5AFA0881}" destId="{4C0A8F46-627F-4D20-89F9-BC1246100E76}" srcOrd="5" destOrd="0" presId="urn:microsoft.com/office/officeart/2016/7/layout/RoundedRectangleTimeline"/>
    <dgm:cxn modelId="{29667739-DB24-4ED0-B24B-5351483EB392}" type="presParOf" srcId="{AB52B3CC-6563-466D-BFC3-9B6B5AFA0881}" destId="{65519C31-AD11-4FEA-B0DE-D7E173F73A2B}" srcOrd="6" destOrd="0" presId="urn:microsoft.com/office/officeart/2016/7/layout/RoundedRectangleTimeline"/>
    <dgm:cxn modelId="{A9CD93FA-07F2-49BA-B9A1-A888BA2B11AF}" type="presParOf" srcId="{65519C31-AD11-4FEA-B0DE-D7E173F73A2B}" destId="{46309328-23F9-40CF-A2F8-5A252BCB4FB0}" srcOrd="0" destOrd="0" presId="urn:microsoft.com/office/officeart/2016/7/layout/RoundedRectangleTimeline"/>
    <dgm:cxn modelId="{722CBDC0-BB59-4054-9D9A-BAE59D22BA41}" type="presParOf" srcId="{65519C31-AD11-4FEA-B0DE-D7E173F73A2B}" destId="{52A870BF-0585-48A0-8F62-127374A86E30}" srcOrd="1" destOrd="0" presId="urn:microsoft.com/office/officeart/2016/7/layout/RoundedRectangleTimeline"/>
    <dgm:cxn modelId="{5801AAF0-9BAE-4519-BD3A-1930D98C53F7}" type="presParOf" srcId="{65519C31-AD11-4FEA-B0DE-D7E173F73A2B}" destId="{408CC5E0-5DC1-4523-A970-8A42BE970B49}" srcOrd="2" destOrd="0" presId="urn:microsoft.com/office/officeart/2016/7/layout/RoundedRectangleTimeline"/>
    <dgm:cxn modelId="{1FEDD3D1-547A-4916-AFA3-7D14CEA5C6F3}" type="presParOf" srcId="{65519C31-AD11-4FEA-B0DE-D7E173F73A2B}" destId="{2BCA5319-6A9E-4C90-AA24-34AAADE4C93B}" srcOrd="3" destOrd="0" presId="urn:microsoft.com/office/officeart/2016/7/layout/RoundedRectangleTimeline"/>
    <dgm:cxn modelId="{03799FC5-654A-407F-A077-A38B8CC2800F}" type="presParOf" srcId="{65519C31-AD11-4FEA-B0DE-D7E173F73A2B}" destId="{B3C2873B-0A6F-4DC6-862B-221BCE64B6DF}" srcOrd="4" destOrd="0" presId="urn:microsoft.com/office/officeart/2016/7/layout/RoundedRectangleTimeline"/>
    <dgm:cxn modelId="{42A52F89-CEA7-4FC8-969F-A976D206CAA9}" type="presParOf" srcId="{AB52B3CC-6563-466D-BFC3-9B6B5AFA0881}" destId="{37631FB0-34F8-4973-86CD-0848EC48E1CE}" srcOrd="7" destOrd="0" presId="urn:microsoft.com/office/officeart/2016/7/layout/RoundedRectangleTimeline"/>
    <dgm:cxn modelId="{BA38C485-30AA-4261-B0B7-3200C8E3518E}" type="presParOf" srcId="{AB52B3CC-6563-466D-BFC3-9B6B5AFA0881}" destId="{77560839-6E59-4FA4-9489-53F5486694A3}" srcOrd="8" destOrd="0" presId="urn:microsoft.com/office/officeart/2016/7/layout/RoundedRectangleTimeline"/>
    <dgm:cxn modelId="{B8A2DA5B-9EC4-446C-A4E8-B663569E1C72}" type="presParOf" srcId="{77560839-6E59-4FA4-9489-53F5486694A3}" destId="{72E37E8A-FA58-4DC9-97B8-6C1F93AC067A}" srcOrd="0" destOrd="0" presId="urn:microsoft.com/office/officeart/2016/7/layout/RoundedRectangleTimeline"/>
    <dgm:cxn modelId="{082DE6CE-BB1A-483A-B3E9-36E78E67E0E7}" type="presParOf" srcId="{77560839-6E59-4FA4-9489-53F5486694A3}" destId="{5B90CA54-4FA4-4453-A4B0-7BF45CB6645E}" srcOrd="1" destOrd="0" presId="urn:microsoft.com/office/officeart/2016/7/layout/RoundedRectangleTimeline"/>
    <dgm:cxn modelId="{AD1FDC3E-AF0F-4204-99DF-D5FC63FB2559}" type="presParOf" srcId="{77560839-6E59-4FA4-9489-53F5486694A3}" destId="{034EFD28-B95C-43C3-8009-36AA2A64DBEE}" srcOrd="2" destOrd="0" presId="urn:microsoft.com/office/officeart/2016/7/layout/RoundedRectangleTimeline"/>
    <dgm:cxn modelId="{25853D10-0A1C-43CD-9312-ED50E2D143AD}" type="presParOf" srcId="{77560839-6E59-4FA4-9489-53F5486694A3}" destId="{9E263BE5-38AE-495E-BF83-15AA89F6E178}" srcOrd="3" destOrd="0" presId="urn:microsoft.com/office/officeart/2016/7/layout/RoundedRectangleTimeline"/>
    <dgm:cxn modelId="{F651EA58-34DE-4EC0-8D68-BC9DE2B16681}" type="presParOf" srcId="{77560839-6E59-4FA4-9489-53F5486694A3}" destId="{A687B0DE-C5B8-4E96-B992-71399F3F67C9}" srcOrd="4" destOrd="0" presId="urn:microsoft.com/office/officeart/2016/7/layout/RoundedRectangleTimeline"/>
    <dgm:cxn modelId="{E145D57F-42A1-43DF-9704-6FC5D9E4E36D}" type="presParOf" srcId="{AB52B3CC-6563-466D-BFC3-9B6B5AFA0881}" destId="{6063F7BF-49A4-447E-BC5E-8BDB5C4FABAE}" srcOrd="9" destOrd="0" presId="urn:microsoft.com/office/officeart/2016/7/layout/RoundedRectangleTimeline"/>
    <dgm:cxn modelId="{03CC601E-7929-47C5-A96F-F542E550D517}" type="presParOf" srcId="{AB52B3CC-6563-466D-BFC3-9B6B5AFA0881}" destId="{0B7BA4D1-90C9-4ACF-8537-499D6B26C889}" srcOrd="10" destOrd="0" presId="urn:microsoft.com/office/officeart/2016/7/layout/RoundedRectangleTimeline"/>
    <dgm:cxn modelId="{E58684B9-5F02-4B3E-9BCF-EA703538BD26}" type="presParOf" srcId="{0B7BA4D1-90C9-4ACF-8537-499D6B26C889}" destId="{F3B9F493-F698-43D9-A9FF-F77AFC86E69E}" srcOrd="0" destOrd="0" presId="urn:microsoft.com/office/officeart/2016/7/layout/RoundedRectangleTimeline"/>
    <dgm:cxn modelId="{BF112091-4BC0-405E-AAB7-566CE3869193}" type="presParOf" srcId="{0B7BA4D1-90C9-4ACF-8537-499D6B26C889}" destId="{217A830C-1CED-49A6-B683-E6265DCCD062}" srcOrd="1" destOrd="0" presId="urn:microsoft.com/office/officeart/2016/7/layout/RoundedRectangleTimeline"/>
    <dgm:cxn modelId="{B734EE3E-F374-405D-B8F8-0D5301D0DE09}" type="presParOf" srcId="{0B7BA4D1-90C9-4ACF-8537-499D6B26C889}" destId="{7AAC4EC4-555C-4FC8-A5A4-97A43F25A8E5}" srcOrd="2" destOrd="0" presId="urn:microsoft.com/office/officeart/2016/7/layout/RoundedRectangleTimeline"/>
    <dgm:cxn modelId="{7F719376-37FC-422A-B76F-526314218965}" type="presParOf" srcId="{0B7BA4D1-90C9-4ACF-8537-499D6B26C889}" destId="{D28467FF-AA27-4A2B-85C0-CEC681646855}" srcOrd="3" destOrd="0" presId="urn:microsoft.com/office/officeart/2016/7/layout/RoundedRectangleTimeline"/>
    <dgm:cxn modelId="{887EE59B-BDB1-406D-96D7-045D30FECE24}" type="presParOf" srcId="{0B7BA4D1-90C9-4ACF-8537-499D6B26C889}" destId="{A3163345-387D-4AE2-A4AB-F549D82C3751}" srcOrd="4" destOrd="0" presId="urn:microsoft.com/office/officeart/2016/7/layout/RoundedRectangleTimeline"/>
    <dgm:cxn modelId="{4FD8E2CD-F115-452E-9E37-837AF76D29AA}" type="presParOf" srcId="{AB52B3CC-6563-466D-BFC3-9B6B5AFA0881}" destId="{4A9042BE-1AE0-4D9E-AE65-6788A305871D}" srcOrd="11" destOrd="0" presId="urn:microsoft.com/office/officeart/2016/7/layout/RoundedRectangleTimeline"/>
    <dgm:cxn modelId="{103D83DE-FD4D-4994-A8CD-8F6F7FE1BEA2}" type="presParOf" srcId="{AB52B3CC-6563-466D-BFC3-9B6B5AFA0881}" destId="{6D3F4C49-FDB0-4827-AFCC-381583E3E6F2}" srcOrd="12" destOrd="0" presId="urn:microsoft.com/office/officeart/2016/7/layout/RoundedRectangleTimeline"/>
    <dgm:cxn modelId="{53997596-B31F-44A1-AB0D-C2544AB565C4}" type="presParOf" srcId="{6D3F4C49-FDB0-4827-AFCC-381583E3E6F2}" destId="{EEDCFD76-8D94-409B-B0CC-1547E230C739}" srcOrd="0" destOrd="0" presId="urn:microsoft.com/office/officeart/2016/7/layout/RoundedRectangleTimeline"/>
    <dgm:cxn modelId="{25A0141D-CD4C-4473-BF78-0170C466C37B}" type="presParOf" srcId="{6D3F4C49-FDB0-4827-AFCC-381583E3E6F2}" destId="{47FAA635-3B83-4DA4-8417-0BF9B62BC2FE}" srcOrd="1" destOrd="0" presId="urn:microsoft.com/office/officeart/2016/7/layout/RoundedRectangleTimeline"/>
    <dgm:cxn modelId="{C3C38204-C5D2-4965-AFD7-590BE4A88E41}" type="presParOf" srcId="{6D3F4C49-FDB0-4827-AFCC-381583E3E6F2}" destId="{8AF9D919-32E2-4745-86DF-9E3A038189CC}" srcOrd="2" destOrd="0" presId="urn:microsoft.com/office/officeart/2016/7/layout/RoundedRectangleTimeline"/>
    <dgm:cxn modelId="{797E7059-9BA5-49FC-9F80-FCC138581025}" type="presParOf" srcId="{6D3F4C49-FDB0-4827-AFCC-381583E3E6F2}" destId="{56889A6B-6FA2-4003-A850-1C3208469776}" srcOrd="3" destOrd="0" presId="urn:microsoft.com/office/officeart/2016/7/layout/RoundedRectangleTimeline"/>
    <dgm:cxn modelId="{56B59BA7-18A1-479A-9294-A3B5B983502C}" type="presParOf" srcId="{6D3F4C49-FDB0-4827-AFCC-381583E3E6F2}" destId="{C338D4CC-3338-4C7E-8E61-FBE783E6161B}" srcOrd="4" destOrd="0" presId="urn:microsoft.com/office/officeart/2016/7/layout/RoundedRectangleTimeline"/>
    <dgm:cxn modelId="{58891B27-B3CF-422F-939F-D20937081E7D}" type="presParOf" srcId="{AB52B3CC-6563-466D-BFC3-9B6B5AFA0881}" destId="{C943ABAB-9C8C-4274-9419-1B88EB619066}" srcOrd="13" destOrd="0" presId="urn:microsoft.com/office/officeart/2016/7/layout/RoundedRectangleTimeline"/>
    <dgm:cxn modelId="{E3C8F413-685B-4BC5-959E-7E12AEBAEEB4}" type="presParOf" srcId="{AB52B3CC-6563-466D-BFC3-9B6B5AFA0881}" destId="{9151CBE1-37EF-4BCD-9D0C-32AB5EC97F35}" srcOrd="14" destOrd="0" presId="urn:microsoft.com/office/officeart/2016/7/layout/RoundedRectangleTimeline"/>
    <dgm:cxn modelId="{3408EE8F-2711-462C-814A-8E9AD02FA6F4}" type="presParOf" srcId="{9151CBE1-37EF-4BCD-9D0C-32AB5EC97F35}" destId="{74A1FE70-5BEC-4F8D-BDCC-D4FED2D7F9E2}" srcOrd="0" destOrd="0" presId="urn:microsoft.com/office/officeart/2016/7/layout/RoundedRectangleTimeline"/>
    <dgm:cxn modelId="{E8881DAF-969C-4A5A-A1A0-6E56FF0462AF}" type="presParOf" srcId="{9151CBE1-37EF-4BCD-9D0C-32AB5EC97F35}" destId="{BCD41995-2862-454A-88CF-476FB9B46BF2}" srcOrd="1" destOrd="0" presId="urn:microsoft.com/office/officeart/2016/7/layout/RoundedRectangleTimeline"/>
    <dgm:cxn modelId="{3E090076-ED89-4C51-A7C7-4BCD9F7EC07A}" type="presParOf" srcId="{9151CBE1-37EF-4BCD-9D0C-32AB5EC97F35}" destId="{3644FD24-7560-49F9-B2EF-6C3DFBB32280}" srcOrd="2" destOrd="0" presId="urn:microsoft.com/office/officeart/2016/7/layout/RoundedRectangleTimeline"/>
    <dgm:cxn modelId="{31AE44CA-FA88-46FA-AE97-57691033D8F9}" type="presParOf" srcId="{9151CBE1-37EF-4BCD-9D0C-32AB5EC97F35}" destId="{3B4881CE-A2DF-43A5-935C-D929D054299F}" srcOrd="3" destOrd="0" presId="urn:microsoft.com/office/officeart/2016/7/layout/RoundedRectangleTimeline"/>
    <dgm:cxn modelId="{A173138A-B303-4063-896F-546DC13A107A}" type="presParOf" srcId="{9151CBE1-37EF-4BCD-9D0C-32AB5EC97F35}" destId="{2916F8AD-A790-4A8E-A77F-8ACEB687B67B}" srcOrd="4" destOrd="0" presId="urn:microsoft.com/office/officeart/2016/7/layout/RoundedRectangleTimeline"/>
    <dgm:cxn modelId="{00D9006B-C5FC-4CD1-BE7C-68D679BECAE5}" type="presParOf" srcId="{AB52B3CC-6563-466D-BFC3-9B6B5AFA0881}" destId="{84FE2B8D-A019-4801-9806-7C70F12DD8FE}" srcOrd="15" destOrd="0" presId="urn:microsoft.com/office/officeart/2016/7/layout/RoundedRectangleTimeline"/>
    <dgm:cxn modelId="{5942B3A8-DBDA-43E2-8427-ACCA73CAD204}" type="presParOf" srcId="{AB52B3CC-6563-466D-BFC3-9B6B5AFA0881}" destId="{E40045C9-50A7-43FF-A611-375B4BA814FB}" srcOrd="16" destOrd="0" presId="urn:microsoft.com/office/officeart/2016/7/layout/RoundedRectangleTimeline"/>
    <dgm:cxn modelId="{52D7B1E6-9B3F-432B-8456-A24364A64C2B}" type="presParOf" srcId="{E40045C9-50A7-43FF-A611-375B4BA814FB}" destId="{D7E43FAB-614C-4C0B-885D-A7F42AC573DA}" srcOrd="0" destOrd="0" presId="urn:microsoft.com/office/officeart/2016/7/layout/RoundedRectangleTimeline"/>
    <dgm:cxn modelId="{5173685F-51E2-46DC-A560-F249D8A96CE9}" type="presParOf" srcId="{E40045C9-50A7-43FF-A611-375B4BA814FB}" destId="{F551A87D-C435-4523-A8D6-4671EE20581E}" srcOrd="1" destOrd="0" presId="urn:microsoft.com/office/officeart/2016/7/layout/RoundedRectangleTimeline"/>
    <dgm:cxn modelId="{87CA5B15-84C7-4920-99CB-0B3A7A940BBC}" type="presParOf" srcId="{E40045C9-50A7-43FF-A611-375B4BA814FB}" destId="{D7B1C9F7-DA06-4E93-9AF0-786422D299E9}" srcOrd="2" destOrd="0" presId="urn:microsoft.com/office/officeart/2016/7/layout/RoundedRectangleTimeline"/>
    <dgm:cxn modelId="{E11A4A03-2005-4681-8273-90C287F0B9C3}" type="presParOf" srcId="{E40045C9-50A7-43FF-A611-375B4BA814FB}" destId="{3D726078-2D93-4A5C-915B-85E1407F02F7}" srcOrd="3" destOrd="0" presId="urn:microsoft.com/office/officeart/2016/7/layout/RoundedRectangleTimeline"/>
    <dgm:cxn modelId="{F44377CA-113A-4647-8BF2-94C042F31B53}" type="presParOf" srcId="{E40045C9-50A7-43FF-A611-375B4BA814FB}" destId="{8C4C9B4B-70F3-41A1-9796-E282173A6991}" srcOrd="4" destOrd="0" presId="urn:microsoft.com/office/officeart/2016/7/layout/RoundedRectangleTimeline"/>
    <dgm:cxn modelId="{2DCF3DE8-AC61-4838-AFF5-056C1A6F5B4A}" type="presParOf" srcId="{AB52B3CC-6563-466D-BFC3-9B6B5AFA0881}" destId="{E5847CC4-C6F7-4252-BB4F-EB29A9B4DC19}" srcOrd="17" destOrd="0" presId="urn:microsoft.com/office/officeart/2016/7/layout/RoundedRectangleTimeline"/>
    <dgm:cxn modelId="{8680DC20-05F7-43AE-BB1A-6C94DB3A96DA}" type="presParOf" srcId="{AB52B3CC-6563-466D-BFC3-9B6B5AFA0881}" destId="{8FD59B06-B52C-41BE-8C0F-3DF68051A841}" srcOrd="18" destOrd="0" presId="urn:microsoft.com/office/officeart/2016/7/layout/RoundedRectangleTimeline"/>
    <dgm:cxn modelId="{B1185477-0149-4467-B2C4-7ABFB285652A}" type="presParOf" srcId="{8FD59B06-B52C-41BE-8C0F-3DF68051A841}" destId="{9A4150DA-F945-4826-AC80-B8373C977BDB}" srcOrd="0" destOrd="0" presId="urn:microsoft.com/office/officeart/2016/7/layout/RoundedRectangleTimeline"/>
    <dgm:cxn modelId="{459C128C-873A-4908-A8EC-1C2A64C14D9B}" type="presParOf" srcId="{8FD59B06-B52C-41BE-8C0F-3DF68051A841}" destId="{26190A61-FEEB-4C26-B52A-13BB015B30BC}" srcOrd="1" destOrd="0" presId="urn:microsoft.com/office/officeart/2016/7/layout/RoundedRectangleTimeline"/>
    <dgm:cxn modelId="{6A8CE36F-1816-4537-A33F-F489C5660918}" type="presParOf" srcId="{8FD59B06-B52C-41BE-8C0F-3DF68051A841}" destId="{ED2ACAC5-1AAB-442D-A65A-1655D3472AB9}" srcOrd="2" destOrd="0" presId="urn:microsoft.com/office/officeart/2016/7/layout/RoundedRectangleTimeline"/>
    <dgm:cxn modelId="{0BD4061C-162D-48C1-9505-5B32EAFF6C7E}" type="presParOf" srcId="{8FD59B06-B52C-41BE-8C0F-3DF68051A841}" destId="{00C7BB2A-F087-44CE-BB93-F7AB81A2C97B}" srcOrd="3" destOrd="0" presId="urn:microsoft.com/office/officeart/2016/7/layout/RoundedRectangleTimeline"/>
    <dgm:cxn modelId="{54471DB5-DFF5-44A9-9481-0A501E05D979}" type="presParOf" srcId="{8FD59B06-B52C-41BE-8C0F-3DF68051A841}" destId="{519B161B-7D01-4A24-9321-53DFA323DF56}" srcOrd="4" destOrd="0" presId="urn:microsoft.com/office/officeart/2016/7/layout/RoundedRectangleTimeline"/>
    <dgm:cxn modelId="{77DBC758-E489-426F-A4DF-BD1F8B01982C}" type="presParOf" srcId="{AB52B3CC-6563-466D-BFC3-9B6B5AFA0881}" destId="{86CD75FC-509F-4648-9BB0-CA5C6A0A0651}" srcOrd="19" destOrd="0" presId="urn:microsoft.com/office/officeart/2016/7/layout/RoundedRectangleTimeline"/>
    <dgm:cxn modelId="{FA4B630B-71F0-46DB-B5D7-71471B9E27A9}" type="presParOf" srcId="{AB52B3CC-6563-466D-BFC3-9B6B5AFA0881}" destId="{D99324D6-0D67-4EBB-A7B9-8B752724268A}" srcOrd="20" destOrd="0" presId="urn:microsoft.com/office/officeart/2016/7/layout/RoundedRectangleTimeline"/>
    <dgm:cxn modelId="{9BEDEE93-B5F8-4450-A9EE-DA123CFB5F50}" type="presParOf" srcId="{D99324D6-0D67-4EBB-A7B9-8B752724268A}" destId="{34895401-9CB0-40AE-BC57-6326BDEFD058}" srcOrd="0" destOrd="0" presId="urn:microsoft.com/office/officeart/2016/7/layout/RoundedRectangleTimeline"/>
    <dgm:cxn modelId="{FB9D9D08-23AA-4A47-983A-27384A1A7F71}" type="presParOf" srcId="{D99324D6-0D67-4EBB-A7B9-8B752724268A}" destId="{1DFEAB47-D62D-4B48-A2D1-67AD8EBCD4CB}" srcOrd="1" destOrd="0" presId="urn:microsoft.com/office/officeart/2016/7/layout/RoundedRectangleTimeline"/>
    <dgm:cxn modelId="{8DB9A850-B834-459E-A443-5510676DD087}" type="presParOf" srcId="{D99324D6-0D67-4EBB-A7B9-8B752724268A}" destId="{F9085CB5-888C-47B9-AA99-DA8A36FD83C7}" srcOrd="2" destOrd="0" presId="urn:microsoft.com/office/officeart/2016/7/layout/RoundedRectangleTimeline"/>
    <dgm:cxn modelId="{92E8B88F-4A49-4BAF-9C6A-4DC3732BF1F7}" type="presParOf" srcId="{D99324D6-0D67-4EBB-A7B9-8B752724268A}" destId="{D6680D4B-4128-486B-9A2A-AA56726C9FF9}" srcOrd="3" destOrd="0" presId="urn:microsoft.com/office/officeart/2016/7/layout/RoundedRectangleTimeline"/>
    <dgm:cxn modelId="{68DD1332-A692-4692-B9E8-3B394CF3CFBA}" type="presParOf" srcId="{D99324D6-0D67-4EBB-A7B9-8B752724268A}" destId="{8BC896C7-57D2-445C-8528-0594873C4A54}"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607318" y="1344296"/>
          <a:ext cx="363378" cy="945193"/>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1900</a:t>
          </a:r>
        </a:p>
      </dsp:txBody>
      <dsp:txXfrm rot="5400000">
        <a:off x="334150" y="1652943"/>
        <a:ext cx="927454" cy="327900"/>
      </dsp:txXfrm>
    </dsp:sp>
    <dsp:sp modelId="{5A1B764B-0DC5-47CD-BDEA-9E67799496EC}">
      <dsp:nvSpPr>
        <dsp:cNvPr id="0" name=""/>
        <dsp:cNvSpPr/>
      </dsp:nvSpPr>
      <dsp:spPr>
        <a:xfrm>
          <a:off x="1346" y="0"/>
          <a:ext cx="157532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AU" sz="1100" b="0" i="1" kern="1200" dirty="0"/>
            <a:t>Nicola Tesla:</a:t>
          </a:r>
          <a:r>
            <a:rPr lang="en-AU" sz="1100" b="0" i="0" kern="1200" dirty="0"/>
            <a:t>  EM can be used for detecting moving metallic objects</a:t>
          </a:r>
          <a:endParaRPr lang="en-US" sz="1100" kern="1200" dirty="0"/>
        </a:p>
      </dsp:txBody>
      <dsp:txXfrm>
        <a:off x="1346" y="0"/>
        <a:ext cx="1575322" cy="1271825"/>
      </dsp:txXfrm>
    </dsp:sp>
    <dsp:sp modelId="{122B38A3-0442-4747-820C-1F37877E2B0E}">
      <dsp:nvSpPr>
        <dsp:cNvPr id="0" name=""/>
        <dsp:cNvSpPr/>
      </dsp:nvSpPr>
      <dsp:spPr>
        <a:xfrm>
          <a:off x="789007"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752669"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1261604" y="1635204"/>
          <a:ext cx="945193" cy="363378"/>
        </a:xfrm>
        <a:prstGeom prst="rect">
          <a:avLst/>
        </a:prstGeom>
        <a:solidFill>
          <a:schemeClr val="accent1">
            <a:shade val="80000"/>
            <a:hueOff val="-53135"/>
            <a:satOff val="-2534"/>
            <a:lumOff val="3233"/>
            <a:alphaOff val="0"/>
          </a:schemeClr>
        </a:solidFill>
        <a:ln w="22225" cap="rnd" cmpd="sng" algn="ctr">
          <a:solidFill>
            <a:schemeClr val="accent1">
              <a:shade val="80000"/>
              <a:hueOff val="-53135"/>
              <a:satOff val="-2534"/>
              <a:lumOff val="323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1931</a:t>
          </a:r>
        </a:p>
      </dsp:txBody>
      <dsp:txXfrm>
        <a:off x="1261604" y="1635204"/>
        <a:ext cx="945193" cy="363378"/>
      </dsp:txXfrm>
    </dsp:sp>
    <dsp:sp modelId="{DF65791B-462E-4589-B98D-F60587330CA8}">
      <dsp:nvSpPr>
        <dsp:cNvPr id="0" name=""/>
        <dsp:cNvSpPr/>
      </dsp:nvSpPr>
      <dsp:spPr>
        <a:xfrm>
          <a:off x="946539" y="2361961"/>
          <a:ext cx="157532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AU" sz="1100" b="0" i="0" kern="1200" dirty="0"/>
            <a:t>First known radar system from the UK. They equipped a ship with radar Work was abandoned for lack of government support</a:t>
          </a:r>
          <a:endParaRPr lang="en-US" sz="1100" kern="1200" dirty="0"/>
        </a:p>
      </dsp:txBody>
      <dsp:txXfrm>
        <a:off x="946539" y="2361961"/>
        <a:ext cx="1575322" cy="1271825"/>
      </dsp:txXfrm>
    </dsp:sp>
    <dsp:sp modelId="{DBA410EB-5F61-4F46-92D9-C5B0AA59EE15}">
      <dsp:nvSpPr>
        <dsp:cNvPr id="0" name=""/>
        <dsp:cNvSpPr/>
      </dsp:nvSpPr>
      <dsp:spPr>
        <a:xfrm>
          <a:off x="1734201"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1697863" y="2289285"/>
          <a:ext cx="72675" cy="72675"/>
        </a:xfrm>
        <a:prstGeom prst="ellipse">
          <a:avLst/>
        </a:prstGeom>
        <a:solidFill>
          <a:schemeClr val="accent1">
            <a:shade val="80000"/>
            <a:hueOff val="-53135"/>
            <a:satOff val="-2534"/>
            <a:lumOff val="323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a:off x="2206797" y="1635204"/>
          <a:ext cx="945193" cy="363378"/>
        </a:xfrm>
        <a:prstGeom prst="rect">
          <a:avLst/>
        </a:prstGeom>
        <a:solidFill>
          <a:schemeClr val="accent1">
            <a:shade val="80000"/>
            <a:hueOff val="-106270"/>
            <a:satOff val="-5067"/>
            <a:lumOff val="6466"/>
            <a:alphaOff val="0"/>
          </a:schemeClr>
        </a:solidFill>
        <a:ln w="22225" cap="rnd" cmpd="sng" algn="ctr">
          <a:solidFill>
            <a:schemeClr val="accent1">
              <a:shade val="80000"/>
              <a:hueOff val="-106270"/>
              <a:satOff val="-5067"/>
              <a:lumOff val="646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1939</a:t>
          </a:r>
        </a:p>
      </dsp:txBody>
      <dsp:txXfrm>
        <a:off x="2206797" y="1635204"/>
        <a:ext cx="945193" cy="363378"/>
      </dsp:txXfrm>
    </dsp:sp>
    <dsp:sp modelId="{B4723E2A-4FF1-452A-BD25-8EC364F15A6F}">
      <dsp:nvSpPr>
        <dsp:cNvPr id="0" name=""/>
        <dsp:cNvSpPr/>
      </dsp:nvSpPr>
      <dsp:spPr>
        <a:xfrm>
          <a:off x="1891733" y="0"/>
          <a:ext cx="157532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World War II: J. Randall and A. Boot build a small radar  that was fitted in B-17 airplanes. </a:t>
          </a:r>
          <a:r>
            <a:rPr lang="en-AU" sz="1100" b="0" i="0" kern="1200" dirty="0"/>
            <a:t>They could combat the German submarines in the night and in fog</a:t>
          </a:r>
          <a:endParaRPr lang="en-US" sz="1100" kern="1200" dirty="0"/>
        </a:p>
      </dsp:txBody>
      <dsp:txXfrm>
        <a:off x="1891733" y="0"/>
        <a:ext cx="1575322" cy="1271825"/>
      </dsp:txXfrm>
    </dsp:sp>
    <dsp:sp modelId="{440E9361-37D2-4157-AF38-7B49AD23708B}">
      <dsp:nvSpPr>
        <dsp:cNvPr id="0" name=""/>
        <dsp:cNvSpPr/>
      </dsp:nvSpPr>
      <dsp:spPr>
        <a:xfrm>
          <a:off x="2679394"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2643056" y="1271825"/>
          <a:ext cx="72675" cy="72675"/>
        </a:xfrm>
        <a:prstGeom prst="ellipse">
          <a:avLst/>
        </a:prstGeom>
        <a:solidFill>
          <a:schemeClr val="accent1">
            <a:shade val="80000"/>
            <a:hueOff val="-106270"/>
            <a:satOff val="-5067"/>
            <a:lumOff val="646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309328-23F9-40CF-A2F8-5A252BCB4FB0}">
      <dsp:nvSpPr>
        <dsp:cNvPr id="0" name=""/>
        <dsp:cNvSpPr/>
      </dsp:nvSpPr>
      <dsp:spPr>
        <a:xfrm>
          <a:off x="3151991" y="1635204"/>
          <a:ext cx="945193" cy="363378"/>
        </a:xfrm>
        <a:prstGeom prst="rect">
          <a:avLst/>
        </a:prstGeom>
        <a:solidFill>
          <a:schemeClr val="accent1">
            <a:shade val="80000"/>
            <a:hueOff val="-159405"/>
            <a:satOff val="-7601"/>
            <a:lumOff val="9699"/>
            <a:alphaOff val="0"/>
          </a:schemeClr>
        </a:solidFill>
        <a:ln w="22225" cap="rnd" cmpd="sng" algn="ctr">
          <a:solidFill>
            <a:schemeClr val="accent1">
              <a:shade val="80000"/>
              <a:hueOff val="-159405"/>
              <a:satOff val="-7601"/>
              <a:lumOff val="969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1940</a:t>
          </a:r>
        </a:p>
      </dsp:txBody>
      <dsp:txXfrm>
        <a:off x="3151991" y="1635204"/>
        <a:ext cx="945193" cy="363378"/>
      </dsp:txXfrm>
    </dsp:sp>
    <dsp:sp modelId="{52A870BF-0585-48A0-8F62-127374A86E30}">
      <dsp:nvSpPr>
        <dsp:cNvPr id="0" name=""/>
        <dsp:cNvSpPr/>
      </dsp:nvSpPr>
      <dsp:spPr>
        <a:xfrm>
          <a:off x="2836926" y="2361961"/>
          <a:ext cx="157532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AU" sz="1100" kern="1200" dirty="0"/>
            <a:t>Radars were detecting large patches of echoes of unknown </a:t>
          </a:r>
          <a:r>
            <a:rPr lang="en-US" sz="1100" kern="1200" dirty="0"/>
            <a:t>origin (Angel Echoes).</a:t>
          </a:r>
        </a:p>
      </dsp:txBody>
      <dsp:txXfrm>
        <a:off x="2836926" y="2361961"/>
        <a:ext cx="1575322" cy="1271825"/>
      </dsp:txXfrm>
    </dsp:sp>
    <dsp:sp modelId="{408CC5E0-5DC1-4523-A970-8A42BE970B49}">
      <dsp:nvSpPr>
        <dsp:cNvPr id="0" name=""/>
        <dsp:cNvSpPr/>
      </dsp:nvSpPr>
      <dsp:spPr>
        <a:xfrm>
          <a:off x="3624588" y="1998582"/>
          <a:ext cx="0" cy="290702"/>
        </a:xfrm>
        <a:prstGeom prst="line">
          <a:avLst/>
        </a:prstGeom>
        <a:noFill/>
        <a:ln w="12700" cap="rnd" cmpd="sng" algn="ctr">
          <a:solidFill>
            <a:schemeClr val="accent1">
              <a:shade val="90000"/>
              <a:hueOff val="-159469"/>
              <a:satOff val="-7450"/>
              <a:lumOff val="8993"/>
              <a:alphaOff val="0"/>
            </a:schemeClr>
          </a:solidFill>
          <a:prstDash val="solid"/>
        </a:ln>
        <a:effectLst/>
      </dsp:spPr>
      <dsp:style>
        <a:lnRef idx="1">
          <a:scrgbClr r="0" g="0" b="0"/>
        </a:lnRef>
        <a:fillRef idx="0">
          <a:scrgbClr r="0" g="0" b="0"/>
        </a:fillRef>
        <a:effectRef idx="0">
          <a:scrgbClr r="0" g="0" b="0"/>
        </a:effectRef>
        <a:fontRef idx="minor"/>
      </dsp:style>
    </dsp:sp>
    <dsp:sp modelId="{2BCA5319-6A9E-4C90-AA24-34AAADE4C93B}">
      <dsp:nvSpPr>
        <dsp:cNvPr id="0" name=""/>
        <dsp:cNvSpPr/>
      </dsp:nvSpPr>
      <dsp:spPr>
        <a:xfrm>
          <a:off x="3588250" y="2289285"/>
          <a:ext cx="72675" cy="72675"/>
        </a:xfrm>
        <a:prstGeom prst="ellipse">
          <a:avLst/>
        </a:prstGeom>
        <a:solidFill>
          <a:schemeClr val="accent1">
            <a:shade val="80000"/>
            <a:hueOff val="-159405"/>
            <a:satOff val="-7601"/>
            <a:lumOff val="969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E37E8A-FA58-4DC9-97B8-6C1F93AC067A}">
      <dsp:nvSpPr>
        <dsp:cNvPr id="0" name=""/>
        <dsp:cNvSpPr/>
      </dsp:nvSpPr>
      <dsp:spPr>
        <a:xfrm>
          <a:off x="4097184" y="1635204"/>
          <a:ext cx="945193" cy="363378"/>
        </a:xfrm>
        <a:prstGeom prst="rect">
          <a:avLst/>
        </a:prstGeom>
        <a:solidFill>
          <a:schemeClr val="accent1">
            <a:shade val="80000"/>
            <a:hueOff val="-212540"/>
            <a:satOff val="-10134"/>
            <a:lumOff val="12932"/>
            <a:alphaOff val="0"/>
          </a:schemeClr>
        </a:solidFill>
        <a:ln w="22225" cap="rnd" cmpd="sng" algn="ctr">
          <a:solidFill>
            <a:schemeClr val="accent1">
              <a:shade val="80000"/>
              <a:hueOff val="-212540"/>
              <a:satOff val="-10134"/>
              <a:lumOff val="1293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1943</a:t>
          </a:r>
        </a:p>
      </dsp:txBody>
      <dsp:txXfrm>
        <a:off x="4097184" y="1635204"/>
        <a:ext cx="945193" cy="363378"/>
      </dsp:txXfrm>
    </dsp:sp>
    <dsp:sp modelId="{5B90CA54-4FA4-4453-A4B0-7BF45CB6645E}">
      <dsp:nvSpPr>
        <dsp:cNvPr id="0" name=""/>
        <dsp:cNvSpPr/>
      </dsp:nvSpPr>
      <dsp:spPr>
        <a:xfrm>
          <a:off x="3782120" y="0"/>
          <a:ext cx="157532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Project Stormy Weather in Canada</a:t>
          </a:r>
        </a:p>
      </dsp:txBody>
      <dsp:txXfrm>
        <a:off x="3782120" y="0"/>
        <a:ext cx="1575322" cy="1271825"/>
      </dsp:txXfrm>
    </dsp:sp>
    <dsp:sp modelId="{034EFD28-B95C-43C3-8009-36AA2A64DBEE}">
      <dsp:nvSpPr>
        <dsp:cNvPr id="0" name=""/>
        <dsp:cNvSpPr/>
      </dsp:nvSpPr>
      <dsp:spPr>
        <a:xfrm>
          <a:off x="4569781" y="1344501"/>
          <a:ext cx="0" cy="290702"/>
        </a:xfrm>
        <a:prstGeom prst="line">
          <a:avLst/>
        </a:prstGeom>
        <a:noFill/>
        <a:ln w="12700" cap="rnd" cmpd="sng" algn="ctr">
          <a:solidFill>
            <a:schemeClr val="accent1">
              <a:shade val="90000"/>
              <a:hueOff val="-212625"/>
              <a:satOff val="-9933"/>
              <a:lumOff val="11991"/>
              <a:alphaOff val="0"/>
            </a:schemeClr>
          </a:solidFill>
          <a:prstDash val="solid"/>
        </a:ln>
        <a:effectLst/>
      </dsp:spPr>
      <dsp:style>
        <a:lnRef idx="1">
          <a:scrgbClr r="0" g="0" b="0"/>
        </a:lnRef>
        <a:fillRef idx="0">
          <a:scrgbClr r="0" g="0" b="0"/>
        </a:fillRef>
        <a:effectRef idx="0">
          <a:scrgbClr r="0" g="0" b="0"/>
        </a:effectRef>
        <a:fontRef idx="minor"/>
      </dsp:style>
    </dsp:sp>
    <dsp:sp modelId="{9E263BE5-38AE-495E-BF83-15AA89F6E178}">
      <dsp:nvSpPr>
        <dsp:cNvPr id="0" name=""/>
        <dsp:cNvSpPr/>
      </dsp:nvSpPr>
      <dsp:spPr>
        <a:xfrm>
          <a:off x="4533443" y="1271825"/>
          <a:ext cx="72675" cy="72675"/>
        </a:xfrm>
        <a:prstGeom prst="ellipse">
          <a:avLst/>
        </a:prstGeom>
        <a:solidFill>
          <a:schemeClr val="accent1">
            <a:shade val="80000"/>
            <a:hueOff val="-212540"/>
            <a:satOff val="-10134"/>
            <a:lumOff val="1293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B9F493-F698-43D9-A9FF-F77AFC86E69E}">
      <dsp:nvSpPr>
        <dsp:cNvPr id="0" name=""/>
        <dsp:cNvSpPr/>
      </dsp:nvSpPr>
      <dsp:spPr>
        <a:xfrm>
          <a:off x="5042378" y="1635204"/>
          <a:ext cx="945193" cy="363378"/>
        </a:xfrm>
        <a:prstGeom prst="rect">
          <a:avLst/>
        </a:prstGeom>
        <a:solidFill>
          <a:schemeClr val="accent1">
            <a:shade val="80000"/>
            <a:hueOff val="-265675"/>
            <a:satOff val="-12668"/>
            <a:lumOff val="16165"/>
            <a:alphaOff val="0"/>
          </a:schemeClr>
        </a:solidFill>
        <a:ln w="22225" cap="rnd" cmpd="sng" algn="ctr">
          <a:solidFill>
            <a:schemeClr val="accent1">
              <a:shade val="80000"/>
              <a:hueOff val="-265675"/>
              <a:satOff val="-12668"/>
              <a:lumOff val="161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1946</a:t>
          </a:r>
        </a:p>
      </dsp:txBody>
      <dsp:txXfrm>
        <a:off x="5042378" y="1635204"/>
        <a:ext cx="945193" cy="363378"/>
      </dsp:txXfrm>
    </dsp:sp>
    <dsp:sp modelId="{217A830C-1CED-49A6-B683-E6265DCCD062}">
      <dsp:nvSpPr>
        <dsp:cNvPr id="0" name=""/>
        <dsp:cNvSpPr/>
      </dsp:nvSpPr>
      <dsp:spPr>
        <a:xfrm>
          <a:off x="4727313" y="2361961"/>
          <a:ext cx="157532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Development of the theory of scattering and attenuation of microwaves</a:t>
          </a:r>
        </a:p>
      </dsp:txBody>
      <dsp:txXfrm>
        <a:off x="4727313" y="2361961"/>
        <a:ext cx="1575322" cy="1271825"/>
      </dsp:txXfrm>
    </dsp:sp>
    <dsp:sp modelId="{7AAC4EC4-555C-4FC8-A5A4-97A43F25A8E5}">
      <dsp:nvSpPr>
        <dsp:cNvPr id="0" name=""/>
        <dsp:cNvSpPr/>
      </dsp:nvSpPr>
      <dsp:spPr>
        <a:xfrm>
          <a:off x="5514975" y="1998582"/>
          <a:ext cx="0" cy="290702"/>
        </a:xfrm>
        <a:prstGeom prst="line">
          <a:avLst/>
        </a:prstGeom>
        <a:noFill/>
        <a:ln w="12700" cap="rnd" cmpd="sng" algn="ctr">
          <a:solidFill>
            <a:schemeClr val="accent1">
              <a:shade val="90000"/>
              <a:hueOff val="-265782"/>
              <a:satOff val="-12416"/>
              <a:lumOff val="14989"/>
              <a:alphaOff val="0"/>
            </a:schemeClr>
          </a:solidFill>
          <a:prstDash val="solid"/>
        </a:ln>
        <a:effectLst/>
      </dsp:spPr>
      <dsp:style>
        <a:lnRef idx="1">
          <a:scrgbClr r="0" g="0" b="0"/>
        </a:lnRef>
        <a:fillRef idx="0">
          <a:scrgbClr r="0" g="0" b="0"/>
        </a:fillRef>
        <a:effectRef idx="0">
          <a:scrgbClr r="0" g="0" b="0"/>
        </a:effectRef>
        <a:fontRef idx="minor"/>
      </dsp:style>
    </dsp:sp>
    <dsp:sp modelId="{D28467FF-AA27-4A2B-85C0-CEC681646855}">
      <dsp:nvSpPr>
        <dsp:cNvPr id="0" name=""/>
        <dsp:cNvSpPr/>
      </dsp:nvSpPr>
      <dsp:spPr>
        <a:xfrm>
          <a:off x="5478637" y="2289285"/>
          <a:ext cx="72675" cy="72675"/>
        </a:xfrm>
        <a:prstGeom prst="ellipse">
          <a:avLst/>
        </a:prstGeom>
        <a:solidFill>
          <a:schemeClr val="accent1">
            <a:shade val="80000"/>
            <a:hueOff val="-265675"/>
            <a:satOff val="-12668"/>
            <a:lumOff val="1616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DCFD76-8D94-409B-B0CC-1547E230C739}">
      <dsp:nvSpPr>
        <dsp:cNvPr id="0" name=""/>
        <dsp:cNvSpPr/>
      </dsp:nvSpPr>
      <dsp:spPr>
        <a:xfrm>
          <a:off x="5987571" y="1635204"/>
          <a:ext cx="945193" cy="363378"/>
        </a:xfrm>
        <a:prstGeom prst="rect">
          <a:avLst/>
        </a:prstGeom>
        <a:solidFill>
          <a:schemeClr val="accent1">
            <a:shade val="80000"/>
            <a:hueOff val="-318809"/>
            <a:satOff val="-15201"/>
            <a:lumOff val="19398"/>
            <a:alphaOff val="0"/>
          </a:schemeClr>
        </a:solidFill>
        <a:ln w="22225" cap="rnd" cmpd="sng" algn="ctr">
          <a:solidFill>
            <a:schemeClr val="accent1">
              <a:shade val="80000"/>
              <a:hueOff val="-318809"/>
              <a:satOff val="-15201"/>
              <a:lumOff val="1939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1947</a:t>
          </a:r>
        </a:p>
      </dsp:txBody>
      <dsp:txXfrm>
        <a:off x="5987571" y="1635204"/>
        <a:ext cx="945193" cy="363378"/>
      </dsp:txXfrm>
    </dsp:sp>
    <dsp:sp modelId="{47FAA635-3B83-4DA4-8417-0BF9B62BC2FE}">
      <dsp:nvSpPr>
        <dsp:cNvPr id="0" name=""/>
        <dsp:cNvSpPr/>
      </dsp:nvSpPr>
      <dsp:spPr>
        <a:xfrm>
          <a:off x="5672507" y="0"/>
          <a:ext cx="157532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First weather radar conference (MIT).</a:t>
          </a:r>
        </a:p>
        <a:p>
          <a:pPr marL="0" lvl="0" indent="0" algn="ctr" defTabSz="488950">
            <a:lnSpc>
              <a:spcPct val="90000"/>
            </a:lnSpc>
            <a:spcBef>
              <a:spcPct val="0"/>
            </a:spcBef>
            <a:spcAft>
              <a:spcPct val="35000"/>
            </a:spcAft>
            <a:buNone/>
          </a:pPr>
          <a:r>
            <a:rPr lang="en-US" sz="1100" kern="1200" dirty="0"/>
            <a:t>First weather radar commissioned (USA)</a:t>
          </a:r>
        </a:p>
      </dsp:txBody>
      <dsp:txXfrm>
        <a:off x="5672507" y="0"/>
        <a:ext cx="1575322" cy="1271825"/>
      </dsp:txXfrm>
    </dsp:sp>
    <dsp:sp modelId="{8AF9D919-32E2-4745-86DF-9E3A038189CC}">
      <dsp:nvSpPr>
        <dsp:cNvPr id="0" name=""/>
        <dsp:cNvSpPr/>
      </dsp:nvSpPr>
      <dsp:spPr>
        <a:xfrm>
          <a:off x="6460168" y="1344501"/>
          <a:ext cx="0" cy="290702"/>
        </a:xfrm>
        <a:prstGeom prst="line">
          <a:avLst/>
        </a:prstGeom>
        <a:noFill/>
        <a:ln w="12700" cap="rnd" cmpd="sng" algn="ctr">
          <a:solidFill>
            <a:schemeClr val="accent1">
              <a:shade val="90000"/>
              <a:hueOff val="-318938"/>
              <a:satOff val="-14899"/>
              <a:lumOff val="17987"/>
              <a:alphaOff val="0"/>
            </a:schemeClr>
          </a:solidFill>
          <a:prstDash val="solid"/>
        </a:ln>
        <a:effectLst/>
      </dsp:spPr>
      <dsp:style>
        <a:lnRef idx="1">
          <a:scrgbClr r="0" g="0" b="0"/>
        </a:lnRef>
        <a:fillRef idx="0">
          <a:scrgbClr r="0" g="0" b="0"/>
        </a:fillRef>
        <a:effectRef idx="0">
          <a:scrgbClr r="0" g="0" b="0"/>
        </a:effectRef>
        <a:fontRef idx="minor"/>
      </dsp:style>
    </dsp:sp>
    <dsp:sp modelId="{56889A6B-6FA2-4003-A850-1C3208469776}">
      <dsp:nvSpPr>
        <dsp:cNvPr id="0" name=""/>
        <dsp:cNvSpPr/>
      </dsp:nvSpPr>
      <dsp:spPr>
        <a:xfrm>
          <a:off x="6423830" y="1271825"/>
          <a:ext cx="72675" cy="72675"/>
        </a:xfrm>
        <a:prstGeom prst="ellipse">
          <a:avLst/>
        </a:prstGeom>
        <a:solidFill>
          <a:schemeClr val="accent1">
            <a:shade val="80000"/>
            <a:hueOff val="-318809"/>
            <a:satOff val="-15201"/>
            <a:lumOff val="1939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A1FE70-5BEC-4F8D-BDCC-D4FED2D7F9E2}">
      <dsp:nvSpPr>
        <dsp:cNvPr id="0" name=""/>
        <dsp:cNvSpPr/>
      </dsp:nvSpPr>
      <dsp:spPr>
        <a:xfrm>
          <a:off x="6932765" y="1635204"/>
          <a:ext cx="945193" cy="363378"/>
        </a:xfrm>
        <a:prstGeom prst="rect">
          <a:avLst/>
        </a:prstGeom>
        <a:solidFill>
          <a:schemeClr val="accent1">
            <a:shade val="80000"/>
            <a:hueOff val="-371944"/>
            <a:satOff val="-17735"/>
            <a:lumOff val="22631"/>
            <a:alphaOff val="0"/>
          </a:schemeClr>
        </a:solidFill>
        <a:ln w="22225" cap="rnd" cmpd="sng" algn="ctr">
          <a:solidFill>
            <a:schemeClr val="accent1">
              <a:shade val="80000"/>
              <a:hueOff val="-371944"/>
              <a:satOff val="-17735"/>
              <a:lumOff val="2263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1954-55</a:t>
          </a:r>
        </a:p>
      </dsp:txBody>
      <dsp:txXfrm>
        <a:off x="6932765" y="1635204"/>
        <a:ext cx="945193" cy="363378"/>
      </dsp:txXfrm>
    </dsp:sp>
    <dsp:sp modelId="{BCD41995-2862-454A-88CF-476FB9B46BF2}">
      <dsp:nvSpPr>
        <dsp:cNvPr id="0" name=""/>
        <dsp:cNvSpPr/>
      </dsp:nvSpPr>
      <dsp:spPr>
        <a:xfrm>
          <a:off x="6617700" y="2361961"/>
          <a:ext cx="157532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Several hurricanes struck the US Atlantic coast.</a:t>
          </a:r>
        </a:p>
        <a:p>
          <a:pPr marL="0" lvl="0" indent="0" algn="ctr" defTabSz="488950">
            <a:lnSpc>
              <a:spcPct val="90000"/>
            </a:lnSpc>
            <a:spcBef>
              <a:spcPct val="0"/>
            </a:spcBef>
            <a:spcAft>
              <a:spcPct val="35000"/>
            </a:spcAft>
            <a:buNone/>
          </a:pPr>
          <a:r>
            <a:rPr lang="en-US" sz="1100" kern="1200" dirty="0"/>
            <a:t>No radar to detect them.</a:t>
          </a:r>
        </a:p>
      </dsp:txBody>
      <dsp:txXfrm>
        <a:off x="6617700" y="2361961"/>
        <a:ext cx="1575322" cy="1271825"/>
      </dsp:txXfrm>
    </dsp:sp>
    <dsp:sp modelId="{3644FD24-7560-49F9-B2EF-6C3DFBB32280}">
      <dsp:nvSpPr>
        <dsp:cNvPr id="0" name=""/>
        <dsp:cNvSpPr/>
      </dsp:nvSpPr>
      <dsp:spPr>
        <a:xfrm>
          <a:off x="7405361" y="1998582"/>
          <a:ext cx="0" cy="290702"/>
        </a:xfrm>
        <a:prstGeom prst="line">
          <a:avLst/>
        </a:prstGeom>
        <a:noFill/>
        <a:ln w="12700" cap="rnd" cmpd="sng" algn="ctr">
          <a:solidFill>
            <a:schemeClr val="accent1">
              <a:shade val="90000"/>
              <a:hueOff val="-372094"/>
              <a:satOff val="-17382"/>
              <a:lumOff val="20985"/>
              <a:alphaOff val="0"/>
            </a:schemeClr>
          </a:solidFill>
          <a:prstDash val="solid"/>
        </a:ln>
        <a:effectLst/>
      </dsp:spPr>
      <dsp:style>
        <a:lnRef idx="1">
          <a:scrgbClr r="0" g="0" b="0"/>
        </a:lnRef>
        <a:fillRef idx="0">
          <a:scrgbClr r="0" g="0" b="0"/>
        </a:fillRef>
        <a:effectRef idx="0">
          <a:scrgbClr r="0" g="0" b="0"/>
        </a:effectRef>
        <a:fontRef idx="minor"/>
      </dsp:style>
    </dsp:sp>
    <dsp:sp modelId="{3B4881CE-A2DF-43A5-935C-D929D054299F}">
      <dsp:nvSpPr>
        <dsp:cNvPr id="0" name=""/>
        <dsp:cNvSpPr/>
      </dsp:nvSpPr>
      <dsp:spPr>
        <a:xfrm>
          <a:off x="7369024" y="2289285"/>
          <a:ext cx="72675" cy="72675"/>
        </a:xfrm>
        <a:prstGeom prst="ellipse">
          <a:avLst/>
        </a:prstGeom>
        <a:solidFill>
          <a:schemeClr val="accent1">
            <a:shade val="80000"/>
            <a:hueOff val="-371944"/>
            <a:satOff val="-17735"/>
            <a:lumOff val="2263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E43FAB-614C-4C0B-885D-A7F42AC573DA}">
      <dsp:nvSpPr>
        <dsp:cNvPr id="0" name=""/>
        <dsp:cNvSpPr/>
      </dsp:nvSpPr>
      <dsp:spPr>
        <a:xfrm>
          <a:off x="7877958" y="1635204"/>
          <a:ext cx="945193" cy="363378"/>
        </a:xfrm>
        <a:prstGeom prst="rect">
          <a:avLst/>
        </a:prstGeom>
        <a:solidFill>
          <a:schemeClr val="accent1">
            <a:shade val="80000"/>
            <a:hueOff val="-425079"/>
            <a:satOff val="-20268"/>
            <a:lumOff val="25864"/>
            <a:alphaOff val="0"/>
          </a:schemeClr>
        </a:solidFill>
        <a:ln w="22225" cap="rnd" cmpd="sng" algn="ctr">
          <a:solidFill>
            <a:schemeClr val="accent1">
              <a:shade val="80000"/>
              <a:hueOff val="-425079"/>
              <a:satOff val="-20268"/>
              <a:lumOff val="2586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1956</a:t>
          </a:r>
        </a:p>
      </dsp:txBody>
      <dsp:txXfrm>
        <a:off x="7877958" y="1635204"/>
        <a:ext cx="945193" cy="363378"/>
      </dsp:txXfrm>
    </dsp:sp>
    <dsp:sp modelId="{F551A87D-C435-4523-A8D6-4671EE20581E}">
      <dsp:nvSpPr>
        <dsp:cNvPr id="0" name=""/>
        <dsp:cNvSpPr/>
      </dsp:nvSpPr>
      <dsp:spPr>
        <a:xfrm>
          <a:off x="7562894" y="0"/>
          <a:ext cx="157532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US Weather bureau gets funded to buy 31 radars (built by Raytheon).</a:t>
          </a:r>
        </a:p>
      </dsp:txBody>
      <dsp:txXfrm>
        <a:off x="7562894" y="0"/>
        <a:ext cx="1575322" cy="1271825"/>
      </dsp:txXfrm>
    </dsp:sp>
    <dsp:sp modelId="{D7B1C9F7-DA06-4E93-9AF0-786422D299E9}">
      <dsp:nvSpPr>
        <dsp:cNvPr id="0" name=""/>
        <dsp:cNvSpPr/>
      </dsp:nvSpPr>
      <dsp:spPr>
        <a:xfrm>
          <a:off x="8350555" y="1344501"/>
          <a:ext cx="0" cy="290702"/>
        </a:xfrm>
        <a:prstGeom prst="line">
          <a:avLst/>
        </a:prstGeom>
        <a:noFill/>
        <a:ln w="12700" cap="rnd" cmpd="sng" algn="ctr">
          <a:solidFill>
            <a:schemeClr val="accent1">
              <a:shade val="90000"/>
              <a:hueOff val="-425250"/>
              <a:satOff val="-19866"/>
              <a:lumOff val="23982"/>
              <a:alphaOff val="0"/>
            </a:schemeClr>
          </a:solidFill>
          <a:prstDash val="solid"/>
        </a:ln>
        <a:effectLst/>
      </dsp:spPr>
      <dsp:style>
        <a:lnRef idx="1">
          <a:scrgbClr r="0" g="0" b="0"/>
        </a:lnRef>
        <a:fillRef idx="0">
          <a:scrgbClr r="0" g="0" b="0"/>
        </a:fillRef>
        <a:effectRef idx="0">
          <a:scrgbClr r="0" g="0" b="0"/>
        </a:effectRef>
        <a:fontRef idx="minor"/>
      </dsp:style>
    </dsp:sp>
    <dsp:sp modelId="{3D726078-2D93-4A5C-915B-85E1407F02F7}">
      <dsp:nvSpPr>
        <dsp:cNvPr id="0" name=""/>
        <dsp:cNvSpPr/>
      </dsp:nvSpPr>
      <dsp:spPr>
        <a:xfrm>
          <a:off x="8314217" y="1271825"/>
          <a:ext cx="72675" cy="72675"/>
        </a:xfrm>
        <a:prstGeom prst="ellipse">
          <a:avLst/>
        </a:prstGeom>
        <a:solidFill>
          <a:schemeClr val="accent1">
            <a:shade val="80000"/>
            <a:hueOff val="-425079"/>
            <a:satOff val="-20268"/>
            <a:lumOff val="2586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4150DA-F945-4826-AC80-B8373C977BDB}">
      <dsp:nvSpPr>
        <dsp:cNvPr id="0" name=""/>
        <dsp:cNvSpPr/>
      </dsp:nvSpPr>
      <dsp:spPr>
        <a:xfrm>
          <a:off x="8823152" y="1635204"/>
          <a:ext cx="945193" cy="363378"/>
        </a:xfrm>
        <a:prstGeom prst="rect">
          <a:avLst/>
        </a:prstGeom>
        <a:solidFill>
          <a:schemeClr val="accent1">
            <a:shade val="80000"/>
            <a:hueOff val="-478214"/>
            <a:satOff val="-22802"/>
            <a:lumOff val="29097"/>
            <a:alphaOff val="0"/>
          </a:schemeClr>
        </a:solidFill>
        <a:ln w="22225" cap="rnd" cmpd="sng" algn="ctr">
          <a:solidFill>
            <a:schemeClr val="accent1">
              <a:shade val="80000"/>
              <a:hueOff val="-478214"/>
              <a:satOff val="-22802"/>
              <a:lumOff val="2909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1959</a:t>
          </a:r>
        </a:p>
      </dsp:txBody>
      <dsp:txXfrm>
        <a:off x="8823152" y="1635204"/>
        <a:ext cx="945193" cy="363378"/>
      </dsp:txXfrm>
    </dsp:sp>
    <dsp:sp modelId="{26190A61-FEEB-4C26-B52A-13BB015B30BC}">
      <dsp:nvSpPr>
        <dsp:cNvPr id="0" name=""/>
        <dsp:cNvSpPr/>
      </dsp:nvSpPr>
      <dsp:spPr>
        <a:xfrm>
          <a:off x="8508087" y="2361961"/>
          <a:ext cx="157532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First operational weather radar (June in Miami)</a:t>
          </a:r>
        </a:p>
        <a:p>
          <a:pPr marL="0" lvl="0" indent="0" algn="ctr" defTabSz="488950">
            <a:lnSpc>
              <a:spcPct val="90000"/>
            </a:lnSpc>
            <a:spcBef>
              <a:spcPct val="0"/>
            </a:spcBef>
            <a:spcAft>
              <a:spcPct val="35000"/>
            </a:spcAft>
            <a:buNone/>
          </a:pPr>
          <a:r>
            <a:rPr lang="en-US" sz="1100" kern="1200" dirty="0"/>
            <a:t>14 others placed that year.</a:t>
          </a:r>
        </a:p>
      </dsp:txBody>
      <dsp:txXfrm>
        <a:off x="8508087" y="2361961"/>
        <a:ext cx="1575322" cy="1271825"/>
      </dsp:txXfrm>
    </dsp:sp>
    <dsp:sp modelId="{ED2ACAC5-1AAB-442D-A65A-1655D3472AB9}">
      <dsp:nvSpPr>
        <dsp:cNvPr id="0" name=""/>
        <dsp:cNvSpPr/>
      </dsp:nvSpPr>
      <dsp:spPr>
        <a:xfrm>
          <a:off x="9295748" y="1998582"/>
          <a:ext cx="0" cy="290702"/>
        </a:xfrm>
        <a:prstGeom prst="line">
          <a:avLst/>
        </a:prstGeom>
        <a:noFill/>
        <a:ln w="12700" cap="rnd" cmpd="sng" algn="ctr">
          <a:solidFill>
            <a:schemeClr val="accent1">
              <a:shade val="90000"/>
              <a:hueOff val="-478407"/>
              <a:satOff val="-22349"/>
              <a:lumOff val="26980"/>
              <a:alphaOff val="0"/>
            </a:schemeClr>
          </a:solidFill>
          <a:prstDash val="solid"/>
        </a:ln>
        <a:effectLst/>
      </dsp:spPr>
      <dsp:style>
        <a:lnRef idx="1">
          <a:scrgbClr r="0" g="0" b="0"/>
        </a:lnRef>
        <a:fillRef idx="0">
          <a:scrgbClr r="0" g="0" b="0"/>
        </a:fillRef>
        <a:effectRef idx="0">
          <a:scrgbClr r="0" g="0" b="0"/>
        </a:effectRef>
        <a:fontRef idx="minor"/>
      </dsp:style>
    </dsp:sp>
    <dsp:sp modelId="{00C7BB2A-F087-44CE-BB93-F7AB81A2C97B}">
      <dsp:nvSpPr>
        <dsp:cNvPr id="0" name=""/>
        <dsp:cNvSpPr/>
      </dsp:nvSpPr>
      <dsp:spPr>
        <a:xfrm>
          <a:off x="9259411" y="2289285"/>
          <a:ext cx="72675" cy="72675"/>
        </a:xfrm>
        <a:prstGeom prst="ellipse">
          <a:avLst/>
        </a:prstGeom>
        <a:solidFill>
          <a:schemeClr val="accent1">
            <a:shade val="80000"/>
            <a:hueOff val="-478214"/>
            <a:satOff val="-22802"/>
            <a:lumOff val="2909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895401-9CB0-40AE-BC57-6326BDEFD058}">
      <dsp:nvSpPr>
        <dsp:cNvPr id="0" name=""/>
        <dsp:cNvSpPr/>
      </dsp:nvSpPr>
      <dsp:spPr>
        <a:xfrm rot="5400000">
          <a:off x="10059252" y="1344296"/>
          <a:ext cx="363378" cy="945193"/>
        </a:xfrm>
        <a:prstGeom prst="round2SameRect">
          <a:avLst/>
        </a:prstGeom>
        <a:solidFill>
          <a:schemeClr val="accent1">
            <a:shade val="80000"/>
            <a:hueOff val="-531349"/>
            <a:satOff val="-25335"/>
            <a:lumOff val="32330"/>
            <a:alphaOff val="0"/>
          </a:schemeClr>
        </a:solidFill>
        <a:ln w="22225" cap="rnd" cmpd="sng" algn="ctr">
          <a:solidFill>
            <a:schemeClr val="accent1">
              <a:shade val="80000"/>
              <a:hueOff val="-531349"/>
              <a:satOff val="-25335"/>
              <a:lumOff val="323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1962</a:t>
          </a:r>
        </a:p>
      </dsp:txBody>
      <dsp:txXfrm rot="-5400000">
        <a:off x="9768345" y="1652943"/>
        <a:ext cx="927454" cy="327900"/>
      </dsp:txXfrm>
    </dsp:sp>
    <dsp:sp modelId="{1DFEAB47-D62D-4B48-A2D1-67AD8EBCD4CB}">
      <dsp:nvSpPr>
        <dsp:cNvPr id="0" name=""/>
        <dsp:cNvSpPr/>
      </dsp:nvSpPr>
      <dsp:spPr>
        <a:xfrm>
          <a:off x="9453281" y="0"/>
          <a:ext cx="157532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The radar equation in meteorology!!!</a:t>
          </a:r>
        </a:p>
      </dsp:txBody>
      <dsp:txXfrm>
        <a:off x="9453281" y="0"/>
        <a:ext cx="1575322" cy="1271825"/>
      </dsp:txXfrm>
    </dsp:sp>
    <dsp:sp modelId="{F9085CB5-888C-47B9-AA99-DA8A36FD83C7}">
      <dsp:nvSpPr>
        <dsp:cNvPr id="0" name=""/>
        <dsp:cNvSpPr/>
      </dsp:nvSpPr>
      <dsp:spPr>
        <a:xfrm>
          <a:off x="10240942" y="1344501"/>
          <a:ext cx="0" cy="290702"/>
        </a:xfrm>
        <a:prstGeom prst="line">
          <a:avLst/>
        </a:prstGeom>
        <a:noFill/>
        <a:ln w="12700" cap="rnd" cmpd="sng" algn="ctr">
          <a:solidFill>
            <a:schemeClr val="accent1">
              <a:shade val="90000"/>
              <a:hueOff val="-531563"/>
              <a:satOff val="-24832"/>
              <a:lumOff val="29978"/>
              <a:alphaOff val="0"/>
            </a:schemeClr>
          </a:solidFill>
          <a:prstDash val="solid"/>
        </a:ln>
        <a:effectLst/>
      </dsp:spPr>
      <dsp:style>
        <a:lnRef idx="1">
          <a:scrgbClr r="0" g="0" b="0"/>
        </a:lnRef>
        <a:fillRef idx="0">
          <a:scrgbClr r="0" g="0" b="0"/>
        </a:fillRef>
        <a:effectRef idx="0">
          <a:scrgbClr r="0" g="0" b="0"/>
        </a:effectRef>
        <a:fontRef idx="minor"/>
      </dsp:style>
    </dsp:sp>
    <dsp:sp modelId="{D6680D4B-4128-486B-9A2A-AA56726C9FF9}">
      <dsp:nvSpPr>
        <dsp:cNvPr id="0" name=""/>
        <dsp:cNvSpPr/>
      </dsp:nvSpPr>
      <dsp:spPr>
        <a:xfrm>
          <a:off x="10204604" y="1271825"/>
          <a:ext cx="72675" cy="72675"/>
        </a:xfrm>
        <a:prstGeom prst="ellipse">
          <a:avLst/>
        </a:prstGeom>
        <a:solidFill>
          <a:schemeClr val="accent1">
            <a:shade val="80000"/>
            <a:hueOff val="-531349"/>
            <a:satOff val="-25335"/>
            <a:lumOff val="3233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71A09-25F0-48F3-9FED-62B390501A9A}" type="datetimeFigureOut">
              <a:rPr lang="en-AU" smtClean="0"/>
              <a:t>6/02/2020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929939-4FEC-4A81-8656-0A5ECDAF0B9D}" type="slidenum">
              <a:rPr lang="en-AU" smtClean="0"/>
              <a:t>‹#›</a:t>
            </a:fld>
            <a:endParaRPr lang="en-AU"/>
          </a:p>
        </p:txBody>
      </p:sp>
    </p:spTree>
    <p:extLst>
      <p:ext uri="{BB962C8B-B14F-4D97-AF65-F5344CB8AC3E}">
        <p14:creationId xmlns:p14="http://schemas.microsoft.com/office/powerpoint/2010/main" val="880595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a:solidFill>
                  <a:schemeClr val="tx1"/>
                </a:solidFill>
                <a:effectLst/>
                <a:latin typeface="+mn-lt"/>
                <a:ea typeface="+mn-ea"/>
                <a:cs typeface="+mn-cs"/>
              </a:rPr>
              <a:t>The basic principle of operation of primary radar is simple to understand. However, the theory can be quite complex. </a:t>
            </a:r>
            <a:endParaRPr lang="en-AU" dirty="0"/>
          </a:p>
        </p:txBody>
      </p:sp>
      <p:sp>
        <p:nvSpPr>
          <p:cNvPr id="4" name="Slide Number Placeholder 3"/>
          <p:cNvSpPr>
            <a:spLocks noGrp="1"/>
          </p:cNvSpPr>
          <p:nvPr>
            <p:ph type="sldNum" sz="quarter" idx="10"/>
          </p:nvPr>
        </p:nvSpPr>
        <p:spPr/>
        <p:txBody>
          <a:bodyPr/>
          <a:lstStyle/>
          <a:p>
            <a:fld id="{27929939-4FEC-4A81-8656-0A5ECDAF0B9D}" type="slidenum">
              <a:rPr lang="en-AU" smtClean="0"/>
              <a:t>2</a:t>
            </a:fld>
            <a:endParaRPr lang="en-AU"/>
          </a:p>
        </p:txBody>
      </p:sp>
    </p:spTree>
    <p:extLst>
      <p:ext uri="{BB962C8B-B14F-4D97-AF65-F5344CB8AC3E}">
        <p14:creationId xmlns:p14="http://schemas.microsoft.com/office/powerpoint/2010/main" val="1005841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2/6/2020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2/6/2020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2/6/2020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2/6/2020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2/6/2020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2/6/2020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2/6/2020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Introduction to </a:t>
            </a:r>
            <a:br>
              <a:rPr lang="en-US" dirty="0"/>
            </a:br>
            <a:r>
              <a:rPr lang="en-US" dirty="0"/>
              <a:t>Meteorological radar</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AMOS – 9 Feb. 2020 – Freemantle</a:t>
            </a:r>
          </a:p>
          <a:p>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6073" y="0"/>
            <a:ext cx="3435927" cy="6871854"/>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424113" y="2333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495778877"/>
              </p:ext>
            </p:extLst>
          </p:nvPr>
        </p:nvGraphicFramePr>
        <p:xfrm>
          <a:off x="4327525" y="1033991"/>
          <a:ext cx="6760887" cy="5191760"/>
        </p:xfrm>
        <a:graphic>
          <a:graphicData uri="http://schemas.openxmlformats.org/drawingml/2006/table">
            <a:tbl>
              <a:tblPr firstRow="1" bandRow="1">
                <a:tableStyleId>{5C22544A-7EE6-4342-B048-85BDC9FD1C3A}</a:tableStyleId>
              </a:tblPr>
              <a:tblGrid>
                <a:gridCol w="1855343">
                  <a:extLst>
                    <a:ext uri="{9D8B030D-6E8A-4147-A177-3AD203B41FA5}">
                      <a16:colId xmlns:a16="http://schemas.microsoft.com/office/drawing/2014/main" val="1177149252"/>
                    </a:ext>
                  </a:extLst>
                </a:gridCol>
                <a:gridCol w="2196211">
                  <a:extLst>
                    <a:ext uri="{9D8B030D-6E8A-4147-A177-3AD203B41FA5}">
                      <a16:colId xmlns:a16="http://schemas.microsoft.com/office/drawing/2014/main" val="4270271240"/>
                    </a:ext>
                  </a:extLst>
                </a:gridCol>
                <a:gridCol w="2709333">
                  <a:extLst>
                    <a:ext uri="{9D8B030D-6E8A-4147-A177-3AD203B41FA5}">
                      <a16:colId xmlns:a16="http://schemas.microsoft.com/office/drawing/2014/main" val="2534442745"/>
                    </a:ext>
                  </a:extLst>
                </a:gridCol>
              </a:tblGrid>
              <a:tr h="370840">
                <a:tc>
                  <a:txBody>
                    <a:bodyPr/>
                    <a:lstStyle/>
                    <a:p>
                      <a:r>
                        <a:rPr lang="en-AU" dirty="0"/>
                        <a:t>Reflectivity (</a:t>
                      </a:r>
                      <a:r>
                        <a:rPr lang="en-AU" dirty="0" err="1"/>
                        <a:t>dBZ</a:t>
                      </a:r>
                      <a:r>
                        <a:rPr lang="en-AU" dirty="0"/>
                        <a:t>)</a:t>
                      </a:r>
                    </a:p>
                  </a:txBody>
                  <a:tcPr/>
                </a:tc>
                <a:tc>
                  <a:txBody>
                    <a:bodyPr/>
                    <a:lstStyle/>
                    <a:p>
                      <a:r>
                        <a:rPr lang="en-AU" dirty="0"/>
                        <a:t>Rainfall</a:t>
                      </a:r>
                      <a:r>
                        <a:rPr lang="en-AU" baseline="0" dirty="0"/>
                        <a:t> rate (mm/h)</a:t>
                      </a:r>
                      <a:endParaRPr lang="en-AU" dirty="0"/>
                    </a:p>
                  </a:txBody>
                  <a:tcPr/>
                </a:tc>
                <a:tc>
                  <a:txBody>
                    <a:bodyPr/>
                    <a:lstStyle/>
                    <a:p>
                      <a:r>
                        <a:rPr lang="en-AU" dirty="0"/>
                        <a:t>Intensity</a:t>
                      </a:r>
                    </a:p>
                  </a:txBody>
                  <a:tcPr/>
                </a:tc>
                <a:extLst>
                  <a:ext uri="{0D108BD9-81ED-4DB2-BD59-A6C34878D82A}">
                    <a16:rowId xmlns:a16="http://schemas.microsoft.com/office/drawing/2014/main" val="262514292"/>
                  </a:ext>
                </a:extLst>
              </a:tr>
              <a:tr h="370840">
                <a:tc>
                  <a:txBody>
                    <a:bodyPr/>
                    <a:lstStyle/>
                    <a:p>
                      <a:pPr algn="r" fontAlgn="ctr"/>
                      <a:r>
                        <a:rPr lang="en-AU" sz="1100" b="0" i="0" u="none" strike="noStrike" dirty="0">
                          <a:solidFill>
                            <a:srgbClr val="222222"/>
                          </a:solidFill>
                          <a:effectLst/>
                          <a:latin typeface="Arial" panose="020B0604020202020204" pitchFamily="34" charset="0"/>
                        </a:rPr>
                        <a:t>5</a:t>
                      </a:r>
                    </a:p>
                  </a:txBody>
                  <a:tcPr marL="9525" marR="9525" marT="9525" marB="0" anchor="ctr"/>
                </a:tc>
                <a:tc>
                  <a:txBody>
                    <a:bodyPr/>
                    <a:lstStyle/>
                    <a:p>
                      <a:pPr algn="r" fontAlgn="ctr"/>
                      <a:r>
                        <a:rPr lang="en-AU" sz="1100" b="0" i="0" u="none" strike="noStrike">
                          <a:solidFill>
                            <a:srgbClr val="222222"/>
                          </a:solidFill>
                          <a:effectLst/>
                          <a:latin typeface="Arial" panose="020B0604020202020204" pitchFamily="34" charset="0"/>
                        </a:rPr>
                        <a:t>0.07</a:t>
                      </a:r>
                    </a:p>
                  </a:txBody>
                  <a:tcPr marL="9525" marR="9525" marT="9525" marB="0" anchor="ctr"/>
                </a:tc>
                <a:tc>
                  <a:txBody>
                    <a:bodyPr/>
                    <a:lstStyle/>
                    <a:p>
                      <a:pPr algn="ctr" fontAlgn="ctr"/>
                      <a:r>
                        <a:rPr lang="en-AU" sz="1100" b="0" i="0" u="none" strike="noStrike" dirty="0">
                          <a:solidFill>
                            <a:srgbClr val="222222"/>
                          </a:solidFill>
                          <a:effectLst/>
                          <a:latin typeface="Arial" panose="020B0604020202020204" pitchFamily="34" charset="0"/>
                        </a:rPr>
                        <a:t>Hardly noticeable</a:t>
                      </a:r>
                    </a:p>
                  </a:txBody>
                  <a:tcPr marL="9525" marR="9525" marT="9525" marB="0" anchor="ctr"/>
                </a:tc>
                <a:extLst>
                  <a:ext uri="{0D108BD9-81ED-4DB2-BD59-A6C34878D82A}">
                    <a16:rowId xmlns:a16="http://schemas.microsoft.com/office/drawing/2014/main" val="4209047223"/>
                  </a:ext>
                </a:extLst>
              </a:tr>
              <a:tr h="370840">
                <a:tc>
                  <a:txBody>
                    <a:bodyPr/>
                    <a:lstStyle/>
                    <a:p>
                      <a:pPr algn="r" fontAlgn="ctr"/>
                      <a:r>
                        <a:rPr lang="en-AU" sz="1100" b="0" i="0" u="none" strike="noStrike">
                          <a:solidFill>
                            <a:srgbClr val="222222"/>
                          </a:solidFill>
                          <a:effectLst/>
                          <a:latin typeface="Arial" panose="020B0604020202020204" pitchFamily="34" charset="0"/>
                        </a:rPr>
                        <a:t>10</a:t>
                      </a:r>
                    </a:p>
                  </a:txBody>
                  <a:tcPr marL="9525" marR="9525" marT="9525" marB="0" anchor="ctr"/>
                </a:tc>
                <a:tc>
                  <a:txBody>
                    <a:bodyPr/>
                    <a:lstStyle/>
                    <a:p>
                      <a:pPr algn="r" fontAlgn="ctr"/>
                      <a:r>
                        <a:rPr lang="en-AU" sz="1100" b="0" i="0" u="none" strike="noStrike">
                          <a:solidFill>
                            <a:srgbClr val="222222"/>
                          </a:solidFill>
                          <a:effectLst/>
                          <a:latin typeface="Arial" panose="020B0604020202020204" pitchFamily="34" charset="0"/>
                        </a:rPr>
                        <a:t>0.15</a:t>
                      </a:r>
                    </a:p>
                  </a:txBody>
                  <a:tcPr marL="9525" marR="9525" marT="9525" marB="0" anchor="ctr"/>
                </a:tc>
                <a:tc>
                  <a:txBody>
                    <a:bodyPr/>
                    <a:lstStyle/>
                    <a:p>
                      <a:pPr algn="ctr" fontAlgn="ctr"/>
                      <a:r>
                        <a:rPr lang="en-AU" sz="1100" b="0" i="0" u="none" strike="noStrike" dirty="0">
                          <a:solidFill>
                            <a:srgbClr val="222222"/>
                          </a:solidFill>
                          <a:effectLst/>
                          <a:latin typeface="Arial" panose="020B0604020202020204" pitchFamily="34" charset="0"/>
                        </a:rPr>
                        <a:t>Light mist</a:t>
                      </a:r>
                    </a:p>
                  </a:txBody>
                  <a:tcPr marL="9525" marR="9525" marT="9525" marB="0" anchor="ctr"/>
                </a:tc>
                <a:extLst>
                  <a:ext uri="{0D108BD9-81ED-4DB2-BD59-A6C34878D82A}">
                    <a16:rowId xmlns:a16="http://schemas.microsoft.com/office/drawing/2014/main" val="2248003720"/>
                  </a:ext>
                </a:extLst>
              </a:tr>
              <a:tr h="370840">
                <a:tc>
                  <a:txBody>
                    <a:bodyPr/>
                    <a:lstStyle/>
                    <a:p>
                      <a:pPr algn="r" fontAlgn="ctr"/>
                      <a:r>
                        <a:rPr lang="en-AU" sz="1100" b="0" i="0" u="none" strike="noStrike">
                          <a:solidFill>
                            <a:srgbClr val="222222"/>
                          </a:solidFill>
                          <a:effectLst/>
                          <a:latin typeface="Arial" panose="020B0604020202020204" pitchFamily="34" charset="0"/>
                        </a:rPr>
                        <a:t>15</a:t>
                      </a:r>
                    </a:p>
                  </a:txBody>
                  <a:tcPr marL="9525" marR="9525" marT="9525" marB="0" anchor="ctr"/>
                </a:tc>
                <a:tc>
                  <a:txBody>
                    <a:bodyPr/>
                    <a:lstStyle/>
                    <a:p>
                      <a:pPr algn="r" fontAlgn="ctr"/>
                      <a:r>
                        <a:rPr lang="en-AU" sz="1100" b="0" i="0" u="none" strike="noStrike">
                          <a:solidFill>
                            <a:srgbClr val="222222"/>
                          </a:solidFill>
                          <a:effectLst/>
                          <a:latin typeface="Arial" panose="020B0604020202020204" pitchFamily="34" charset="0"/>
                        </a:rPr>
                        <a:t>0.3</a:t>
                      </a:r>
                    </a:p>
                  </a:txBody>
                  <a:tcPr marL="9525" marR="9525" marT="9525" marB="0" anchor="ctr"/>
                </a:tc>
                <a:tc>
                  <a:txBody>
                    <a:bodyPr/>
                    <a:lstStyle/>
                    <a:p>
                      <a:pPr algn="ctr" fontAlgn="ctr"/>
                      <a:r>
                        <a:rPr lang="en-AU" sz="1100" b="0" i="0" u="none" strike="noStrike" dirty="0">
                          <a:solidFill>
                            <a:srgbClr val="222222"/>
                          </a:solidFill>
                          <a:effectLst/>
                          <a:latin typeface="Arial" panose="020B0604020202020204" pitchFamily="34" charset="0"/>
                        </a:rPr>
                        <a:t>Mist</a:t>
                      </a:r>
                    </a:p>
                  </a:txBody>
                  <a:tcPr marL="9525" marR="9525" marT="9525" marB="0" anchor="ctr"/>
                </a:tc>
                <a:extLst>
                  <a:ext uri="{0D108BD9-81ED-4DB2-BD59-A6C34878D82A}">
                    <a16:rowId xmlns:a16="http://schemas.microsoft.com/office/drawing/2014/main" val="1540037140"/>
                  </a:ext>
                </a:extLst>
              </a:tr>
              <a:tr h="370840">
                <a:tc>
                  <a:txBody>
                    <a:bodyPr/>
                    <a:lstStyle/>
                    <a:p>
                      <a:pPr algn="r" fontAlgn="ctr"/>
                      <a:r>
                        <a:rPr lang="en-AU" sz="1100" b="0" i="0" u="none" strike="noStrike">
                          <a:solidFill>
                            <a:srgbClr val="222222"/>
                          </a:solidFill>
                          <a:effectLst/>
                          <a:latin typeface="Arial" panose="020B0604020202020204" pitchFamily="34" charset="0"/>
                        </a:rPr>
                        <a:t>20</a:t>
                      </a:r>
                    </a:p>
                  </a:txBody>
                  <a:tcPr marL="9525" marR="9525" marT="9525" marB="0" anchor="ctr"/>
                </a:tc>
                <a:tc>
                  <a:txBody>
                    <a:bodyPr/>
                    <a:lstStyle/>
                    <a:p>
                      <a:pPr algn="r" fontAlgn="ctr"/>
                      <a:r>
                        <a:rPr lang="en-AU" sz="1100" b="0" i="0" u="none" strike="noStrike" dirty="0">
                          <a:solidFill>
                            <a:srgbClr val="222222"/>
                          </a:solidFill>
                          <a:effectLst/>
                          <a:latin typeface="Arial" panose="020B0604020202020204" pitchFamily="34" charset="0"/>
                        </a:rPr>
                        <a:t>0.6</a:t>
                      </a:r>
                    </a:p>
                  </a:txBody>
                  <a:tcPr marL="9525" marR="9525" marT="9525" marB="0" anchor="ctr"/>
                </a:tc>
                <a:tc>
                  <a:txBody>
                    <a:bodyPr/>
                    <a:lstStyle/>
                    <a:p>
                      <a:pPr algn="ctr" fontAlgn="ctr"/>
                      <a:r>
                        <a:rPr lang="en-AU" sz="1100" b="0" i="0" u="none" strike="noStrike" dirty="0">
                          <a:solidFill>
                            <a:srgbClr val="222222"/>
                          </a:solidFill>
                          <a:effectLst/>
                          <a:latin typeface="Arial" panose="020B0604020202020204" pitchFamily="34" charset="0"/>
                        </a:rPr>
                        <a:t>Very light</a:t>
                      </a:r>
                    </a:p>
                  </a:txBody>
                  <a:tcPr marL="9525" marR="9525" marT="9525" marB="0" anchor="ctr"/>
                </a:tc>
                <a:extLst>
                  <a:ext uri="{0D108BD9-81ED-4DB2-BD59-A6C34878D82A}">
                    <a16:rowId xmlns:a16="http://schemas.microsoft.com/office/drawing/2014/main" val="3843761656"/>
                  </a:ext>
                </a:extLst>
              </a:tr>
              <a:tr h="370840">
                <a:tc>
                  <a:txBody>
                    <a:bodyPr/>
                    <a:lstStyle/>
                    <a:p>
                      <a:pPr algn="r" fontAlgn="ctr"/>
                      <a:r>
                        <a:rPr lang="en-AU" sz="1100" b="0" i="0" u="none" strike="noStrike">
                          <a:solidFill>
                            <a:srgbClr val="222222"/>
                          </a:solidFill>
                          <a:effectLst/>
                          <a:latin typeface="Arial" panose="020B0604020202020204" pitchFamily="34" charset="0"/>
                        </a:rPr>
                        <a:t>25</a:t>
                      </a:r>
                    </a:p>
                  </a:txBody>
                  <a:tcPr marL="9525" marR="9525" marT="9525" marB="0" anchor="ctr"/>
                </a:tc>
                <a:tc>
                  <a:txBody>
                    <a:bodyPr/>
                    <a:lstStyle/>
                    <a:p>
                      <a:pPr algn="r" fontAlgn="ctr"/>
                      <a:r>
                        <a:rPr lang="en-AU" sz="1100" b="0" i="0" u="none" strike="noStrike">
                          <a:solidFill>
                            <a:srgbClr val="222222"/>
                          </a:solidFill>
                          <a:effectLst/>
                          <a:latin typeface="Arial" panose="020B0604020202020204" pitchFamily="34" charset="0"/>
                        </a:rPr>
                        <a:t>1.3</a:t>
                      </a:r>
                    </a:p>
                  </a:txBody>
                  <a:tcPr marL="9525" marR="9525" marT="9525" marB="0" anchor="ctr"/>
                </a:tc>
                <a:tc>
                  <a:txBody>
                    <a:bodyPr/>
                    <a:lstStyle/>
                    <a:p>
                      <a:pPr algn="ctr" fontAlgn="ctr"/>
                      <a:r>
                        <a:rPr lang="en-AU" sz="1100" b="0" i="0" u="none" strike="noStrike">
                          <a:solidFill>
                            <a:srgbClr val="222222"/>
                          </a:solidFill>
                          <a:effectLst/>
                          <a:latin typeface="Arial" panose="020B0604020202020204" pitchFamily="34" charset="0"/>
                        </a:rPr>
                        <a:t>Light</a:t>
                      </a:r>
                    </a:p>
                  </a:txBody>
                  <a:tcPr marL="9525" marR="9525" marT="9525" marB="0" anchor="ctr"/>
                </a:tc>
                <a:extLst>
                  <a:ext uri="{0D108BD9-81ED-4DB2-BD59-A6C34878D82A}">
                    <a16:rowId xmlns:a16="http://schemas.microsoft.com/office/drawing/2014/main" val="1714680217"/>
                  </a:ext>
                </a:extLst>
              </a:tr>
              <a:tr h="370840">
                <a:tc>
                  <a:txBody>
                    <a:bodyPr/>
                    <a:lstStyle/>
                    <a:p>
                      <a:pPr algn="r" fontAlgn="ctr"/>
                      <a:r>
                        <a:rPr lang="en-AU" sz="1100" b="0" i="0" u="none" strike="noStrike">
                          <a:solidFill>
                            <a:srgbClr val="222222"/>
                          </a:solidFill>
                          <a:effectLst/>
                          <a:latin typeface="Arial" panose="020B0604020202020204" pitchFamily="34" charset="0"/>
                        </a:rPr>
                        <a:t>30</a:t>
                      </a:r>
                    </a:p>
                  </a:txBody>
                  <a:tcPr marL="9525" marR="9525" marT="9525" marB="0" anchor="ctr"/>
                </a:tc>
                <a:tc>
                  <a:txBody>
                    <a:bodyPr/>
                    <a:lstStyle/>
                    <a:p>
                      <a:pPr algn="r" fontAlgn="ctr"/>
                      <a:r>
                        <a:rPr lang="en-AU" sz="1100" b="0" i="0" u="none" strike="noStrike">
                          <a:solidFill>
                            <a:srgbClr val="222222"/>
                          </a:solidFill>
                          <a:effectLst/>
                          <a:latin typeface="Arial" panose="020B0604020202020204" pitchFamily="34" charset="0"/>
                        </a:rPr>
                        <a:t>2.7</a:t>
                      </a:r>
                    </a:p>
                  </a:txBody>
                  <a:tcPr marL="9525" marR="9525" marT="9525" marB="0" anchor="ctr"/>
                </a:tc>
                <a:tc>
                  <a:txBody>
                    <a:bodyPr/>
                    <a:lstStyle/>
                    <a:p>
                      <a:pPr algn="ctr" fontAlgn="ctr"/>
                      <a:r>
                        <a:rPr lang="en-AU" sz="1100" b="0" i="0" u="none" strike="noStrike">
                          <a:solidFill>
                            <a:srgbClr val="222222"/>
                          </a:solidFill>
                          <a:effectLst/>
                          <a:latin typeface="Arial" panose="020B0604020202020204" pitchFamily="34" charset="0"/>
                        </a:rPr>
                        <a:t>Light to moderate</a:t>
                      </a:r>
                    </a:p>
                  </a:txBody>
                  <a:tcPr marL="9525" marR="9525" marT="9525" marB="0" anchor="ctr"/>
                </a:tc>
                <a:extLst>
                  <a:ext uri="{0D108BD9-81ED-4DB2-BD59-A6C34878D82A}">
                    <a16:rowId xmlns:a16="http://schemas.microsoft.com/office/drawing/2014/main" val="3620323914"/>
                  </a:ext>
                </a:extLst>
              </a:tr>
              <a:tr h="370840">
                <a:tc>
                  <a:txBody>
                    <a:bodyPr/>
                    <a:lstStyle/>
                    <a:p>
                      <a:pPr algn="r" fontAlgn="ctr"/>
                      <a:r>
                        <a:rPr lang="en-AU" sz="1100" b="0" i="0" u="none" strike="noStrike">
                          <a:solidFill>
                            <a:srgbClr val="222222"/>
                          </a:solidFill>
                          <a:effectLst/>
                          <a:latin typeface="Arial" panose="020B0604020202020204" pitchFamily="34" charset="0"/>
                        </a:rPr>
                        <a:t>35</a:t>
                      </a:r>
                    </a:p>
                  </a:txBody>
                  <a:tcPr marL="9525" marR="9525" marT="9525" marB="0" anchor="ctr"/>
                </a:tc>
                <a:tc>
                  <a:txBody>
                    <a:bodyPr/>
                    <a:lstStyle/>
                    <a:p>
                      <a:pPr algn="r" fontAlgn="ctr"/>
                      <a:r>
                        <a:rPr lang="en-AU" sz="1100" b="0" i="0" u="none" strike="noStrike">
                          <a:solidFill>
                            <a:srgbClr val="222222"/>
                          </a:solidFill>
                          <a:effectLst/>
                          <a:latin typeface="Arial" panose="020B0604020202020204" pitchFamily="34" charset="0"/>
                        </a:rPr>
                        <a:t>5.6</a:t>
                      </a:r>
                    </a:p>
                  </a:txBody>
                  <a:tcPr marL="9525" marR="9525" marT="9525" marB="0" anchor="ctr"/>
                </a:tc>
                <a:tc>
                  <a:txBody>
                    <a:bodyPr/>
                    <a:lstStyle/>
                    <a:p>
                      <a:pPr algn="ctr" fontAlgn="ctr"/>
                      <a:r>
                        <a:rPr lang="en-AU" sz="1100" b="0" i="0" u="none" strike="noStrike" dirty="0">
                          <a:solidFill>
                            <a:srgbClr val="222222"/>
                          </a:solidFill>
                          <a:effectLst/>
                          <a:latin typeface="Arial" panose="020B0604020202020204" pitchFamily="34" charset="0"/>
                        </a:rPr>
                        <a:t>Moderate rain</a:t>
                      </a:r>
                    </a:p>
                  </a:txBody>
                  <a:tcPr marL="9525" marR="9525" marT="9525" marB="0" anchor="ctr"/>
                </a:tc>
                <a:extLst>
                  <a:ext uri="{0D108BD9-81ED-4DB2-BD59-A6C34878D82A}">
                    <a16:rowId xmlns:a16="http://schemas.microsoft.com/office/drawing/2014/main" val="672535703"/>
                  </a:ext>
                </a:extLst>
              </a:tr>
              <a:tr h="370840">
                <a:tc>
                  <a:txBody>
                    <a:bodyPr/>
                    <a:lstStyle/>
                    <a:p>
                      <a:pPr algn="r" fontAlgn="ctr"/>
                      <a:r>
                        <a:rPr lang="en-AU" sz="1100" b="0" i="0" u="none" strike="noStrike">
                          <a:solidFill>
                            <a:srgbClr val="222222"/>
                          </a:solidFill>
                          <a:effectLst/>
                          <a:latin typeface="Arial" panose="020B0604020202020204" pitchFamily="34" charset="0"/>
                        </a:rPr>
                        <a:t>40</a:t>
                      </a:r>
                    </a:p>
                  </a:txBody>
                  <a:tcPr marL="9525" marR="9525" marT="9525" marB="0" anchor="ctr"/>
                </a:tc>
                <a:tc>
                  <a:txBody>
                    <a:bodyPr/>
                    <a:lstStyle/>
                    <a:p>
                      <a:pPr algn="r" fontAlgn="ctr"/>
                      <a:r>
                        <a:rPr lang="en-AU" sz="1100" b="0" i="0" u="none" strike="noStrike">
                          <a:solidFill>
                            <a:srgbClr val="222222"/>
                          </a:solidFill>
                          <a:effectLst/>
                          <a:latin typeface="Arial" panose="020B0604020202020204" pitchFamily="34" charset="0"/>
                        </a:rPr>
                        <a:t>11.53</a:t>
                      </a:r>
                    </a:p>
                  </a:txBody>
                  <a:tcPr marL="9525" marR="9525" marT="9525" marB="0" anchor="ctr"/>
                </a:tc>
                <a:tc>
                  <a:txBody>
                    <a:bodyPr/>
                    <a:lstStyle/>
                    <a:p>
                      <a:pPr algn="ctr" fontAlgn="ctr"/>
                      <a:r>
                        <a:rPr lang="en-AU" sz="1100" b="0" i="0" u="none" strike="noStrike" dirty="0">
                          <a:solidFill>
                            <a:srgbClr val="222222"/>
                          </a:solidFill>
                          <a:effectLst/>
                          <a:latin typeface="Arial" panose="020B0604020202020204" pitchFamily="34" charset="0"/>
                        </a:rPr>
                        <a:t>Moderate rain</a:t>
                      </a:r>
                    </a:p>
                  </a:txBody>
                  <a:tcPr marL="9525" marR="9525" marT="9525" marB="0" anchor="ctr"/>
                </a:tc>
                <a:extLst>
                  <a:ext uri="{0D108BD9-81ED-4DB2-BD59-A6C34878D82A}">
                    <a16:rowId xmlns:a16="http://schemas.microsoft.com/office/drawing/2014/main" val="2142198769"/>
                  </a:ext>
                </a:extLst>
              </a:tr>
              <a:tr h="370840">
                <a:tc>
                  <a:txBody>
                    <a:bodyPr/>
                    <a:lstStyle/>
                    <a:p>
                      <a:pPr algn="r" fontAlgn="ctr"/>
                      <a:r>
                        <a:rPr lang="en-AU" sz="1100" b="0" i="0" u="none" strike="noStrike">
                          <a:solidFill>
                            <a:srgbClr val="222222"/>
                          </a:solidFill>
                          <a:effectLst/>
                          <a:latin typeface="Arial" panose="020B0604020202020204" pitchFamily="34" charset="0"/>
                        </a:rPr>
                        <a:t>45</a:t>
                      </a:r>
                    </a:p>
                  </a:txBody>
                  <a:tcPr marL="9525" marR="9525" marT="9525" marB="0" anchor="ctr"/>
                </a:tc>
                <a:tc>
                  <a:txBody>
                    <a:bodyPr/>
                    <a:lstStyle/>
                    <a:p>
                      <a:pPr algn="r" fontAlgn="ctr"/>
                      <a:r>
                        <a:rPr lang="en-AU" sz="1100" b="0" i="0" u="none" strike="noStrike">
                          <a:solidFill>
                            <a:srgbClr val="222222"/>
                          </a:solidFill>
                          <a:effectLst/>
                          <a:latin typeface="Arial" panose="020B0604020202020204" pitchFamily="34" charset="0"/>
                        </a:rPr>
                        <a:t>23.7</a:t>
                      </a:r>
                    </a:p>
                  </a:txBody>
                  <a:tcPr marL="9525" marR="9525" marT="9525" marB="0" anchor="ctr"/>
                </a:tc>
                <a:tc>
                  <a:txBody>
                    <a:bodyPr/>
                    <a:lstStyle/>
                    <a:p>
                      <a:pPr algn="ctr" fontAlgn="ctr"/>
                      <a:r>
                        <a:rPr lang="en-AU" sz="1100" b="0" i="0" u="none" strike="noStrike" dirty="0">
                          <a:solidFill>
                            <a:srgbClr val="222222"/>
                          </a:solidFill>
                          <a:effectLst/>
                          <a:latin typeface="Arial" panose="020B0604020202020204" pitchFamily="34" charset="0"/>
                        </a:rPr>
                        <a:t>Moderate to heavy</a:t>
                      </a:r>
                    </a:p>
                  </a:txBody>
                  <a:tcPr marL="9525" marR="9525" marT="9525" marB="0" anchor="ctr"/>
                </a:tc>
                <a:extLst>
                  <a:ext uri="{0D108BD9-81ED-4DB2-BD59-A6C34878D82A}">
                    <a16:rowId xmlns:a16="http://schemas.microsoft.com/office/drawing/2014/main" val="1125533752"/>
                  </a:ext>
                </a:extLst>
              </a:tr>
              <a:tr h="370840">
                <a:tc>
                  <a:txBody>
                    <a:bodyPr/>
                    <a:lstStyle/>
                    <a:p>
                      <a:pPr algn="r" fontAlgn="ctr"/>
                      <a:r>
                        <a:rPr lang="en-AU" sz="1100" b="0" i="0" u="none" strike="noStrike">
                          <a:solidFill>
                            <a:srgbClr val="222222"/>
                          </a:solidFill>
                          <a:effectLst/>
                          <a:latin typeface="Arial" panose="020B0604020202020204" pitchFamily="34" charset="0"/>
                        </a:rPr>
                        <a:t>50</a:t>
                      </a:r>
                    </a:p>
                  </a:txBody>
                  <a:tcPr marL="9525" marR="9525" marT="9525" marB="0" anchor="ctr"/>
                </a:tc>
                <a:tc>
                  <a:txBody>
                    <a:bodyPr/>
                    <a:lstStyle/>
                    <a:p>
                      <a:pPr algn="r" fontAlgn="ctr"/>
                      <a:r>
                        <a:rPr lang="en-AU" sz="1100" b="0" i="0" u="none" strike="noStrike">
                          <a:solidFill>
                            <a:srgbClr val="222222"/>
                          </a:solidFill>
                          <a:effectLst/>
                          <a:latin typeface="Arial" panose="020B0604020202020204" pitchFamily="34" charset="0"/>
                        </a:rPr>
                        <a:t>48.6</a:t>
                      </a:r>
                    </a:p>
                  </a:txBody>
                  <a:tcPr marL="9525" marR="9525" marT="9525" marB="0" anchor="ctr"/>
                </a:tc>
                <a:tc>
                  <a:txBody>
                    <a:bodyPr/>
                    <a:lstStyle/>
                    <a:p>
                      <a:pPr algn="ctr" fontAlgn="ctr"/>
                      <a:r>
                        <a:rPr lang="en-AU" sz="1100" b="0" i="0" u="none" strike="noStrike" dirty="0">
                          <a:solidFill>
                            <a:srgbClr val="222222"/>
                          </a:solidFill>
                          <a:effectLst/>
                          <a:latin typeface="Arial" panose="020B0604020202020204" pitchFamily="34" charset="0"/>
                        </a:rPr>
                        <a:t>Heavy</a:t>
                      </a:r>
                    </a:p>
                  </a:txBody>
                  <a:tcPr marL="9525" marR="9525" marT="9525" marB="0" anchor="ctr"/>
                </a:tc>
                <a:extLst>
                  <a:ext uri="{0D108BD9-81ED-4DB2-BD59-A6C34878D82A}">
                    <a16:rowId xmlns:a16="http://schemas.microsoft.com/office/drawing/2014/main" val="194447122"/>
                  </a:ext>
                </a:extLst>
              </a:tr>
              <a:tr h="370840">
                <a:tc>
                  <a:txBody>
                    <a:bodyPr/>
                    <a:lstStyle/>
                    <a:p>
                      <a:pPr algn="r" fontAlgn="ctr"/>
                      <a:r>
                        <a:rPr lang="en-AU" sz="1100" b="0" i="0" u="none" strike="noStrike">
                          <a:solidFill>
                            <a:srgbClr val="222222"/>
                          </a:solidFill>
                          <a:effectLst/>
                          <a:latin typeface="Arial" panose="020B0604020202020204" pitchFamily="34" charset="0"/>
                        </a:rPr>
                        <a:t>55</a:t>
                      </a:r>
                    </a:p>
                  </a:txBody>
                  <a:tcPr marL="9525" marR="9525" marT="9525" marB="0" anchor="ctr"/>
                </a:tc>
                <a:tc>
                  <a:txBody>
                    <a:bodyPr/>
                    <a:lstStyle/>
                    <a:p>
                      <a:pPr algn="r" fontAlgn="ctr"/>
                      <a:r>
                        <a:rPr lang="en-AU" sz="1100" b="0" i="0" u="none" strike="noStrike">
                          <a:solidFill>
                            <a:srgbClr val="222222"/>
                          </a:solidFill>
                          <a:effectLst/>
                          <a:latin typeface="Arial" panose="020B0604020202020204" pitchFamily="34" charset="0"/>
                        </a:rPr>
                        <a:t>100</a:t>
                      </a:r>
                    </a:p>
                  </a:txBody>
                  <a:tcPr marL="9525" marR="9525" marT="9525" marB="0" anchor="ctr"/>
                </a:tc>
                <a:tc>
                  <a:txBody>
                    <a:bodyPr/>
                    <a:lstStyle/>
                    <a:p>
                      <a:pPr algn="ctr" fontAlgn="ctr"/>
                      <a:r>
                        <a:rPr lang="en-AU" sz="1100" b="0" i="0" u="none" strike="noStrike" dirty="0">
                          <a:solidFill>
                            <a:srgbClr val="222222"/>
                          </a:solidFill>
                          <a:effectLst/>
                          <a:latin typeface="Arial" panose="020B0604020202020204" pitchFamily="34" charset="0"/>
                        </a:rPr>
                        <a:t>Very heavy/small hail</a:t>
                      </a:r>
                    </a:p>
                  </a:txBody>
                  <a:tcPr marL="9525" marR="9525" marT="9525" marB="0" anchor="ctr"/>
                </a:tc>
                <a:extLst>
                  <a:ext uri="{0D108BD9-81ED-4DB2-BD59-A6C34878D82A}">
                    <a16:rowId xmlns:a16="http://schemas.microsoft.com/office/drawing/2014/main" val="712710652"/>
                  </a:ext>
                </a:extLst>
              </a:tr>
              <a:tr h="370840">
                <a:tc>
                  <a:txBody>
                    <a:bodyPr/>
                    <a:lstStyle/>
                    <a:p>
                      <a:pPr algn="r" fontAlgn="ctr"/>
                      <a:r>
                        <a:rPr lang="en-AU" sz="1100" b="0" i="0" u="none" strike="noStrike">
                          <a:solidFill>
                            <a:srgbClr val="222222"/>
                          </a:solidFill>
                          <a:effectLst/>
                          <a:latin typeface="Arial" panose="020B0604020202020204" pitchFamily="34" charset="0"/>
                        </a:rPr>
                        <a:t>60</a:t>
                      </a:r>
                    </a:p>
                  </a:txBody>
                  <a:tcPr marL="9525" marR="9525" marT="9525" marB="0" anchor="ctr"/>
                </a:tc>
                <a:tc>
                  <a:txBody>
                    <a:bodyPr/>
                    <a:lstStyle/>
                    <a:p>
                      <a:pPr algn="r" fontAlgn="ctr"/>
                      <a:r>
                        <a:rPr lang="en-AU" sz="1100" b="0" i="0" u="none" strike="noStrike">
                          <a:solidFill>
                            <a:srgbClr val="222222"/>
                          </a:solidFill>
                          <a:effectLst/>
                          <a:latin typeface="Arial" panose="020B0604020202020204" pitchFamily="34" charset="0"/>
                        </a:rPr>
                        <a:t>205</a:t>
                      </a:r>
                    </a:p>
                  </a:txBody>
                  <a:tcPr marL="9525" marR="9525" marT="9525" marB="0" anchor="ctr"/>
                </a:tc>
                <a:tc>
                  <a:txBody>
                    <a:bodyPr/>
                    <a:lstStyle/>
                    <a:p>
                      <a:pPr algn="ctr" fontAlgn="ctr"/>
                      <a:r>
                        <a:rPr lang="en-AU" sz="1100" b="0" i="0" u="none" strike="noStrike" dirty="0">
                          <a:solidFill>
                            <a:srgbClr val="222222"/>
                          </a:solidFill>
                          <a:effectLst/>
                          <a:latin typeface="Arial" panose="020B0604020202020204" pitchFamily="34" charset="0"/>
                        </a:rPr>
                        <a:t>Extreme/moderate hail</a:t>
                      </a:r>
                    </a:p>
                  </a:txBody>
                  <a:tcPr marL="9525" marR="9525" marT="9525" marB="0" anchor="ctr"/>
                </a:tc>
                <a:extLst>
                  <a:ext uri="{0D108BD9-81ED-4DB2-BD59-A6C34878D82A}">
                    <a16:rowId xmlns:a16="http://schemas.microsoft.com/office/drawing/2014/main" val="2172202643"/>
                  </a:ext>
                </a:extLst>
              </a:tr>
              <a:tr h="370840">
                <a:tc>
                  <a:txBody>
                    <a:bodyPr/>
                    <a:lstStyle/>
                    <a:p>
                      <a:pPr algn="r" fontAlgn="ctr"/>
                      <a:r>
                        <a:rPr lang="en-AU" sz="1100" b="0" i="0" u="none" strike="noStrike">
                          <a:solidFill>
                            <a:srgbClr val="222222"/>
                          </a:solidFill>
                          <a:effectLst/>
                          <a:latin typeface="Arial" panose="020B0604020202020204" pitchFamily="34" charset="0"/>
                        </a:rPr>
                        <a:t>65</a:t>
                      </a:r>
                    </a:p>
                  </a:txBody>
                  <a:tcPr marL="9525" marR="9525" marT="9525" marB="0" anchor="ctr"/>
                </a:tc>
                <a:tc>
                  <a:txBody>
                    <a:bodyPr/>
                    <a:lstStyle/>
                    <a:p>
                      <a:pPr algn="r" fontAlgn="ctr"/>
                      <a:r>
                        <a:rPr lang="en-AU" sz="1100" b="0" i="0" u="none" strike="noStrike">
                          <a:solidFill>
                            <a:srgbClr val="222222"/>
                          </a:solidFill>
                          <a:effectLst/>
                          <a:latin typeface="Arial" panose="020B0604020202020204" pitchFamily="34" charset="0"/>
                        </a:rPr>
                        <a:t>421</a:t>
                      </a:r>
                    </a:p>
                  </a:txBody>
                  <a:tcPr marL="9525" marR="9525" marT="9525" marB="0" anchor="ctr"/>
                </a:tc>
                <a:tc>
                  <a:txBody>
                    <a:bodyPr/>
                    <a:lstStyle/>
                    <a:p>
                      <a:pPr algn="ctr" fontAlgn="ctr"/>
                      <a:r>
                        <a:rPr lang="en-AU" sz="1100" b="0" i="0" u="none" strike="noStrike" dirty="0">
                          <a:solidFill>
                            <a:srgbClr val="222222"/>
                          </a:solidFill>
                          <a:effectLst/>
                          <a:latin typeface="Arial" panose="020B0604020202020204" pitchFamily="34" charset="0"/>
                        </a:rPr>
                        <a:t>Extreme/large hail</a:t>
                      </a:r>
                    </a:p>
                  </a:txBody>
                  <a:tcPr marL="9525" marR="9525" marT="9525" marB="0" anchor="ctr"/>
                </a:tc>
                <a:extLst>
                  <a:ext uri="{0D108BD9-81ED-4DB2-BD59-A6C34878D82A}">
                    <a16:rowId xmlns:a16="http://schemas.microsoft.com/office/drawing/2014/main" val="2034392934"/>
                  </a:ext>
                </a:extLst>
              </a:tr>
            </a:tbl>
          </a:graphicData>
        </a:graphic>
      </p:graphicFrame>
      <p:pic>
        <p:nvPicPr>
          <p:cNvPr id="1027" name="Picture 3" descr="https://upload.wikimedia.org/wikipedia/commons/f/fe/NOAA_Doppler_DBZ_sca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6258" y="1033991"/>
            <a:ext cx="627855" cy="52434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57647" y="6268358"/>
            <a:ext cx="2505075" cy="369332"/>
          </a:xfrm>
          <a:prstGeom prst="rect">
            <a:avLst/>
          </a:prstGeom>
          <a:noFill/>
        </p:spPr>
        <p:txBody>
          <a:bodyPr wrap="square" rtlCol="0">
            <a:spAutoFit/>
          </a:bodyPr>
          <a:lstStyle/>
          <a:p>
            <a:r>
              <a:rPr lang="en-AU" dirty="0"/>
              <a:t>US NOAA scale for radar</a:t>
            </a:r>
          </a:p>
        </p:txBody>
      </p:sp>
    </p:spTree>
    <p:extLst>
      <p:ext uri="{BB962C8B-B14F-4D97-AF65-F5344CB8AC3E}">
        <p14:creationId xmlns:p14="http://schemas.microsoft.com/office/powerpoint/2010/main" val="4050522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600171"/>
          </a:xfrm>
        </p:spPr>
        <p:txBody>
          <a:bodyPr/>
          <a:lstStyle/>
          <a:p>
            <a:r>
              <a:rPr lang="en-AU" dirty="0"/>
              <a:t>Radar frequency bands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82195049"/>
              </p:ext>
            </p:extLst>
          </p:nvPr>
        </p:nvGraphicFramePr>
        <p:xfrm>
          <a:off x="581025" y="1676543"/>
          <a:ext cx="11038320" cy="4485640"/>
        </p:xfrm>
        <a:graphic>
          <a:graphicData uri="http://schemas.openxmlformats.org/drawingml/2006/table">
            <a:tbl>
              <a:tblPr firstRow="1" bandRow="1">
                <a:tableStyleId>{5C22544A-7EE6-4342-B048-85BDC9FD1C3A}</a:tableStyleId>
              </a:tblPr>
              <a:tblGrid>
                <a:gridCol w="1451293">
                  <a:extLst>
                    <a:ext uri="{9D8B030D-6E8A-4147-A177-3AD203B41FA5}">
                      <a16:colId xmlns:a16="http://schemas.microsoft.com/office/drawing/2014/main" val="1020209770"/>
                    </a:ext>
                  </a:extLst>
                </a:gridCol>
                <a:gridCol w="1103293">
                  <a:extLst>
                    <a:ext uri="{9D8B030D-6E8A-4147-A177-3AD203B41FA5}">
                      <a16:colId xmlns:a16="http://schemas.microsoft.com/office/drawing/2014/main" val="2796309407"/>
                    </a:ext>
                  </a:extLst>
                </a:gridCol>
                <a:gridCol w="1200087">
                  <a:extLst>
                    <a:ext uri="{9D8B030D-6E8A-4147-A177-3AD203B41FA5}">
                      <a16:colId xmlns:a16="http://schemas.microsoft.com/office/drawing/2014/main" val="1088504380"/>
                    </a:ext>
                  </a:extLst>
                </a:gridCol>
                <a:gridCol w="1787843">
                  <a:extLst>
                    <a:ext uri="{9D8B030D-6E8A-4147-A177-3AD203B41FA5}">
                      <a16:colId xmlns:a16="http://schemas.microsoft.com/office/drawing/2014/main" val="2076393502"/>
                    </a:ext>
                  </a:extLst>
                </a:gridCol>
                <a:gridCol w="932180">
                  <a:extLst>
                    <a:ext uri="{9D8B030D-6E8A-4147-A177-3AD203B41FA5}">
                      <a16:colId xmlns:a16="http://schemas.microsoft.com/office/drawing/2014/main" val="2761497461"/>
                    </a:ext>
                  </a:extLst>
                </a:gridCol>
                <a:gridCol w="4563624">
                  <a:extLst>
                    <a:ext uri="{9D8B030D-6E8A-4147-A177-3AD203B41FA5}">
                      <a16:colId xmlns:a16="http://schemas.microsoft.com/office/drawing/2014/main" val="2534013994"/>
                    </a:ext>
                  </a:extLst>
                </a:gridCol>
              </a:tblGrid>
              <a:tr h="640080">
                <a:tc>
                  <a:txBody>
                    <a:bodyPr/>
                    <a:lstStyle/>
                    <a:p>
                      <a:r>
                        <a:rPr lang="en-AU" dirty="0"/>
                        <a:t>Type</a:t>
                      </a:r>
                    </a:p>
                  </a:txBody>
                  <a:tcPr/>
                </a:tc>
                <a:tc>
                  <a:txBody>
                    <a:bodyPr/>
                    <a:lstStyle/>
                    <a:p>
                      <a:r>
                        <a:rPr lang="en-AU" dirty="0"/>
                        <a:t>Band</a:t>
                      </a:r>
                    </a:p>
                  </a:txBody>
                  <a:tcPr/>
                </a:tc>
                <a:tc>
                  <a:txBody>
                    <a:bodyPr/>
                    <a:lstStyle/>
                    <a:p>
                      <a:r>
                        <a:rPr lang="en-AU" dirty="0"/>
                        <a:t>f (GHZ)</a:t>
                      </a:r>
                    </a:p>
                  </a:txBody>
                  <a:tcPr/>
                </a:tc>
                <a:tc>
                  <a:txBody>
                    <a:bodyPr/>
                    <a:lstStyle/>
                    <a:p>
                      <a:r>
                        <a:rPr lang="el-GR" dirty="0">
                          <a:latin typeface="Arial" panose="020B0604020202020204" pitchFamily="34" charset="0"/>
                          <a:cs typeface="Arial" panose="020B0604020202020204" pitchFamily="34" charset="0"/>
                        </a:rPr>
                        <a:t>Λ</a:t>
                      </a:r>
                      <a:r>
                        <a:rPr lang="en-AU" dirty="0">
                          <a:latin typeface="Arial" panose="020B0604020202020204" pitchFamily="34" charset="0"/>
                          <a:cs typeface="Arial" panose="020B0604020202020204" pitchFamily="34" charset="0"/>
                        </a:rPr>
                        <a:t> (cm)</a:t>
                      </a:r>
                      <a:endParaRPr lang="en-AU" dirty="0"/>
                    </a:p>
                  </a:txBody>
                  <a:tcPr/>
                </a:tc>
                <a:tc>
                  <a:txBody>
                    <a:bodyPr/>
                    <a:lstStyle/>
                    <a:p>
                      <a:r>
                        <a:rPr lang="en-AU" dirty="0">
                          <a:latin typeface="Arial" panose="020B0604020202020204" pitchFamily="34" charset="0"/>
                          <a:cs typeface="Arial" panose="020B0604020202020204" pitchFamily="34" charset="0"/>
                        </a:rPr>
                        <a:t>Diam. </a:t>
                      </a:r>
                    </a:p>
                    <a:p>
                      <a:r>
                        <a:rPr lang="en-AU"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θ</a:t>
                      </a:r>
                      <a:r>
                        <a:rPr lang="en-AU" dirty="0">
                          <a:latin typeface="Arial" panose="020B0604020202020204" pitchFamily="34" charset="0"/>
                          <a:cs typeface="Arial" panose="020B0604020202020204" pitchFamily="34" charset="0"/>
                        </a:rPr>
                        <a:t>=1)</a:t>
                      </a:r>
                      <a:endParaRPr lang="en-AU" dirty="0"/>
                    </a:p>
                  </a:txBody>
                  <a:tcPr/>
                </a:tc>
                <a:tc>
                  <a:txBody>
                    <a:bodyPr/>
                    <a:lstStyle/>
                    <a:p>
                      <a:r>
                        <a:rPr lang="en-AU" dirty="0"/>
                        <a:t>Comments</a:t>
                      </a:r>
                    </a:p>
                  </a:txBody>
                  <a:tcPr/>
                </a:tc>
                <a:extLst>
                  <a:ext uri="{0D108BD9-81ED-4DB2-BD59-A6C34878D82A}">
                    <a16:rowId xmlns:a16="http://schemas.microsoft.com/office/drawing/2014/main" val="3086364865"/>
                  </a:ext>
                </a:extLst>
              </a:tr>
              <a:tr h="640080">
                <a:tc rowSpan="3">
                  <a:txBody>
                    <a:bodyPr/>
                    <a:lstStyle/>
                    <a:p>
                      <a:r>
                        <a:rPr lang="en-AU" dirty="0"/>
                        <a:t>Precipitation</a:t>
                      </a:r>
                    </a:p>
                  </a:txBody>
                  <a:tcPr/>
                </a:tc>
                <a:tc>
                  <a:txBody>
                    <a:bodyPr/>
                    <a:lstStyle/>
                    <a:p>
                      <a:r>
                        <a:rPr lang="en-AU" dirty="0"/>
                        <a:t>S</a:t>
                      </a:r>
                    </a:p>
                  </a:txBody>
                  <a:tcPr/>
                </a:tc>
                <a:tc>
                  <a:txBody>
                    <a:bodyPr/>
                    <a:lstStyle/>
                    <a:p>
                      <a:r>
                        <a:rPr lang="en-AU" dirty="0"/>
                        <a:t>2 – 4</a:t>
                      </a:r>
                    </a:p>
                  </a:txBody>
                  <a:tcPr/>
                </a:tc>
                <a:tc>
                  <a:txBody>
                    <a:bodyPr/>
                    <a:lstStyle/>
                    <a:p>
                      <a:r>
                        <a:rPr lang="en-AU" dirty="0"/>
                        <a:t>7.5 – 15 </a:t>
                      </a:r>
                      <a:r>
                        <a:rPr lang="en-AU" b="1" dirty="0"/>
                        <a:t>(10.2)</a:t>
                      </a:r>
                    </a:p>
                  </a:txBody>
                  <a:tcPr/>
                </a:tc>
                <a:tc>
                  <a:txBody>
                    <a:bodyPr/>
                    <a:lstStyle/>
                    <a:p>
                      <a:r>
                        <a:rPr lang="en-AU" dirty="0"/>
                        <a:t>7 m</a:t>
                      </a:r>
                    </a:p>
                  </a:txBody>
                  <a:tcPr/>
                </a:tc>
                <a:tc>
                  <a:txBody>
                    <a:bodyPr/>
                    <a:lstStyle/>
                    <a:p>
                      <a:r>
                        <a:rPr lang="en-AU" dirty="0"/>
                        <a:t>Not attenuated (400 km coverage)</a:t>
                      </a:r>
                    </a:p>
                  </a:txBody>
                  <a:tcPr/>
                </a:tc>
                <a:extLst>
                  <a:ext uri="{0D108BD9-81ED-4DB2-BD59-A6C34878D82A}">
                    <a16:rowId xmlns:a16="http://schemas.microsoft.com/office/drawing/2014/main" val="1738651871"/>
                  </a:ext>
                </a:extLst>
              </a:tr>
              <a:tr h="640080">
                <a:tc vMerge="1">
                  <a:txBody>
                    <a:bodyPr/>
                    <a:lstStyle/>
                    <a:p>
                      <a:endParaRPr lang="en-AU" dirty="0"/>
                    </a:p>
                  </a:txBody>
                  <a:tcPr/>
                </a:tc>
                <a:tc>
                  <a:txBody>
                    <a:bodyPr/>
                    <a:lstStyle/>
                    <a:p>
                      <a:r>
                        <a:rPr lang="en-AU" dirty="0"/>
                        <a:t>C</a:t>
                      </a:r>
                    </a:p>
                  </a:txBody>
                  <a:tcPr/>
                </a:tc>
                <a:tc>
                  <a:txBody>
                    <a:bodyPr/>
                    <a:lstStyle/>
                    <a:p>
                      <a:r>
                        <a:rPr lang="en-AU" dirty="0"/>
                        <a:t>4 – 8</a:t>
                      </a:r>
                    </a:p>
                  </a:txBody>
                  <a:tcPr/>
                </a:tc>
                <a:tc>
                  <a:txBody>
                    <a:bodyPr/>
                    <a:lstStyle/>
                    <a:p>
                      <a:r>
                        <a:rPr lang="en-AU" dirty="0"/>
                        <a:t>3.8 – 7.5 </a:t>
                      </a:r>
                      <a:r>
                        <a:rPr lang="en-AU" b="1" dirty="0"/>
                        <a:t>(5.5)</a:t>
                      </a:r>
                    </a:p>
                  </a:txBody>
                  <a:tcPr/>
                </a:tc>
                <a:tc>
                  <a:txBody>
                    <a:bodyPr/>
                    <a:lstStyle/>
                    <a:p>
                      <a:r>
                        <a:rPr lang="en-AU" dirty="0"/>
                        <a:t>3.9 m</a:t>
                      </a:r>
                    </a:p>
                  </a:txBody>
                  <a:tcPr/>
                </a:tc>
                <a:tc>
                  <a:txBody>
                    <a:bodyPr/>
                    <a:lstStyle/>
                    <a:p>
                      <a:r>
                        <a:rPr lang="en-AU" dirty="0"/>
                        <a:t>Weak attenuation by strong precipitation only</a:t>
                      </a:r>
                    </a:p>
                  </a:txBody>
                  <a:tcPr/>
                </a:tc>
                <a:extLst>
                  <a:ext uri="{0D108BD9-81ED-4DB2-BD59-A6C34878D82A}">
                    <a16:rowId xmlns:a16="http://schemas.microsoft.com/office/drawing/2014/main" val="1844587288"/>
                  </a:ext>
                </a:extLst>
              </a:tr>
              <a:tr h="640080">
                <a:tc vMerge="1">
                  <a:txBody>
                    <a:bodyPr/>
                    <a:lstStyle/>
                    <a:p>
                      <a:endParaRPr lang="en-AU" dirty="0"/>
                    </a:p>
                  </a:txBody>
                  <a:tcPr/>
                </a:tc>
                <a:tc>
                  <a:txBody>
                    <a:bodyPr/>
                    <a:lstStyle/>
                    <a:p>
                      <a:r>
                        <a:rPr lang="en-AU" dirty="0"/>
                        <a:t>X</a:t>
                      </a:r>
                    </a:p>
                  </a:txBody>
                  <a:tcPr/>
                </a:tc>
                <a:tc>
                  <a:txBody>
                    <a:bodyPr/>
                    <a:lstStyle/>
                    <a:p>
                      <a:r>
                        <a:rPr lang="en-AU" dirty="0"/>
                        <a:t>8 – 12</a:t>
                      </a:r>
                    </a:p>
                  </a:txBody>
                  <a:tcPr/>
                </a:tc>
                <a:tc>
                  <a:txBody>
                    <a:bodyPr/>
                    <a:lstStyle/>
                    <a:p>
                      <a:r>
                        <a:rPr lang="en-AU" dirty="0"/>
                        <a:t>2.4 – 3.8</a:t>
                      </a:r>
                      <a:r>
                        <a:rPr lang="en-AU" baseline="0" dirty="0"/>
                        <a:t> </a:t>
                      </a:r>
                      <a:r>
                        <a:rPr lang="en-AU" b="1" baseline="0" dirty="0"/>
                        <a:t>(3.2)</a:t>
                      </a:r>
                      <a:endParaRPr lang="en-AU" b="1" dirty="0"/>
                    </a:p>
                  </a:txBody>
                  <a:tcPr/>
                </a:tc>
                <a:tc>
                  <a:txBody>
                    <a:bodyPr/>
                    <a:lstStyle/>
                    <a:p>
                      <a:r>
                        <a:rPr lang="en-AU" dirty="0"/>
                        <a:t>2.2</a:t>
                      </a:r>
                      <a:r>
                        <a:rPr lang="en-AU" baseline="0" dirty="0"/>
                        <a:t> m</a:t>
                      </a:r>
                      <a:endParaRPr lang="en-AU" dirty="0"/>
                    </a:p>
                  </a:txBody>
                  <a:tcPr/>
                </a:tc>
                <a:tc>
                  <a:txBody>
                    <a:bodyPr/>
                    <a:lstStyle/>
                    <a:p>
                      <a:r>
                        <a:rPr lang="en-AU" dirty="0"/>
                        <a:t>Attenuated (75 km coverage)</a:t>
                      </a:r>
                    </a:p>
                  </a:txBody>
                  <a:tcPr/>
                </a:tc>
                <a:extLst>
                  <a:ext uri="{0D108BD9-81ED-4DB2-BD59-A6C34878D82A}">
                    <a16:rowId xmlns:a16="http://schemas.microsoft.com/office/drawing/2014/main" val="3634473776"/>
                  </a:ext>
                </a:extLst>
              </a:tr>
              <a:tr h="370840">
                <a:tc rowSpan="2">
                  <a:txBody>
                    <a:bodyPr/>
                    <a:lstStyle/>
                    <a:p>
                      <a:r>
                        <a:rPr lang="en-AU" sz="2400" baseline="-25000" dirty="0"/>
                        <a:t>Clouds</a:t>
                      </a:r>
                      <a:endParaRPr lang="en-AU" baseline="-25000" dirty="0"/>
                    </a:p>
                  </a:txBody>
                  <a:tcPr/>
                </a:tc>
                <a:tc>
                  <a:txBody>
                    <a:bodyPr/>
                    <a:lstStyle/>
                    <a:p>
                      <a:r>
                        <a:rPr lang="en-AU" dirty="0"/>
                        <a:t>K</a:t>
                      </a:r>
                      <a:r>
                        <a:rPr lang="en-AU" baseline="-25000" dirty="0"/>
                        <a:t>u</a:t>
                      </a:r>
                    </a:p>
                  </a:txBody>
                  <a:tcPr/>
                </a:tc>
                <a:tc>
                  <a:txBody>
                    <a:bodyPr/>
                    <a:lstStyle/>
                    <a:p>
                      <a:r>
                        <a:rPr lang="en-AU" dirty="0"/>
                        <a:t>12 – 18 </a:t>
                      </a:r>
                    </a:p>
                  </a:txBody>
                  <a:tcPr/>
                </a:tc>
                <a:tc>
                  <a:txBody>
                    <a:bodyPr/>
                    <a:lstStyle/>
                    <a:p>
                      <a:r>
                        <a:rPr lang="en-AU" dirty="0"/>
                        <a:t>1.7 – 2.4 </a:t>
                      </a:r>
                      <a:r>
                        <a:rPr lang="en-AU" b="1" dirty="0"/>
                        <a:t>(2.0)</a:t>
                      </a:r>
                    </a:p>
                  </a:txBody>
                  <a:tcPr/>
                </a:tc>
                <a:tc>
                  <a:txBody>
                    <a:bodyPr/>
                    <a:lstStyle/>
                    <a:p>
                      <a:r>
                        <a:rPr lang="en-AU" dirty="0"/>
                        <a:t>1.4 m</a:t>
                      </a:r>
                    </a:p>
                  </a:txBody>
                  <a:tcPr/>
                </a:tc>
                <a:tc>
                  <a:txBody>
                    <a:bodyPr/>
                    <a:lstStyle/>
                    <a:p>
                      <a:r>
                        <a:rPr lang="en-AU" dirty="0"/>
                        <a:t>Clouds (not precipitating) (30 - 50 km)</a:t>
                      </a:r>
                    </a:p>
                  </a:txBody>
                  <a:tcPr/>
                </a:tc>
                <a:extLst>
                  <a:ext uri="{0D108BD9-81ED-4DB2-BD59-A6C34878D82A}">
                    <a16:rowId xmlns:a16="http://schemas.microsoft.com/office/drawing/2014/main" val="2888095811"/>
                  </a:ext>
                </a:extLst>
              </a:tr>
              <a:tr h="640080">
                <a:tc v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AU" baseline="-250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dirty="0"/>
                        <a:t>K</a:t>
                      </a:r>
                      <a:r>
                        <a:rPr lang="en-AU" baseline="-25000" dirty="0"/>
                        <a:t>a</a:t>
                      </a:r>
                    </a:p>
                  </a:txBody>
                  <a:tcPr/>
                </a:tc>
                <a:tc>
                  <a:txBody>
                    <a:bodyPr/>
                    <a:lstStyle/>
                    <a:p>
                      <a:r>
                        <a:rPr lang="en-AU" dirty="0"/>
                        <a:t>27 – 40 </a:t>
                      </a:r>
                    </a:p>
                  </a:txBody>
                  <a:tcPr/>
                </a:tc>
                <a:tc>
                  <a:txBody>
                    <a:bodyPr/>
                    <a:lstStyle/>
                    <a:p>
                      <a:r>
                        <a:rPr lang="en-AU" dirty="0"/>
                        <a:t>0.8 – 1.1 </a:t>
                      </a:r>
                      <a:r>
                        <a:rPr lang="en-AU" b="1" dirty="0"/>
                        <a:t>(0.96)</a:t>
                      </a:r>
                    </a:p>
                  </a:txBody>
                  <a:tcPr/>
                </a:tc>
                <a:tc>
                  <a:txBody>
                    <a:bodyPr/>
                    <a:lstStyle/>
                    <a:p>
                      <a:r>
                        <a:rPr lang="en-AU" dirty="0"/>
                        <a:t>0.7 m</a:t>
                      </a:r>
                    </a:p>
                  </a:txBody>
                  <a:tcPr/>
                </a:tc>
                <a:tc>
                  <a:txBody>
                    <a:bodyPr/>
                    <a:lstStyle/>
                    <a:p>
                      <a:r>
                        <a:rPr lang="en-AU" dirty="0"/>
                        <a:t>Clouds</a:t>
                      </a:r>
                      <a:r>
                        <a:rPr lang="en-AU" baseline="0" dirty="0"/>
                        <a:t> (not precipitating) </a:t>
                      </a:r>
                      <a:endParaRPr lang="en-AU" dirty="0"/>
                    </a:p>
                  </a:txBody>
                  <a:tcPr/>
                </a:tc>
                <a:extLst>
                  <a:ext uri="{0D108BD9-81ED-4DB2-BD59-A6C34878D82A}">
                    <a16:rowId xmlns:a16="http://schemas.microsoft.com/office/drawing/2014/main" val="1029196754"/>
                  </a:ext>
                </a:extLst>
              </a:tr>
              <a:tr h="914400">
                <a:tc>
                  <a:txBody>
                    <a:bodyPr/>
                    <a:lstStyle/>
                    <a:p>
                      <a:r>
                        <a:rPr lang="en-AU" dirty="0"/>
                        <a:t>Cirrus</a:t>
                      </a:r>
                    </a:p>
                  </a:txBody>
                  <a:tcPr/>
                </a:tc>
                <a:tc>
                  <a:txBody>
                    <a:bodyPr/>
                    <a:lstStyle/>
                    <a:p>
                      <a:r>
                        <a:rPr lang="en-AU" dirty="0"/>
                        <a:t>W</a:t>
                      </a:r>
                    </a:p>
                  </a:txBody>
                  <a:tcPr/>
                </a:tc>
                <a:tc>
                  <a:txBody>
                    <a:bodyPr/>
                    <a:lstStyle/>
                    <a:p>
                      <a:r>
                        <a:rPr lang="en-AU" dirty="0"/>
                        <a:t>75 – 110 </a:t>
                      </a:r>
                    </a:p>
                  </a:txBody>
                  <a:tcPr/>
                </a:tc>
                <a:tc>
                  <a:txBody>
                    <a:bodyPr/>
                    <a:lstStyle/>
                    <a:p>
                      <a:r>
                        <a:rPr lang="en-AU" dirty="0"/>
                        <a:t>0.3 – 0.4 </a:t>
                      </a:r>
                      <a:r>
                        <a:rPr lang="en-AU" b="1" dirty="0"/>
                        <a:t>(0.32)</a:t>
                      </a:r>
                    </a:p>
                  </a:txBody>
                  <a:tcPr/>
                </a:tc>
                <a:tc>
                  <a:txBody>
                    <a:bodyPr/>
                    <a:lstStyle/>
                    <a:p>
                      <a:r>
                        <a:rPr lang="en-AU" dirty="0"/>
                        <a:t>0.2 m</a:t>
                      </a:r>
                    </a:p>
                  </a:txBody>
                  <a:tcPr/>
                </a:tc>
                <a:tc>
                  <a:txBody>
                    <a:bodyPr/>
                    <a:lstStyle/>
                    <a:p>
                      <a:r>
                        <a:rPr lang="en-AU" dirty="0"/>
                        <a:t>Very strongly</a:t>
                      </a:r>
                      <a:r>
                        <a:rPr lang="en-AU" baseline="0" dirty="0"/>
                        <a:t> attenuated outside of ice crystals (a few km)</a:t>
                      </a:r>
                      <a:endParaRPr lang="en-AU" dirty="0"/>
                    </a:p>
                  </a:txBody>
                  <a:tcPr/>
                </a:tc>
                <a:extLst>
                  <a:ext uri="{0D108BD9-81ED-4DB2-BD59-A6C34878D82A}">
                    <a16:rowId xmlns:a16="http://schemas.microsoft.com/office/drawing/2014/main" val="3963793728"/>
                  </a:ext>
                </a:extLst>
              </a:tr>
            </a:tbl>
          </a:graphicData>
        </a:graphic>
      </p:graphicFrame>
    </p:spTree>
    <p:extLst>
      <p:ext uri="{BB962C8B-B14F-4D97-AF65-F5344CB8AC3E}">
        <p14:creationId xmlns:p14="http://schemas.microsoft.com/office/powerpoint/2010/main" val="3745569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are radars?</a:t>
            </a:r>
          </a:p>
        </p:txBody>
      </p:sp>
      <p:sp>
        <p:nvSpPr>
          <p:cNvPr id="3" name="Content Placeholder 2"/>
          <p:cNvSpPr>
            <a:spLocks noGrp="1"/>
          </p:cNvSpPr>
          <p:nvPr>
            <p:ph idx="1"/>
          </p:nvPr>
        </p:nvSpPr>
        <p:spPr/>
        <p:txBody>
          <a:bodyPr/>
          <a:lstStyle/>
          <a:p>
            <a:r>
              <a:rPr lang="en-AU" dirty="0"/>
              <a:t>Radars emit </a:t>
            </a:r>
            <a:r>
              <a:rPr lang="en-AU" b="1" dirty="0"/>
              <a:t>electromagnetic waves</a:t>
            </a:r>
            <a:r>
              <a:rPr lang="en-AU" dirty="0"/>
              <a:t>.</a:t>
            </a:r>
          </a:p>
          <a:p>
            <a:r>
              <a:rPr lang="en-AU" dirty="0"/>
              <a:t>Electromagnetic waves are </a:t>
            </a:r>
            <a:r>
              <a:rPr lang="en-AU" b="1" dirty="0"/>
              <a:t>reflected</a:t>
            </a:r>
            <a:r>
              <a:rPr lang="en-AU" dirty="0"/>
              <a:t> if they meet an electrically leading surface.</a:t>
            </a:r>
          </a:p>
          <a:p>
            <a:r>
              <a:rPr lang="en-AU" dirty="0"/>
              <a:t>If these reflected waves are </a:t>
            </a:r>
            <a:r>
              <a:rPr lang="en-AU" b="1" dirty="0"/>
              <a:t>received again </a:t>
            </a:r>
            <a:r>
              <a:rPr lang="en-AU" dirty="0"/>
              <a:t>at the place of their origin, then that means an obstacle is in the propagation direction.</a:t>
            </a:r>
          </a:p>
          <a:p>
            <a:r>
              <a:rPr lang="en-AU" dirty="0"/>
              <a:t>The constant speed of light allows the determination of the </a:t>
            </a:r>
            <a:r>
              <a:rPr lang="en-AU" b="1" dirty="0"/>
              <a:t>distance</a:t>
            </a:r>
            <a:r>
              <a:rPr lang="en-AU" dirty="0"/>
              <a:t> between the reflecting objects (airplanes, ships, cars, building, birds, weather phenomenon) and the radar site by </a:t>
            </a:r>
            <a:r>
              <a:rPr lang="en-AU" b="1" dirty="0"/>
              <a:t>measuring the running time</a:t>
            </a:r>
            <a:r>
              <a:rPr lang="en-AU" dirty="0"/>
              <a:t>.</a:t>
            </a:r>
          </a:p>
        </p:txBody>
      </p:sp>
    </p:spTree>
    <p:extLst>
      <p:ext uri="{BB962C8B-B14F-4D97-AF65-F5344CB8AC3E}">
        <p14:creationId xmlns:p14="http://schemas.microsoft.com/office/powerpoint/2010/main" val="1959573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are radars?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2213" y="2341563"/>
            <a:ext cx="7267574" cy="3633787"/>
          </a:xfrm>
        </p:spPr>
      </p:pic>
    </p:spTree>
    <p:extLst>
      <p:ext uri="{BB962C8B-B14F-4D97-AF65-F5344CB8AC3E}">
        <p14:creationId xmlns:p14="http://schemas.microsoft.com/office/powerpoint/2010/main" val="64305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History of Radar</a:t>
            </a:r>
          </a:p>
        </p:txBody>
      </p:sp>
      <p:graphicFrame>
        <p:nvGraphicFramePr>
          <p:cNvPr id="4" name="Content Placeholder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527735868"/>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405913" y="697485"/>
            <a:ext cx="5380174" cy="3633787"/>
          </a:xfrm>
          <a:prstGeom prst="rect">
            <a:avLst/>
          </a:prstGeom>
        </p:spPr>
      </p:pic>
      <p:sp>
        <p:nvSpPr>
          <p:cNvPr id="5" name="TextBox 4"/>
          <p:cNvSpPr txBox="1"/>
          <p:nvPr/>
        </p:nvSpPr>
        <p:spPr>
          <a:xfrm>
            <a:off x="3405913" y="4331272"/>
            <a:ext cx="5380174" cy="1200329"/>
          </a:xfrm>
          <a:prstGeom prst="rect">
            <a:avLst/>
          </a:prstGeom>
          <a:noFill/>
        </p:spPr>
        <p:txBody>
          <a:bodyPr wrap="square" rtlCol="0">
            <a:spAutoFit/>
          </a:bodyPr>
          <a:lstStyle/>
          <a:p>
            <a:r>
              <a:rPr lang="en-AU" dirty="0"/>
              <a:t>U.K. Radar Stations on Cliff at Dover, England. Tall CH tower on left. Four rectangular CHL antennas in centre. Photograph by German reconnaissance plane, 1940</a:t>
            </a:r>
          </a:p>
        </p:txBody>
      </p:sp>
    </p:spTree>
    <p:extLst>
      <p:ext uri="{BB962C8B-B14F-4D97-AF65-F5344CB8AC3E}">
        <p14:creationId xmlns:p14="http://schemas.microsoft.com/office/powerpoint/2010/main" val="3787607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90862" y="737035"/>
            <a:ext cx="6010275" cy="4848225"/>
          </a:xfrm>
          <a:prstGeom prst="rect">
            <a:avLst/>
          </a:prstGeom>
        </p:spPr>
      </p:pic>
      <p:sp>
        <p:nvSpPr>
          <p:cNvPr id="5" name="TextBox 4"/>
          <p:cNvSpPr txBox="1"/>
          <p:nvPr/>
        </p:nvSpPr>
        <p:spPr>
          <a:xfrm>
            <a:off x="3267368" y="5585260"/>
            <a:ext cx="5380174" cy="369332"/>
          </a:xfrm>
          <a:prstGeom prst="rect">
            <a:avLst/>
          </a:prstGeom>
          <a:noFill/>
        </p:spPr>
        <p:txBody>
          <a:bodyPr wrap="square" rtlCol="0">
            <a:spAutoFit/>
          </a:bodyPr>
          <a:lstStyle/>
          <a:p>
            <a:r>
              <a:rPr lang="en-AU" dirty="0"/>
              <a:t>Angel Echoes.</a:t>
            </a:r>
          </a:p>
        </p:txBody>
      </p:sp>
    </p:spTree>
    <p:extLst>
      <p:ext uri="{BB962C8B-B14F-4D97-AF65-F5344CB8AC3E}">
        <p14:creationId xmlns:p14="http://schemas.microsoft.com/office/powerpoint/2010/main" val="614781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0328" y="727094"/>
            <a:ext cx="3195782" cy="3956070"/>
          </a:xfrm>
        </p:spPr>
      </p:pic>
      <p:sp>
        <p:nvSpPr>
          <p:cNvPr id="10" name="TextBox 9"/>
          <p:cNvSpPr txBox="1"/>
          <p:nvPr/>
        </p:nvSpPr>
        <p:spPr>
          <a:xfrm>
            <a:off x="3258132" y="5040314"/>
            <a:ext cx="5380174" cy="646331"/>
          </a:xfrm>
          <a:prstGeom prst="rect">
            <a:avLst/>
          </a:prstGeom>
          <a:noFill/>
        </p:spPr>
        <p:txBody>
          <a:bodyPr wrap="square" rtlCol="0">
            <a:spAutoFit/>
          </a:bodyPr>
          <a:lstStyle/>
          <a:p>
            <a:r>
              <a:rPr lang="en-AU" dirty="0"/>
              <a:t>First Australian radar at Byron Bay on the north coast of NSW, operated by the Lighthouse Staff.</a:t>
            </a:r>
          </a:p>
        </p:txBody>
      </p:sp>
    </p:spTree>
    <p:extLst>
      <p:ext uri="{BB962C8B-B14F-4D97-AF65-F5344CB8AC3E}">
        <p14:creationId xmlns:p14="http://schemas.microsoft.com/office/powerpoint/2010/main" val="2119069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you should know about radars: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AU" dirty="0"/>
                  <a:t>The power received is proportional to the hydrometeors size, type, and density:</a:t>
                </a:r>
              </a:p>
              <a:p>
                <a:pPr marL="324000" lvl="1" indent="0">
                  <a:buNone/>
                </a:pPr>
                <a14:m>
                  <m:oMathPara xmlns:m="http://schemas.openxmlformats.org/officeDocument/2006/math">
                    <m:oMathParaPr>
                      <m:jc m:val="centerGroup"/>
                    </m:oMathParaPr>
                    <m:oMath xmlns:m="http://schemas.openxmlformats.org/officeDocument/2006/math">
                      <m:r>
                        <a:rPr lang="en-AU" sz="1800" b="0" i="1" smtClean="0">
                          <a:latin typeface="Cambria Math" panose="02040503050406030204" pitchFamily="18" charset="0"/>
                        </a:rPr>
                        <m:t>𝑍</m:t>
                      </m:r>
                      <m:r>
                        <a:rPr lang="en-AU" sz="1800" b="0" i="1" smtClean="0">
                          <a:latin typeface="Cambria Math" panose="02040503050406030204" pitchFamily="18" charset="0"/>
                        </a:rPr>
                        <m:t>=</m:t>
                      </m:r>
                      <m:nary>
                        <m:naryPr>
                          <m:ctrlPr>
                            <a:rPr lang="en-AU" sz="1800" b="0" i="1" smtClean="0">
                              <a:latin typeface="Cambria Math" panose="02040503050406030204" pitchFamily="18" charset="0"/>
                            </a:rPr>
                          </m:ctrlPr>
                        </m:naryPr>
                        <m:sub>
                          <m:r>
                            <m:rPr>
                              <m:brk m:alnAt="23"/>
                            </m:rPr>
                            <a:rPr lang="en-AU" sz="1800" b="0" i="1" smtClean="0">
                              <a:latin typeface="Cambria Math" panose="02040503050406030204" pitchFamily="18" charset="0"/>
                            </a:rPr>
                            <m:t>0</m:t>
                          </m:r>
                        </m:sub>
                        <m:sup>
                          <m:r>
                            <a:rPr lang="en-AU" sz="1800" b="0" i="1" smtClean="0">
                              <a:latin typeface="Cambria Math" panose="02040503050406030204" pitchFamily="18" charset="0"/>
                              <a:ea typeface="Cambria Math" panose="02040503050406030204" pitchFamily="18" charset="0"/>
                            </a:rPr>
                            <m:t>∞</m:t>
                          </m:r>
                        </m:sup>
                        <m:e>
                          <m:r>
                            <a:rPr lang="en-AU" sz="1800" i="1">
                              <a:latin typeface="Cambria Math" panose="02040503050406030204" pitchFamily="18" charset="0"/>
                            </a:rPr>
                            <m:t>𝑁</m:t>
                          </m:r>
                          <m:d>
                            <m:dPr>
                              <m:ctrlPr>
                                <a:rPr lang="en-AU" sz="1800" i="1">
                                  <a:latin typeface="Cambria Math" panose="02040503050406030204" pitchFamily="18" charset="0"/>
                                </a:rPr>
                              </m:ctrlPr>
                            </m:dPr>
                            <m:e>
                              <m:r>
                                <a:rPr lang="en-AU" sz="1800" i="1">
                                  <a:latin typeface="Cambria Math" panose="02040503050406030204" pitchFamily="18" charset="0"/>
                                </a:rPr>
                                <m:t>𝐷</m:t>
                              </m:r>
                            </m:e>
                          </m:d>
                          <m:sSup>
                            <m:sSupPr>
                              <m:ctrlPr>
                                <a:rPr lang="en-AU" sz="1800" i="1">
                                  <a:latin typeface="Cambria Math" panose="02040503050406030204" pitchFamily="18" charset="0"/>
                                </a:rPr>
                              </m:ctrlPr>
                            </m:sSupPr>
                            <m:e>
                              <m:r>
                                <a:rPr lang="en-AU" sz="1800" i="1">
                                  <a:latin typeface="Cambria Math" panose="02040503050406030204" pitchFamily="18" charset="0"/>
                                </a:rPr>
                                <m:t>𝐷</m:t>
                              </m:r>
                            </m:e>
                            <m:sup>
                              <m:r>
                                <a:rPr lang="en-AU" sz="1800" i="1">
                                  <a:latin typeface="Cambria Math" panose="02040503050406030204" pitchFamily="18" charset="0"/>
                                </a:rPr>
                                <m:t>6</m:t>
                              </m:r>
                            </m:sup>
                          </m:sSup>
                          <m:r>
                            <a:rPr lang="en-AU" sz="1800" i="1">
                              <a:latin typeface="Cambria Math" panose="02040503050406030204" pitchFamily="18" charset="0"/>
                            </a:rPr>
                            <m:t>𝑑𝐷</m:t>
                          </m:r>
                          <m:r>
                            <m:rPr>
                              <m:nor/>
                            </m:rPr>
                            <a:rPr lang="en-AU" sz="1800" dirty="0"/>
                            <m:t> </m:t>
                          </m:r>
                        </m:e>
                      </m:nary>
                    </m:oMath>
                  </m:oMathPara>
                </a14:m>
                <a:endParaRPr lang="en-AU" dirty="0"/>
              </a:p>
              <a:p>
                <a:r>
                  <a:rPr lang="en-AU" dirty="0"/>
                  <a:t>The higher the frequency, the higher the attenuation.</a:t>
                </a:r>
              </a:p>
              <a:p>
                <a:r>
                  <a:rPr lang="en-AU" dirty="0"/>
                  <a:t>The angular resolution depends on the frequency and the radar antenna diameter:</a:t>
                </a:r>
              </a:p>
              <a:p>
                <a:pPr marL="324000" lvl="1" indent="0">
                  <a:buNone/>
                </a:pPr>
                <a14:m>
                  <m:oMathPara xmlns:m="http://schemas.openxmlformats.org/officeDocument/2006/math">
                    <m:oMathParaPr>
                      <m:jc m:val="centerGroup"/>
                    </m:oMathParaPr>
                    <m:oMath xmlns:m="http://schemas.openxmlformats.org/officeDocument/2006/math">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𝜃</m:t>
                          </m:r>
                        </m:e>
                        <m:sub>
                          <m:r>
                            <a:rPr lang="en-AU" sz="1800" b="0" i="1" smtClean="0">
                              <a:latin typeface="Cambria Math" panose="02040503050406030204" pitchFamily="18" charset="0"/>
                            </a:rPr>
                            <m:t>3</m:t>
                          </m:r>
                          <m:r>
                            <a:rPr lang="en-AU" sz="1800" b="0" i="1" smtClean="0">
                              <a:latin typeface="Cambria Math" panose="02040503050406030204" pitchFamily="18" charset="0"/>
                            </a:rPr>
                            <m:t>𝑑𝐵</m:t>
                          </m:r>
                        </m:sub>
                      </m:sSub>
                      <m:r>
                        <a:rPr lang="en-AU" sz="1800" i="1">
                          <a:latin typeface="Cambria Math" panose="02040503050406030204" pitchFamily="18" charset="0"/>
                          <a:ea typeface="Cambria Math" panose="02040503050406030204" pitchFamily="18" charset="0"/>
                        </a:rPr>
                        <m:t>≈</m:t>
                      </m:r>
                      <m:f>
                        <m:fPr>
                          <m:ctrlPr>
                            <a:rPr lang="en-AU" sz="1800" i="1" smtClean="0">
                              <a:latin typeface="Cambria Math" panose="02040503050406030204" pitchFamily="18" charset="0"/>
                              <a:ea typeface="Cambria Math" panose="02040503050406030204" pitchFamily="18" charset="0"/>
                            </a:rPr>
                          </m:ctrlPr>
                        </m:fPr>
                        <m:num>
                          <m:r>
                            <a:rPr lang="en-AU" sz="1800" b="0" i="1" smtClean="0">
                              <a:latin typeface="Cambria Math" panose="02040503050406030204" pitchFamily="18" charset="0"/>
                              <a:ea typeface="Cambria Math" panose="02040503050406030204" pitchFamily="18" charset="0"/>
                            </a:rPr>
                            <m:t>70</m:t>
                          </m:r>
                          <m:r>
                            <a:rPr lang="en-AU" sz="1800" b="0" i="1" smtClean="0">
                              <a:latin typeface="Cambria Math" panose="02040503050406030204" pitchFamily="18" charset="0"/>
                              <a:ea typeface="Cambria Math" panose="02040503050406030204" pitchFamily="18" charset="0"/>
                            </a:rPr>
                            <m:t>𝑐</m:t>
                          </m:r>
                        </m:num>
                        <m:den>
                          <m:r>
                            <a:rPr lang="en-AU" sz="1800" b="0" i="1" smtClean="0">
                              <a:latin typeface="Cambria Math" panose="02040503050406030204" pitchFamily="18" charset="0"/>
                              <a:ea typeface="Cambria Math" panose="02040503050406030204" pitchFamily="18" charset="0"/>
                            </a:rPr>
                            <m:t>𝑓𝐷</m:t>
                          </m:r>
                        </m:den>
                      </m:f>
                    </m:oMath>
                  </m:oMathPara>
                </a14:m>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6"/>
                </a:stretch>
              </a:blipFill>
            </p:spPr>
            <p:txBody>
              <a:bodyPr/>
              <a:lstStyle/>
              <a:p>
                <a:r>
                  <a:rPr lang="en-AU">
                    <a:noFill/>
                  </a:rPr>
                  <a:t> </a:t>
                </a:r>
              </a:p>
            </p:txBody>
          </p:sp>
        </mc:Fallback>
      </mc:AlternateContent>
    </p:spTree>
    <p:extLst>
      <p:ext uri="{BB962C8B-B14F-4D97-AF65-F5344CB8AC3E}">
        <p14:creationId xmlns:p14="http://schemas.microsoft.com/office/powerpoint/2010/main" val="3964174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you should know about radars: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AU" dirty="0"/>
                  <a:t>Note that because the reflectivity is proportional to the number of particles measured in one pulse, it is a huge number. So we prefer to use a logarithmic scale:</a:t>
                </a:r>
              </a:p>
              <a:p>
                <a:pPr marL="0" indent="0">
                  <a:buNone/>
                </a:pPr>
                <a14:m>
                  <m:oMathPara xmlns:m="http://schemas.openxmlformats.org/officeDocument/2006/math">
                    <m:oMathParaPr>
                      <m:jc m:val="centerGroup"/>
                    </m:oMathParaPr>
                    <m:oMath xmlns:m="http://schemas.openxmlformats.org/officeDocument/2006/math">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𝑍</m:t>
                          </m:r>
                        </m:e>
                        <m:sub>
                          <m:r>
                            <a:rPr lang="en-AU" sz="2000" b="0" i="1" smtClean="0">
                              <a:latin typeface="Cambria Math" panose="02040503050406030204" pitchFamily="18" charset="0"/>
                            </a:rPr>
                            <m:t>𝑒</m:t>
                          </m:r>
                        </m:sub>
                      </m:sSub>
                      <m:d>
                        <m:dPr>
                          <m:ctrlPr>
                            <a:rPr lang="en-AU" sz="2000" b="0" i="1" smtClean="0">
                              <a:latin typeface="Cambria Math" panose="02040503050406030204" pitchFamily="18" charset="0"/>
                            </a:rPr>
                          </m:ctrlPr>
                        </m:dPr>
                        <m:e>
                          <m:r>
                            <a:rPr lang="en-AU" sz="2000" b="0" i="1" smtClean="0">
                              <a:latin typeface="Cambria Math" panose="02040503050406030204" pitchFamily="18" charset="0"/>
                            </a:rPr>
                            <m:t>𝑑𝐵𝑍</m:t>
                          </m:r>
                        </m:e>
                      </m:d>
                      <m:r>
                        <a:rPr lang="en-AU" sz="2000" b="0" i="1" smtClean="0">
                          <a:latin typeface="Cambria Math" panose="02040503050406030204" pitchFamily="18" charset="0"/>
                        </a:rPr>
                        <m:t>=10</m:t>
                      </m:r>
                      <m:func>
                        <m:funcPr>
                          <m:ctrlPr>
                            <a:rPr lang="en-AU" sz="2000" b="0" i="1" smtClean="0">
                              <a:latin typeface="Cambria Math" panose="02040503050406030204" pitchFamily="18" charset="0"/>
                            </a:rPr>
                          </m:ctrlPr>
                        </m:funcPr>
                        <m:fName>
                          <m:r>
                            <m:rPr>
                              <m:sty m:val="p"/>
                            </m:rPr>
                            <a:rPr lang="en-AU" sz="2000" b="0" i="0" smtClean="0">
                              <a:latin typeface="Cambria Math" panose="02040503050406030204" pitchFamily="18" charset="0"/>
                            </a:rPr>
                            <m:t>log</m:t>
                          </m:r>
                        </m:fName>
                        <m:e>
                          <m:r>
                            <a:rPr lang="en-AU" sz="2000" b="0" i="1" smtClean="0">
                              <a:latin typeface="Cambria Math" panose="02040503050406030204" pitchFamily="18" charset="0"/>
                            </a:rPr>
                            <m:t>𝑍</m:t>
                          </m:r>
                        </m:e>
                      </m:func>
                    </m:oMath>
                  </m:oMathPara>
                </a14:m>
                <a:endParaRPr lang="en-AU" sz="2000" dirty="0"/>
              </a:p>
              <a:p>
                <a:pPr marL="0" indent="0">
                  <a:buNone/>
                </a:pPr>
                <a:r>
                  <a:rPr lang="en-AU" sz="1800" dirty="0" err="1"/>
                  <a:t>dBZ</a:t>
                </a:r>
                <a:r>
                  <a:rPr lang="en-AU" sz="1800" dirty="0"/>
                  <a:t> is the unit decibel of Z. </a:t>
                </a:r>
                <a:r>
                  <a:rPr lang="en-AU" sz="1800" dirty="0" err="1"/>
                  <a:t>Ze</a:t>
                </a:r>
                <a:r>
                  <a:rPr lang="en-AU" sz="1800" dirty="0"/>
                  <a:t> is the equivalent reflectivity factor, but we just call it </a:t>
                </a:r>
                <a:r>
                  <a:rPr lang="en-AU" sz="1800" b="1" dirty="0"/>
                  <a:t>reflectivity</a:t>
                </a:r>
                <a:r>
                  <a:rPr lang="en-AU" sz="1800" dirty="0"/>
                  <a:t>. Z is the natural reflectivity and we call it, generally, the </a:t>
                </a:r>
                <a:r>
                  <a:rPr lang="en-AU" sz="1800" b="1" dirty="0"/>
                  <a:t>linear reflectivity</a:t>
                </a:r>
                <a:r>
                  <a:rPr lang="en-AU" sz="18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42"/>
                </a:stretch>
              </a:blipFill>
            </p:spPr>
            <p:txBody>
              <a:bodyPr/>
              <a:lstStyle/>
              <a:p>
                <a:r>
                  <a:rPr lang="en-AU">
                    <a:noFill/>
                  </a:rPr>
                  <a:t> </a:t>
                </a:r>
              </a:p>
            </p:txBody>
          </p:sp>
        </mc:Fallback>
      </mc:AlternateContent>
    </p:spTree>
    <p:extLst>
      <p:ext uri="{BB962C8B-B14F-4D97-AF65-F5344CB8AC3E}">
        <p14:creationId xmlns:p14="http://schemas.microsoft.com/office/powerpoint/2010/main" val="108369842"/>
      </p:ext>
    </p:extLst>
  </p:cSld>
  <p:clrMapOvr>
    <a:masterClrMapping/>
  </p:clrMapOvr>
</p:sld>
</file>

<file path=ppt/theme/theme1.xml><?xml version="1.0" encoding="utf-8"?>
<a:theme xmlns:a="http://schemas.openxmlformats.org/drawingml/2006/main" name="DividendVTI">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696</Words>
  <Application>Microsoft Office PowerPoint</Application>
  <PresentationFormat>Widescreen</PresentationFormat>
  <Paragraphs>134</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Cambria Math</vt:lpstr>
      <vt:lpstr>Franklin Gothic Book</vt:lpstr>
      <vt:lpstr>Franklin Gothic Demi</vt:lpstr>
      <vt:lpstr>Wingdings 2</vt:lpstr>
      <vt:lpstr>DividendVTI</vt:lpstr>
      <vt:lpstr>Introduction to  Meteorological radar</vt:lpstr>
      <vt:lpstr>What are radars?</vt:lpstr>
      <vt:lpstr>What are radars?</vt:lpstr>
      <vt:lpstr>History of Radar</vt:lpstr>
      <vt:lpstr>PowerPoint Presentation</vt:lpstr>
      <vt:lpstr>PowerPoint Presentation</vt:lpstr>
      <vt:lpstr>PowerPoint Presentation</vt:lpstr>
      <vt:lpstr>What you should know about radars:</vt:lpstr>
      <vt:lpstr>What you should know about radars:</vt:lpstr>
      <vt:lpstr>PowerPoint Presentation</vt:lpstr>
      <vt:lpstr>Radar frequency bands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2020-02-05T00:13:15Z</dcterms:created>
  <dcterms:modified xsi:type="dcterms:W3CDTF">2020-02-06T03:00:15Z</dcterms:modified>
</cp:coreProperties>
</file>